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1" r:id="rId3"/>
    <p:sldId id="542" r:id="rId4"/>
    <p:sldId id="527" r:id="rId5"/>
    <p:sldId id="599" r:id="rId6"/>
    <p:sldId id="525" r:id="rId7"/>
    <p:sldId id="600" r:id="rId8"/>
    <p:sldId id="598" r:id="rId9"/>
    <p:sldId id="603" r:id="rId10"/>
    <p:sldId id="604" r:id="rId11"/>
    <p:sldId id="482" r:id="rId12"/>
    <p:sldId id="441" r:id="rId13"/>
    <p:sldId id="453" r:id="rId14"/>
    <p:sldId id="605" r:id="rId15"/>
    <p:sldId id="606" r:id="rId16"/>
    <p:sldId id="607" r:id="rId17"/>
    <p:sldId id="608" r:id="rId18"/>
    <p:sldId id="609" r:id="rId19"/>
    <p:sldId id="617" r:id="rId20"/>
    <p:sldId id="419" r:id="rId21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2"/>
    <a:srgbClr val="F6BAB7"/>
    <a:srgbClr val="DDAACD"/>
    <a:srgbClr val="AD3C05"/>
    <a:srgbClr val="E35F6F"/>
    <a:srgbClr val="E9D3B6"/>
    <a:srgbClr val="FFFFFF"/>
    <a:srgbClr val="9C9CD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536"/>
        <p:guide pos="2941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-159067" y="2242185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 合理选择统计图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316163" y="967423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扇形统计图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771525" y="1328420"/>
            <a:ext cx="7600950" cy="2762250"/>
            <a:chOff x="1800" y="7290"/>
            <a:chExt cx="11970" cy="4350"/>
          </a:xfrm>
        </p:grpSpPr>
        <p:sp>
          <p:nvSpPr>
            <p:cNvPr id="3" name="流程图: 可选过程 2"/>
            <p:cNvSpPr/>
            <p:nvPr/>
          </p:nvSpPr>
          <p:spPr>
            <a:xfrm>
              <a:off x="1800" y="7290"/>
              <a:ext cx="11970" cy="4350"/>
            </a:xfrm>
            <a:prstGeom prst="flowChartAlternateProcess">
              <a:avLst/>
            </a:prstGeom>
            <a:noFill/>
            <a:ln w="31750" cmpd="thickThin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899" y="7419"/>
              <a:ext cx="11743" cy="39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40000"/>
                </a:lnSpc>
              </a:pPr>
              <a:r>
                <a:rPr lang="en-US" altLang="zh-CN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仅统计各种数量的多少时，首选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条形统计图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；要清楚地看出数量变化的趋势时，首选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折线统计图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；要能直观地呈现各部分数量与总量之间的关系时，首选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扇形统计图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7" name="组合 48"/>
          <p:cNvGrpSpPr/>
          <p:nvPr/>
        </p:nvGrpSpPr>
        <p:grpSpPr>
          <a:xfrm>
            <a:off x="1095375" y="867410"/>
            <a:ext cx="1131570" cy="461010"/>
            <a:chOff x="4238" y="4287"/>
            <a:chExt cx="1944" cy="793"/>
          </a:xfrm>
        </p:grpSpPr>
        <p:sp>
          <p:nvSpPr>
            <p:cNvPr id="8" name="矩形 7"/>
            <p:cNvSpPr/>
            <p:nvPr/>
          </p:nvSpPr>
          <p:spPr>
            <a:xfrm rot="720000">
              <a:off x="4238" y="4287"/>
              <a:ext cx="793" cy="7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3200" strike="noStrike" noProof="1">
                  <a:latin typeface="方正大标宋简体" panose="02010601030101010101" charset="-122"/>
                  <a:ea typeface="方正大标宋简体" panose="02010601030101010101" charset="-122"/>
                </a:rPr>
                <a:t>小</a:t>
              </a:r>
              <a:endParaRPr lang="zh-CN" altLang="en-US" sz="3200" strike="noStrike" noProof="1">
                <a:latin typeface="方正大标宋简体" panose="02010601030101010101" charset="-122"/>
                <a:ea typeface="方正大标宋简体" panose="02010601030101010101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0880000" flipH="1">
              <a:off x="5389" y="4287"/>
              <a:ext cx="793" cy="7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3200" strike="noStrike" noProof="1">
                  <a:latin typeface="方正大标宋简体" panose="02010601030101010101" charset="-122"/>
                  <a:ea typeface="方正大标宋简体" panose="02010601030101010101" charset="-122"/>
                </a:rPr>
                <a:t>结</a:t>
              </a:r>
              <a:endParaRPr lang="zh-CN" altLang="en-US" sz="3200" strike="noStrike" noProof="1">
                <a:latin typeface="方正大标宋简体" panose="02010601030101010101" charset="-122"/>
                <a:ea typeface="方正大标宋简体" panose="0201060103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Box 3"/>
          <p:cNvSpPr txBox="1"/>
          <p:nvPr/>
        </p:nvSpPr>
        <p:spPr>
          <a:xfrm>
            <a:off x="381000" y="666750"/>
            <a:ext cx="845185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在林业科学里，通常根据生长期的长短将乔木分成不同的类型。下面是我国乔木林各龄组的面积构成情况。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3555" name="Picture 33" descr="99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70" y="2179320"/>
            <a:ext cx="8357235" cy="1299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文本框 2"/>
          <p:cNvSpPr txBox="1"/>
          <p:nvPr/>
        </p:nvSpPr>
        <p:spPr>
          <a:xfrm>
            <a:off x="3367405" y="90805"/>
            <a:ext cx="24085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P97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" y="224155"/>
            <a:ext cx="1417638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78180" y="3558540"/>
            <a:ext cx="804481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以上信息可以用什么统计图表示？哪种更直观些？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21105" y="4066540"/>
            <a:ext cx="6958965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答：可以用扇形统计图、条形统计图表示，但用扇形统计图更直观些。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0" y="-18415"/>
            <a:ext cx="2209878" cy="506730"/>
            <a:chOff x="0" y="1"/>
            <a:chExt cx="3480" cy="798"/>
          </a:xfrm>
        </p:grpSpPr>
        <p:sp>
          <p:nvSpPr>
            <p:cNvPr id="18" name="平行四边形 17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019800" y="1470660"/>
            <a:ext cx="2995930" cy="2460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如图是广东省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年、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2010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年、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2020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年总常住人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口和城镇常住人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口变化的情况。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19780" y="89535"/>
            <a:ext cx="32080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P99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T5)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291330" y="2379980"/>
            <a:ext cx="504825" cy="1904238"/>
          </a:xfrm>
          <a:prstGeom prst="rect">
            <a:avLst/>
          </a:prstGeom>
          <a:solidFill>
            <a:srgbClr val="FCE4B9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4291330" y="1742440"/>
            <a:ext cx="502920" cy="641350"/>
          </a:xfrm>
          <a:prstGeom prst="rect">
            <a:avLst/>
          </a:prstGeom>
          <a:solidFill>
            <a:srgbClr val="F0DDE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254760" y="3321050"/>
            <a:ext cx="508254" cy="966978"/>
          </a:xfrm>
          <a:prstGeom prst="rect">
            <a:avLst/>
          </a:prstGeom>
          <a:solidFill>
            <a:srgbClr val="FCE4B9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254760" y="2534920"/>
            <a:ext cx="508254" cy="787908"/>
          </a:xfrm>
          <a:prstGeom prst="rect">
            <a:avLst/>
          </a:prstGeom>
          <a:solidFill>
            <a:srgbClr val="F0DDE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416687" y="1218248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人口数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185039" y="1474280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1.3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亿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6" name="矩形 1"/>
          <p:cNvSpPr>
            <a:spLocks noChangeArrowheads="1"/>
          </p:cNvSpPr>
          <p:nvPr/>
        </p:nvSpPr>
        <p:spPr bwMode="auto">
          <a:xfrm>
            <a:off x="185039" y="1681544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1.2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亿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" name="矩形 1"/>
          <p:cNvSpPr>
            <a:spLocks noChangeArrowheads="1"/>
          </p:cNvSpPr>
          <p:nvPr/>
        </p:nvSpPr>
        <p:spPr bwMode="auto">
          <a:xfrm>
            <a:off x="185039" y="1888808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1.1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亿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矩形 1"/>
          <p:cNvSpPr>
            <a:spLocks noChangeArrowheads="1"/>
          </p:cNvSpPr>
          <p:nvPr/>
        </p:nvSpPr>
        <p:spPr bwMode="auto">
          <a:xfrm>
            <a:off x="354838" y="2096072"/>
            <a:ext cx="554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亿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9" name="矩形 1"/>
          <p:cNvSpPr>
            <a:spLocks noChangeArrowheads="1"/>
          </p:cNvSpPr>
          <p:nvPr/>
        </p:nvSpPr>
        <p:spPr bwMode="auto">
          <a:xfrm>
            <a:off x="81407" y="230943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9000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0" name="矩形 1"/>
          <p:cNvSpPr>
            <a:spLocks noChangeArrowheads="1"/>
          </p:cNvSpPr>
          <p:nvPr/>
        </p:nvSpPr>
        <p:spPr bwMode="auto">
          <a:xfrm>
            <a:off x="81407" y="251234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8000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81407" y="271525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7000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81407" y="291816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6000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81407" y="312107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5000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1407" y="332398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4000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5" name="矩形 1"/>
          <p:cNvSpPr>
            <a:spLocks noChangeArrowheads="1"/>
          </p:cNvSpPr>
          <p:nvPr/>
        </p:nvSpPr>
        <p:spPr bwMode="auto">
          <a:xfrm>
            <a:off x="81407" y="352689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3000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6" name="矩形 1"/>
          <p:cNvSpPr>
            <a:spLocks noChangeArrowheads="1"/>
          </p:cNvSpPr>
          <p:nvPr/>
        </p:nvSpPr>
        <p:spPr bwMode="auto">
          <a:xfrm>
            <a:off x="81407" y="3729800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2000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7" name="矩形 1"/>
          <p:cNvSpPr>
            <a:spLocks noChangeArrowheads="1"/>
          </p:cNvSpPr>
          <p:nvPr/>
        </p:nvSpPr>
        <p:spPr bwMode="auto">
          <a:xfrm>
            <a:off x="99695" y="3930968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1000</a:t>
            </a: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8" name="矩形 1"/>
          <p:cNvSpPr>
            <a:spLocks noChangeArrowheads="1"/>
          </p:cNvSpPr>
          <p:nvPr/>
        </p:nvSpPr>
        <p:spPr bwMode="auto">
          <a:xfrm>
            <a:off x="514223" y="4119944"/>
            <a:ext cx="273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697103" y="974408"/>
            <a:ext cx="42114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广东省总常住人口和城镇常住人口变化情况统计图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1" name="矩形 1"/>
          <p:cNvSpPr>
            <a:spLocks noChangeArrowheads="1"/>
          </p:cNvSpPr>
          <p:nvPr/>
        </p:nvSpPr>
        <p:spPr bwMode="auto">
          <a:xfrm>
            <a:off x="1227455" y="422967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2000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2763647" y="422967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2010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3" name="矩形 1"/>
          <p:cNvSpPr>
            <a:spLocks noChangeArrowheads="1"/>
          </p:cNvSpPr>
          <p:nvPr/>
        </p:nvSpPr>
        <p:spPr bwMode="auto">
          <a:xfrm>
            <a:off x="4287647" y="4235768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楷体" panose="02010609060101010101" charset="-122"/>
                <a:ea typeface="楷体" panose="02010609060101010101" charset="-122"/>
              </a:rPr>
              <a:t>2020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4939919" y="422967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 smtClean="0">
                <a:latin typeface="楷体" panose="02010609060101010101" charset="-122"/>
                <a:ea typeface="楷体" panose="02010609060101010101" charset="-122"/>
              </a:rPr>
              <a:t>年份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1254887" y="323849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55%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1712087" y="2415532"/>
            <a:ext cx="1106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总常住人口</a:t>
            </a: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8650.03</a:t>
            </a: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1712087" y="3202932"/>
            <a:ext cx="1156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城镇常住人口</a:t>
            </a: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4757.52</a:t>
            </a: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2" name="矩形 1"/>
          <p:cNvSpPr>
            <a:spLocks noChangeArrowheads="1"/>
          </p:cNvSpPr>
          <p:nvPr/>
        </p:nvSpPr>
        <p:spPr bwMode="auto">
          <a:xfrm>
            <a:off x="3225927" y="2039612"/>
            <a:ext cx="1106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总常住人口</a:t>
            </a: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10440.94</a:t>
            </a: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3" name="矩形 1"/>
          <p:cNvSpPr>
            <a:spLocks noChangeArrowheads="1"/>
          </p:cNvSpPr>
          <p:nvPr/>
        </p:nvSpPr>
        <p:spPr bwMode="auto">
          <a:xfrm>
            <a:off x="3225927" y="2821297"/>
            <a:ext cx="1156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城镇常住人口</a:t>
            </a: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6911.90</a:t>
            </a: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6" name="矩形 1"/>
          <p:cNvSpPr>
            <a:spLocks noChangeArrowheads="1"/>
          </p:cNvSpPr>
          <p:nvPr/>
        </p:nvSpPr>
        <p:spPr bwMode="auto">
          <a:xfrm>
            <a:off x="4230497" y="2409436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74.1%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7" name="矩形 1"/>
          <p:cNvSpPr>
            <a:spLocks noChangeArrowheads="1"/>
          </p:cNvSpPr>
          <p:nvPr/>
        </p:nvSpPr>
        <p:spPr bwMode="auto">
          <a:xfrm>
            <a:off x="4748657" y="1623052"/>
            <a:ext cx="1106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总常住人口</a:t>
            </a: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12601.25</a:t>
            </a: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8" name="矩形 1"/>
          <p:cNvSpPr>
            <a:spLocks noChangeArrowheads="1"/>
          </p:cNvSpPr>
          <p:nvPr/>
        </p:nvSpPr>
        <p:spPr bwMode="auto">
          <a:xfrm>
            <a:off x="4736465" y="2325108"/>
            <a:ext cx="1156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城镇常住人口</a:t>
            </a: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9343.61</a:t>
            </a:r>
            <a:r>
              <a:rPr lang="zh-CN" altLang="en-US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768600" y="2879090"/>
            <a:ext cx="508254" cy="1410970"/>
          </a:xfrm>
          <a:prstGeom prst="rect">
            <a:avLst/>
          </a:prstGeom>
          <a:solidFill>
            <a:srgbClr val="FCE4B9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2768600" y="2159000"/>
            <a:ext cx="508254" cy="720090"/>
          </a:xfrm>
          <a:prstGeom prst="rect">
            <a:avLst/>
          </a:prstGeom>
          <a:solidFill>
            <a:srgbClr val="F0DDE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2707767" y="2820662"/>
            <a:ext cx="72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66.2%</a:t>
            </a:r>
            <a:endParaRPr lang="zh-CN" altLang="en-US" sz="1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46506" y="1459484"/>
            <a:ext cx="4663059" cy="2834640"/>
            <a:chOff x="897636" y="1761744"/>
            <a:chExt cx="4663059" cy="2834640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405649" y="1964844"/>
              <a:ext cx="2241" cy="26315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902208" y="1761744"/>
              <a:ext cx="0" cy="283464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911331" y="1964844"/>
              <a:ext cx="2241" cy="26315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V="1">
              <a:off x="2417013" y="1964844"/>
              <a:ext cx="2241" cy="26315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2922695" y="1964844"/>
              <a:ext cx="2241" cy="26315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3428377" y="1964844"/>
              <a:ext cx="2241" cy="26315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3934059" y="1964844"/>
              <a:ext cx="2241" cy="26315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4439741" y="1964844"/>
              <a:ext cx="2241" cy="26315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4945380" y="1954530"/>
              <a:ext cx="45" cy="264185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897636" y="4591050"/>
              <a:ext cx="4663059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897637" y="1952625"/>
              <a:ext cx="4045838" cy="60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97637" y="2151804"/>
              <a:ext cx="40477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97637" y="2964884"/>
              <a:ext cx="404774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97637" y="3168154"/>
              <a:ext cx="404266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97637" y="3371424"/>
              <a:ext cx="404774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97637" y="3574694"/>
              <a:ext cx="404520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97637" y="3777964"/>
              <a:ext cx="405028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7637" y="3981234"/>
              <a:ext cx="405028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97637" y="4184504"/>
              <a:ext cx="404266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97637" y="4387774"/>
              <a:ext cx="4052826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97637" y="2761614"/>
              <a:ext cx="404774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97637" y="2355074"/>
              <a:ext cx="404520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97637" y="2558344"/>
              <a:ext cx="405282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3"/>
          <p:cNvSpPr txBox="1"/>
          <p:nvPr/>
        </p:nvSpPr>
        <p:spPr>
          <a:xfrm>
            <a:off x="356870" y="529590"/>
            <a:ext cx="822071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105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305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）通过统计图中的数据，你能得到哪些有意义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的信息？这些信息反映了怎样的变化趋势？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8685" y="1578610"/>
            <a:ext cx="7366000" cy="25895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答：信息：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2020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总常住人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口数和城镇常住人口数及增长情况。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反映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了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2000-2020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广东省总常住人口数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和城镇常住人口数都一直处于增长趋势。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37205" y="4324350"/>
            <a:ext cx="2693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（合理即可）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547" y="689718"/>
            <a:ext cx="6235086" cy="4030763"/>
          </a:xfrm>
          <a:prstGeom prst="rect">
            <a:avLst/>
          </a:prstGeom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6781800" y="1127125"/>
            <a:ext cx="2200910" cy="288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2)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你能根据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上页统计图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中的数据，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完成这两个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统计图吗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?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130199" y="2994126"/>
            <a:ext cx="9378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6911.90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万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58201" y="2512796"/>
            <a:ext cx="9476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9343.61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万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339043" y="1905090"/>
            <a:ext cx="1037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10440.94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万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86401" y="1863454"/>
            <a:ext cx="1037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12601.25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万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64776" y="2894749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55%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691535" y="2905353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8" name="直接连接符 27"/>
          <p:cNvCxnSpPr>
            <a:stCxn id="26" idx="7"/>
            <a:endCxn id="51" idx="3"/>
          </p:cNvCxnSpPr>
          <p:nvPr/>
        </p:nvCxnSpPr>
        <p:spPr>
          <a:xfrm flipV="1">
            <a:off x="4722700" y="2641476"/>
            <a:ext cx="528410" cy="26899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51" idx="2"/>
            <a:endCxn id="52" idx="3"/>
          </p:cNvCxnSpPr>
          <p:nvPr/>
        </p:nvCxnSpPr>
        <p:spPr>
          <a:xfrm flipV="1">
            <a:off x="5245763" y="2396769"/>
            <a:ext cx="546049" cy="232360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240881" y="3463289"/>
            <a:ext cx="9476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4757.52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万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683794" y="3434941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224434" y="2986841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778468" y="2440040"/>
            <a:ext cx="36512" cy="36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1" name="直接连接符 40"/>
          <p:cNvCxnSpPr>
            <a:stCxn id="38" idx="7"/>
            <a:endCxn id="39" idx="3"/>
          </p:cNvCxnSpPr>
          <p:nvPr/>
        </p:nvCxnSpPr>
        <p:spPr>
          <a:xfrm flipV="1">
            <a:off x="1714959" y="3016651"/>
            <a:ext cx="514822" cy="423405"/>
          </a:xfrm>
          <a:prstGeom prst="line">
            <a:avLst/>
          </a:prstGeom>
          <a:ln w="19050">
            <a:solidFill>
              <a:srgbClr val="6262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2264410" y="2475230"/>
            <a:ext cx="520700" cy="513081"/>
          </a:xfrm>
          <a:prstGeom prst="line">
            <a:avLst/>
          </a:prstGeom>
          <a:ln w="19050">
            <a:solidFill>
              <a:srgbClr val="6262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240881" y="2687275"/>
            <a:ext cx="9476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8650.03</a:t>
            </a:r>
            <a:r>
              <a:rPr lang="zh-CN" alt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万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683794" y="2615375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2224439" y="2221485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785043" y="1764504"/>
            <a:ext cx="36512" cy="365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7" name="直接连接符 46"/>
          <p:cNvCxnSpPr>
            <a:stCxn id="44" idx="7"/>
            <a:endCxn id="45" idx="3"/>
          </p:cNvCxnSpPr>
          <p:nvPr/>
        </p:nvCxnSpPr>
        <p:spPr>
          <a:xfrm flipV="1">
            <a:off x="1714959" y="2251295"/>
            <a:ext cx="514827" cy="369195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5" idx="7"/>
            <a:endCxn id="46" idx="3"/>
          </p:cNvCxnSpPr>
          <p:nvPr/>
        </p:nvCxnSpPr>
        <p:spPr>
          <a:xfrm flipV="1">
            <a:off x="2255604" y="1795670"/>
            <a:ext cx="534786" cy="430930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137432" y="2642209"/>
            <a:ext cx="678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66.2%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520845" y="2060486"/>
            <a:ext cx="678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74.1%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245763" y="2611666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786465" y="2365603"/>
            <a:ext cx="36513" cy="365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6" grpId="0" bldLvl="0" animBg="1"/>
      <p:bldP spid="37" grpId="0"/>
      <p:bldP spid="38" grpId="0" bldLvl="0" animBg="1"/>
      <p:bldP spid="39" grpId="0" bldLvl="0" animBg="1"/>
      <p:bldP spid="40" grpId="0" bldLvl="0" animBg="1"/>
      <p:bldP spid="43" grpId="0"/>
      <p:bldP spid="44" grpId="0" bldLvl="0" animBg="1"/>
      <p:bldP spid="45" grpId="0" bldLvl="0" animBg="1"/>
      <p:bldP spid="46" grpId="0" bldLvl="0" animBg="1"/>
      <p:bldP spid="49" grpId="0"/>
      <p:bldP spid="50" grpId="0"/>
      <p:bldP spid="51" grpId="0" bldLvl="0" animBg="1"/>
      <p:bldP spid="5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592455" y="571500"/>
            <a:ext cx="7959090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下面是我国</a:t>
            </a:r>
            <a:r>
              <a:rPr lang="en-US" altLang="zh-CN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2014-2018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年年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末固定互联网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宽带接入用户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和移动宽带用户数的情况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19780" y="89535"/>
            <a:ext cx="32080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P100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T6)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818386" y="1925384"/>
            <a:ext cx="4797679" cy="2593479"/>
            <a:chOff x="231521" y="1623124"/>
            <a:chExt cx="4797679" cy="2593479"/>
          </a:xfrm>
        </p:grpSpPr>
        <p:sp>
          <p:nvSpPr>
            <p:cNvPr id="58" name="矩形 57"/>
            <p:cNvSpPr/>
            <p:nvPr/>
          </p:nvSpPr>
          <p:spPr>
            <a:xfrm>
              <a:off x="1033780" y="3792220"/>
              <a:ext cx="218440" cy="175260"/>
            </a:xfrm>
            <a:prstGeom prst="rect">
              <a:avLst/>
            </a:prstGeom>
            <a:solidFill>
              <a:srgbClr val="C1ECE6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254760" y="3524250"/>
              <a:ext cx="218440" cy="443230"/>
            </a:xfrm>
            <a:prstGeom prst="rect">
              <a:avLst/>
            </a:prstGeom>
            <a:solidFill>
              <a:srgbClr val="FBD7BC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686560" y="3851910"/>
              <a:ext cx="218440" cy="115570"/>
            </a:xfrm>
            <a:prstGeom prst="rect">
              <a:avLst/>
            </a:prstGeom>
            <a:solidFill>
              <a:srgbClr val="C1ECE6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907540" y="3380740"/>
              <a:ext cx="218440" cy="586740"/>
            </a:xfrm>
            <a:prstGeom prst="rect">
              <a:avLst/>
            </a:prstGeom>
            <a:solidFill>
              <a:srgbClr val="FBD7BC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339340" y="3787140"/>
              <a:ext cx="213360" cy="180340"/>
            </a:xfrm>
            <a:prstGeom prst="rect">
              <a:avLst/>
            </a:prstGeom>
            <a:solidFill>
              <a:srgbClr val="C1ECE6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2555240" y="3180080"/>
              <a:ext cx="218440" cy="787400"/>
            </a:xfrm>
            <a:prstGeom prst="rect">
              <a:avLst/>
            </a:prstGeom>
            <a:solidFill>
              <a:srgbClr val="FBD7BC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992120" y="3672840"/>
              <a:ext cx="218440" cy="294640"/>
            </a:xfrm>
            <a:prstGeom prst="rect">
              <a:avLst/>
            </a:prstGeom>
            <a:solidFill>
              <a:srgbClr val="C1ECE6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3213100" y="3004820"/>
              <a:ext cx="218440" cy="962660"/>
            </a:xfrm>
            <a:prstGeom prst="rect">
              <a:avLst/>
            </a:prstGeom>
            <a:solidFill>
              <a:srgbClr val="FBD7BC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3639820" y="3637280"/>
              <a:ext cx="218440" cy="330200"/>
            </a:xfrm>
            <a:prstGeom prst="rect">
              <a:avLst/>
            </a:prstGeom>
            <a:solidFill>
              <a:srgbClr val="C1ECE6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3860800" y="2885440"/>
              <a:ext cx="218440" cy="1082040"/>
            </a:xfrm>
            <a:prstGeom prst="rect">
              <a:avLst/>
            </a:prstGeom>
            <a:solidFill>
              <a:srgbClr val="FBD7BC"/>
            </a:solidFill>
            <a:ln w="952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19609" y="2708792"/>
              <a:ext cx="3478071" cy="1056921"/>
              <a:chOff x="819609" y="2708792"/>
              <a:chExt cx="4052826" cy="1056921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819609" y="2708792"/>
                <a:ext cx="404520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819609" y="2973022"/>
                <a:ext cx="405028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819609" y="3237252"/>
                <a:ext cx="405028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819609" y="3501482"/>
                <a:ext cx="404266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819609" y="3765712"/>
                <a:ext cx="405282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231521" y="2432304"/>
              <a:ext cx="4444111" cy="1772107"/>
              <a:chOff x="231521" y="2432304"/>
              <a:chExt cx="4444111" cy="1772107"/>
            </a:xfrm>
          </p:grpSpPr>
          <p:sp>
            <p:nvSpPr>
              <p:cNvPr id="9" name="矩形 1"/>
              <p:cNvSpPr>
                <a:spLocks noChangeArrowheads="1"/>
              </p:cNvSpPr>
              <p:nvPr/>
            </p:nvSpPr>
            <p:spPr bwMode="auto">
              <a:xfrm>
                <a:off x="1005713" y="3927412"/>
                <a:ext cx="4999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2014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 flipV="1">
                <a:off x="820370" y="2432304"/>
                <a:ext cx="0" cy="154011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819608" y="3968988"/>
                <a:ext cx="3856024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组合 40"/>
              <p:cNvGrpSpPr/>
              <p:nvPr/>
            </p:nvGrpSpPr>
            <p:grpSpPr>
              <a:xfrm>
                <a:off x="1035455" y="2700527"/>
                <a:ext cx="3259934" cy="1271889"/>
                <a:chOff x="1035455" y="1330563"/>
                <a:chExt cx="3259934" cy="2641854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1035455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1252781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V="1">
                  <a:off x="1470107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2339411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208715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3860693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4078019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H="1" flipV="1">
                  <a:off x="4295344" y="1330563"/>
                  <a:ext cx="45" cy="26418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V="1">
                  <a:off x="1687433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1904759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V="1">
                  <a:off x="2122085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V="1">
                  <a:off x="2556737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V="1">
                  <a:off x="2774063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flipV="1">
                  <a:off x="2991389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flipV="1">
                  <a:off x="3426041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flipV="1">
                  <a:off x="3643367" y="1340877"/>
                  <a:ext cx="2241" cy="26315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矩形 1"/>
              <p:cNvSpPr>
                <a:spLocks noChangeArrowheads="1"/>
              </p:cNvSpPr>
              <p:nvPr/>
            </p:nvSpPr>
            <p:spPr bwMode="auto">
              <a:xfrm>
                <a:off x="1661033" y="3927412"/>
                <a:ext cx="4999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2015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6" name="矩形 1"/>
              <p:cNvSpPr>
                <a:spLocks noChangeArrowheads="1"/>
              </p:cNvSpPr>
              <p:nvPr/>
            </p:nvSpPr>
            <p:spPr bwMode="auto">
              <a:xfrm>
                <a:off x="2316353" y="3927412"/>
                <a:ext cx="4999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2016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7" name="矩形 1"/>
              <p:cNvSpPr>
                <a:spLocks noChangeArrowheads="1"/>
              </p:cNvSpPr>
              <p:nvPr/>
            </p:nvSpPr>
            <p:spPr bwMode="auto">
              <a:xfrm>
                <a:off x="2971673" y="3927412"/>
                <a:ext cx="4999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2017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8" name="矩形 1"/>
              <p:cNvSpPr>
                <a:spLocks noChangeArrowheads="1"/>
              </p:cNvSpPr>
              <p:nvPr/>
            </p:nvSpPr>
            <p:spPr bwMode="auto">
              <a:xfrm>
                <a:off x="3626993" y="3927412"/>
                <a:ext cx="4999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2018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9" name="矩形 1"/>
              <p:cNvSpPr>
                <a:spLocks noChangeArrowheads="1"/>
              </p:cNvSpPr>
              <p:nvPr/>
            </p:nvSpPr>
            <p:spPr bwMode="auto">
              <a:xfrm>
                <a:off x="255905" y="3561652"/>
                <a:ext cx="62191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30000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0" name="矩形 1"/>
              <p:cNvSpPr>
                <a:spLocks noChangeArrowheads="1"/>
              </p:cNvSpPr>
              <p:nvPr/>
            </p:nvSpPr>
            <p:spPr bwMode="auto">
              <a:xfrm>
                <a:off x="231521" y="2537524"/>
                <a:ext cx="75603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150000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1" name="矩形 1"/>
              <p:cNvSpPr>
                <a:spLocks noChangeArrowheads="1"/>
              </p:cNvSpPr>
              <p:nvPr/>
            </p:nvSpPr>
            <p:spPr bwMode="auto">
              <a:xfrm>
                <a:off x="268097" y="2799652"/>
                <a:ext cx="71945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120000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2" name="矩形 1"/>
              <p:cNvSpPr>
                <a:spLocks noChangeArrowheads="1"/>
              </p:cNvSpPr>
              <p:nvPr/>
            </p:nvSpPr>
            <p:spPr bwMode="auto">
              <a:xfrm>
                <a:off x="255905" y="3049588"/>
                <a:ext cx="62191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90000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3" name="矩形 1"/>
              <p:cNvSpPr>
                <a:spLocks noChangeArrowheads="1"/>
              </p:cNvSpPr>
              <p:nvPr/>
            </p:nvSpPr>
            <p:spPr bwMode="auto">
              <a:xfrm>
                <a:off x="255905" y="3299524"/>
                <a:ext cx="62191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b="1" dirty="0" smtClean="0">
                    <a:latin typeface="楷体" panose="02010609060101010101" charset="-122"/>
                    <a:ea typeface="楷体" panose="02010609060101010101" charset="-122"/>
                  </a:rPr>
                  <a:t>60000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69" name="矩形 1"/>
            <p:cNvSpPr>
              <a:spLocks noChangeArrowheads="1"/>
            </p:cNvSpPr>
            <p:nvPr/>
          </p:nvSpPr>
          <p:spPr bwMode="auto">
            <a:xfrm>
              <a:off x="1109345" y="3262948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58254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0" name="矩形 1"/>
            <p:cNvSpPr>
              <a:spLocks noChangeArrowheads="1"/>
            </p:cNvSpPr>
            <p:nvPr/>
          </p:nvSpPr>
          <p:spPr bwMode="auto">
            <a:xfrm>
              <a:off x="1505585" y="3603562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25947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1" name="矩形 1"/>
            <p:cNvSpPr>
              <a:spLocks noChangeArrowheads="1"/>
            </p:cNvSpPr>
            <p:nvPr/>
          </p:nvSpPr>
          <p:spPr bwMode="auto">
            <a:xfrm>
              <a:off x="1725041" y="3153220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70611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2" name="矩形 1"/>
            <p:cNvSpPr>
              <a:spLocks noChangeArrowheads="1"/>
            </p:cNvSpPr>
            <p:nvPr/>
          </p:nvSpPr>
          <p:spPr bwMode="auto">
            <a:xfrm>
              <a:off x="2170049" y="3550984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29721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3" name="矩形 1"/>
            <p:cNvSpPr>
              <a:spLocks noChangeArrowheads="1"/>
            </p:cNvSpPr>
            <p:nvPr/>
          </p:nvSpPr>
          <p:spPr bwMode="auto">
            <a:xfrm>
              <a:off x="2377313" y="2945956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94075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4" name="矩形 1"/>
            <p:cNvSpPr>
              <a:spLocks noChangeArrowheads="1"/>
            </p:cNvSpPr>
            <p:nvPr/>
          </p:nvSpPr>
          <p:spPr bwMode="auto">
            <a:xfrm>
              <a:off x="2804033" y="3439732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34854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5" name="矩形 1"/>
            <p:cNvSpPr>
              <a:spLocks noChangeArrowheads="1"/>
            </p:cNvSpPr>
            <p:nvPr/>
          </p:nvSpPr>
          <p:spPr bwMode="auto">
            <a:xfrm>
              <a:off x="2962529" y="2756980"/>
              <a:ext cx="7682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113152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6" name="矩形 1"/>
            <p:cNvSpPr>
              <a:spLocks noChangeArrowheads="1"/>
            </p:cNvSpPr>
            <p:nvPr/>
          </p:nvSpPr>
          <p:spPr bwMode="auto">
            <a:xfrm>
              <a:off x="3450209" y="3397060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40738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7" name="矩形 1"/>
            <p:cNvSpPr>
              <a:spLocks noChangeArrowheads="1"/>
            </p:cNvSpPr>
            <p:nvPr/>
          </p:nvSpPr>
          <p:spPr bwMode="auto">
            <a:xfrm>
              <a:off x="3626993" y="2653348"/>
              <a:ext cx="7621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130565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8" name="矩形 1"/>
            <p:cNvSpPr>
              <a:spLocks noChangeArrowheads="1"/>
            </p:cNvSpPr>
            <p:nvPr/>
          </p:nvSpPr>
          <p:spPr bwMode="auto">
            <a:xfrm>
              <a:off x="780288" y="1623124"/>
              <a:ext cx="34930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latin typeface="楷体" panose="02010609060101010101" charset="-122"/>
                  <a:ea typeface="楷体" panose="02010609060101010101" charset="-122"/>
                </a:rPr>
                <a:t>我国</a:t>
              </a: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2014-2018</a:t>
              </a:r>
              <a:r>
                <a:rPr lang="zh-CN" altLang="en-US" sz="1200" b="1" dirty="0" smtClean="0">
                  <a:latin typeface="楷体" panose="02010609060101010101" charset="-122"/>
                  <a:ea typeface="楷体" panose="02010609060101010101" charset="-122"/>
                </a:rPr>
                <a:t>年年</a:t>
              </a:r>
              <a:r>
                <a:rPr lang="zh-CN" altLang="en-US" sz="1200" b="1" dirty="0">
                  <a:latin typeface="楷体" panose="02010609060101010101" charset="-122"/>
                  <a:ea typeface="楷体" panose="02010609060101010101" charset="-122"/>
                </a:rPr>
                <a:t>末固定互联网宽带接入用户和移动宽带用户数统计图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0" name="矩形 1"/>
            <p:cNvSpPr>
              <a:spLocks noChangeArrowheads="1"/>
            </p:cNvSpPr>
            <p:nvPr/>
          </p:nvSpPr>
          <p:spPr bwMode="auto">
            <a:xfrm>
              <a:off x="390017" y="2177860"/>
              <a:ext cx="9023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b="1" dirty="0" smtClean="0">
                  <a:latin typeface="楷体" panose="02010609060101010101" charset="-122"/>
                  <a:ea typeface="楷体" panose="02010609060101010101" charset="-122"/>
                </a:rPr>
                <a:t>数量</a:t>
              </a: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/</a:t>
              </a:r>
              <a:r>
                <a:rPr lang="zh-CN" altLang="en-US" sz="1200" b="1" dirty="0" smtClean="0">
                  <a:latin typeface="楷体" panose="02010609060101010101" charset="-122"/>
                  <a:ea typeface="楷体" panose="02010609060101010101" charset="-122"/>
                </a:rPr>
                <a:t>万户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866136" y="2116900"/>
              <a:ext cx="2163064" cy="502551"/>
              <a:chOff x="2878328" y="1111060"/>
              <a:chExt cx="2163064" cy="502551"/>
            </a:xfrm>
          </p:grpSpPr>
          <p:sp>
            <p:nvSpPr>
              <p:cNvPr id="79" name="矩形 1"/>
              <p:cNvSpPr>
                <a:spLocks noChangeArrowheads="1"/>
              </p:cNvSpPr>
              <p:nvPr/>
            </p:nvSpPr>
            <p:spPr bwMode="auto">
              <a:xfrm>
                <a:off x="3053969" y="1336612"/>
                <a:ext cx="124980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 dirty="0">
                    <a:latin typeface="楷体" panose="02010609060101010101" charset="-122"/>
                    <a:ea typeface="楷体" panose="02010609060101010101" charset="-122"/>
                  </a:rPr>
                  <a:t>移动宽带</a:t>
                </a:r>
                <a:r>
                  <a:rPr lang="zh-CN" altLang="en-US" sz="1200" b="1" dirty="0" smtClean="0">
                    <a:latin typeface="楷体" panose="02010609060101010101" charset="-122"/>
                    <a:ea typeface="楷体" panose="02010609060101010101" charset="-122"/>
                  </a:rPr>
                  <a:t>用户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81" name="矩形 1"/>
              <p:cNvSpPr>
                <a:spLocks noChangeArrowheads="1"/>
              </p:cNvSpPr>
              <p:nvPr/>
            </p:nvSpPr>
            <p:spPr bwMode="auto">
              <a:xfrm>
                <a:off x="3053969" y="1111060"/>
                <a:ext cx="198742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Malgun Gothic" panose="020B0503020000020004" pitchFamily="2" charset="-127"/>
                  </a:defRPr>
                </a:lvl9pPr>
              </a:lstStyle>
              <a:p>
                <a:pPr eaLnBrk="1" latin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 dirty="0">
                    <a:latin typeface="楷体" panose="02010609060101010101" charset="-122"/>
                    <a:ea typeface="楷体" panose="02010609060101010101" charset="-122"/>
                  </a:rPr>
                  <a:t>固定互联网</a:t>
                </a:r>
                <a:r>
                  <a:rPr lang="zh-CN" altLang="en-US" sz="1200" b="1" dirty="0" smtClean="0">
                    <a:latin typeface="楷体" panose="02010609060101010101" charset="-122"/>
                    <a:ea typeface="楷体" panose="02010609060101010101" charset="-122"/>
                  </a:rPr>
                  <a:t>宽带接入用户</a:t>
                </a:r>
                <a:endParaRPr lang="zh-CN" altLang="en-US" sz="1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2881884" y="1158240"/>
                <a:ext cx="183589" cy="166979"/>
              </a:xfrm>
              <a:prstGeom prst="rect">
                <a:avLst/>
              </a:prstGeom>
              <a:solidFill>
                <a:srgbClr val="C1ECE6"/>
              </a:solidFill>
              <a:ln w="9525">
                <a:solidFill>
                  <a:srgbClr val="7030A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2878328" y="1408176"/>
                <a:ext cx="187960" cy="166978"/>
              </a:xfrm>
              <a:prstGeom prst="rect">
                <a:avLst/>
              </a:prstGeom>
              <a:solidFill>
                <a:srgbClr val="FBD7BC"/>
              </a:solidFill>
              <a:ln w="9525">
                <a:solidFill>
                  <a:srgbClr val="7030A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矩形 1"/>
            <p:cNvSpPr>
              <a:spLocks noChangeArrowheads="1"/>
            </p:cNvSpPr>
            <p:nvPr/>
          </p:nvSpPr>
          <p:spPr bwMode="auto">
            <a:xfrm>
              <a:off x="4212209" y="3939604"/>
              <a:ext cx="640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b="1" dirty="0" smtClean="0">
                  <a:latin typeface="楷体" panose="02010609060101010101" charset="-122"/>
                  <a:ea typeface="楷体" panose="02010609060101010101" charset="-122"/>
                </a:rPr>
                <a:t>年份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6" name="矩形 1"/>
            <p:cNvSpPr>
              <a:spLocks noChangeArrowheads="1"/>
            </p:cNvSpPr>
            <p:nvPr/>
          </p:nvSpPr>
          <p:spPr bwMode="auto">
            <a:xfrm>
              <a:off x="560705" y="3805492"/>
              <a:ext cx="640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0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5" name="矩形 1"/>
            <p:cNvSpPr>
              <a:spLocks noChangeArrowheads="1"/>
            </p:cNvSpPr>
            <p:nvPr/>
          </p:nvSpPr>
          <p:spPr bwMode="auto">
            <a:xfrm>
              <a:off x="871601" y="3561652"/>
              <a:ext cx="6280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 smtClean="0">
                  <a:latin typeface="楷体" panose="02010609060101010101" charset="-122"/>
                  <a:ea typeface="楷体" panose="02010609060101010101" charset="-122"/>
                </a:rPr>
                <a:t>20048</a:t>
              </a:r>
              <a:endParaRPr lang="zh-CN" altLang="en-US" sz="1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479425" y="368935"/>
            <a:ext cx="8185150" cy="1641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(1) 2015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年年末的移动宽带用户比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2014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年年末多百分之多少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 2016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年年末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比</a:t>
            </a:r>
            <a:r>
              <a:rPr lang="en-US" altLang="zh-CN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2015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年年末呢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根据计算结果，和同学交流一下你的感想。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8375" y="4547235"/>
            <a:ext cx="1998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（感想略）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05635" y="2114550"/>
            <a:ext cx="56121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70611-58254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÷70611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17.50%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0335" y="3347085"/>
            <a:ext cx="885888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2015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年年末的移动宽带用户比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2014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年年末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17.50%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2016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年年末的移动宽带用户比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2015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年年末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24.94%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03730" y="2724785"/>
            <a:ext cx="639953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94075-70611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÷94075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24.94%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0523" y="1328411"/>
            <a:ext cx="6802953" cy="3279159"/>
          </a:xfrm>
          <a:prstGeom prst="rect">
            <a:avLst/>
          </a:prstGeom>
        </p:spPr>
      </p:pic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670560" y="442595"/>
            <a:ext cx="5737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）请你完成下面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折线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统计图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7920" y="988745"/>
            <a:ext cx="7051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1600" b="1" dirty="0">
                <a:latin typeface="楷体" panose="02010609060101010101" charset="-122"/>
                <a:ea typeface="楷体" panose="02010609060101010101" charset="-122"/>
              </a:rPr>
              <a:t>我国2014</a:t>
            </a:r>
            <a:r>
              <a:rPr lang="zh-CN" altLang="en-US" sz="1600" b="1" dirty="0" smtClean="0">
                <a:latin typeface="楷体" panose="02010609060101010101" charset="-122"/>
                <a:ea typeface="楷体" panose="02010609060101010101" charset="-122"/>
              </a:rPr>
              <a:t>-2018年年</a:t>
            </a:r>
            <a:r>
              <a:rPr lang="zh-CN" altLang="en-US" sz="1600" b="1" dirty="0">
                <a:latin typeface="楷体" panose="02010609060101010101" charset="-122"/>
                <a:ea typeface="楷体" panose="02010609060101010101" charset="-122"/>
              </a:rPr>
              <a:t>末固定互联网宽带接入用户和移动宽带用户数统计图</a:t>
            </a:r>
            <a:endParaRPr lang="zh-CN" altLang="en-US" sz="1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523909" y="3123680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58254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373856" y="2980170"/>
            <a:ext cx="623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70611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291685" y="2696769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94075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098580" y="2527859"/>
            <a:ext cx="71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113152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960465" y="2242109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130565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822359" y="3454515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698532" y="3285224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567656" y="2948864"/>
            <a:ext cx="36513" cy="365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2872740" y="3327400"/>
            <a:ext cx="815340" cy="137160"/>
          </a:xfrm>
          <a:prstGeom prst="line">
            <a:avLst/>
          </a:prstGeom>
          <a:ln w="19050">
            <a:solidFill>
              <a:srgbClr val="6262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26" idx="3"/>
          </p:cNvCxnSpPr>
          <p:nvPr/>
        </p:nvCxnSpPr>
        <p:spPr>
          <a:xfrm flipV="1">
            <a:off x="3743960" y="2980030"/>
            <a:ext cx="829043" cy="319430"/>
          </a:xfrm>
          <a:prstGeom prst="line">
            <a:avLst/>
          </a:prstGeom>
          <a:ln w="19050">
            <a:solidFill>
              <a:srgbClr val="6262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6" idx="6"/>
            <a:endCxn id="58" idx="3"/>
          </p:cNvCxnSpPr>
          <p:nvPr/>
        </p:nvCxnSpPr>
        <p:spPr>
          <a:xfrm flipV="1">
            <a:off x="4604169" y="2822972"/>
            <a:ext cx="855062" cy="144149"/>
          </a:xfrm>
          <a:prstGeom prst="line">
            <a:avLst/>
          </a:prstGeom>
          <a:ln w="19050">
            <a:solidFill>
              <a:srgbClr val="6262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494020" y="2555241"/>
            <a:ext cx="815340" cy="246379"/>
          </a:xfrm>
          <a:prstGeom prst="line">
            <a:avLst/>
          </a:prstGeom>
          <a:ln w="19050">
            <a:solidFill>
              <a:srgbClr val="6262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536101" y="3914953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20048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397224" y="3882378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25947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4316069" y="3846754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29721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154079" y="3731502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34854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966879" y="3706102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40738</a:t>
            </a:r>
            <a:endParaRPr lang="zh-CN" altLang="en-US" sz="1100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17596" y="3926701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685006" y="3857486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5454116" y="2793162"/>
            <a:ext cx="34925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6313398" y="2520049"/>
            <a:ext cx="36513" cy="36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60" name="直接连接符 59"/>
          <p:cNvCxnSpPr>
            <a:stCxn id="53" idx="6"/>
          </p:cNvCxnSpPr>
          <p:nvPr/>
        </p:nvCxnSpPr>
        <p:spPr>
          <a:xfrm flipV="1">
            <a:off x="2854109" y="3882390"/>
            <a:ext cx="824446" cy="61774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5" idx="6"/>
            <a:endCxn id="66" idx="2"/>
          </p:cNvCxnSpPr>
          <p:nvPr/>
        </p:nvCxnSpPr>
        <p:spPr>
          <a:xfrm flipV="1">
            <a:off x="3721519" y="3821450"/>
            <a:ext cx="846137" cy="53499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66" idx="6"/>
            <a:endCxn id="64" idx="3"/>
          </p:cNvCxnSpPr>
          <p:nvPr/>
        </p:nvCxnSpPr>
        <p:spPr>
          <a:xfrm flipV="1">
            <a:off x="4604169" y="3735848"/>
            <a:ext cx="855062" cy="8560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64" idx="6"/>
            <a:endCxn id="65" idx="3"/>
          </p:cNvCxnSpPr>
          <p:nvPr/>
        </p:nvCxnSpPr>
        <p:spPr>
          <a:xfrm flipV="1">
            <a:off x="5489041" y="3679419"/>
            <a:ext cx="831800" cy="4408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5454116" y="3706038"/>
            <a:ext cx="34925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315494" y="3648253"/>
            <a:ext cx="36512" cy="365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4567656" y="3803193"/>
            <a:ext cx="36513" cy="365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 bldLvl="0" animBg="1"/>
      <p:bldP spid="25" grpId="0" bldLvl="0" animBg="1"/>
      <p:bldP spid="26" grpId="0" bldLvl="0" animBg="1"/>
      <p:bldP spid="34" grpId="0"/>
      <p:bldP spid="41" grpId="0"/>
      <p:bldP spid="42" grpId="0"/>
      <p:bldP spid="43" grpId="0"/>
      <p:bldP spid="49" grpId="0"/>
      <p:bldP spid="53" grpId="0" bldLvl="0" animBg="1"/>
      <p:bldP spid="55" grpId="0" bldLvl="0" animBg="1"/>
      <p:bldP spid="58" grpId="0" bldLvl="0" animBg="1"/>
      <p:bldP spid="59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994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9941" name="图片 8" descr="E:\新画人物图\男老师2 拷贝.png男老师2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500495" y="2022475"/>
            <a:ext cx="1450975" cy="2645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94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Rectangle 2"/>
          <p:cNvSpPr/>
          <p:nvPr/>
        </p:nvSpPr>
        <p:spPr>
          <a:xfrm>
            <a:off x="1979613" y="1419225"/>
            <a:ext cx="5759450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635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-1905" y="-15875"/>
            <a:ext cx="2209878" cy="506730"/>
            <a:chOff x="0" y="1"/>
            <a:chExt cx="3480" cy="798"/>
          </a:xfrm>
        </p:grpSpPr>
        <p:sp>
          <p:nvSpPr>
            <p:cNvPr id="9" name="平行四边形 8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31063" y="374650"/>
            <a:ext cx="4706337" cy="1092200"/>
            <a:chOff x="3549" y="471"/>
            <a:chExt cx="7412" cy="1720"/>
          </a:xfrm>
        </p:grpSpPr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3549" y="668"/>
              <a:ext cx="5898" cy="1325"/>
            </a:xfrm>
            <a:prstGeom prst="wedgeRoundRectCallout">
              <a:avLst>
                <a:gd name="adj1" fmla="val 57254"/>
                <a:gd name="adj2" fmla="val -2090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0070C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eaLnBrk="1" latin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我们已经学过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了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哪些统计图？它们各有什么特点？</a:t>
              </a:r>
              <a:endParaRPr lang="en-US" altLang="zh-CN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44" name="图片 43" descr="E:\新画人物图\男老师11 拷贝.png男老师11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9793" y="471"/>
              <a:ext cx="1168" cy="1720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3505200" y="1676400"/>
            <a:ext cx="490855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p>
            <a:r>
              <a:rPr lang="zh-CN" altLang="en-US" sz="28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清楚地反映数量的多少。</a:t>
            </a:r>
            <a:endParaRPr lang="zh-CN" altLang="en-US" sz="2800" b="1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12185" y="2534920"/>
            <a:ext cx="4885055" cy="953135"/>
          </a:xfrm>
          <a:prstGeom prst="rect">
            <a:avLst/>
          </a:prstGeom>
          <a:solidFill>
            <a:srgbClr val="D4E15B"/>
          </a:solidFill>
          <a:ln w="19050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不仅可以反映数量的多少，还能看出数量增减变化趋势。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6470" y="3688080"/>
            <a:ext cx="4907280" cy="95313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能清楚地反映出各部分与整体的关系。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810510" y="1937385"/>
            <a:ext cx="5880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797175" y="3020060"/>
            <a:ext cx="627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785745" y="4053205"/>
            <a:ext cx="6781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40410" y="1649730"/>
            <a:ext cx="197040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条形统计图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4535" y="2729230"/>
            <a:ext cx="1970405" cy="565150"/>
          </a:xfrm>
          <a:prstGeom prst="rect">
            <a:avLst/>
          </a:prstGeom>
          <a:solidFill>
            <a:srgbClr val="D4E15B"/>
          </a:solidFill>
        </p:spPr>
        <p:txBody>
          <a:bodyPr wrap="non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折线统计图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410" y="3782695"/>
            <a:ext cx="1970405" cy="56515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扇形统计图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00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ext Box 3"/>
          <p:cNvSpPr txBox="1"/>
          <p:nvPr/>
        </p:nvSpPr>
        <p:spPr>
          <a:xfrm>
            <a:off x="967740" y="904875"/>
            <a:ext cx="7574915" cy="50038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下面几组数据分别选用哪种统计图表示更合适？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1267" name="表格 11266"/>
          <p:cNvGraphicFramePr/>
          <p:nvPr>
            <p:custDataLst>
              <p:tags r:id="rId1"/>
            </p:custDataLst>
          </p:nvPr>
        </p:nvGraphicFramePr>
        <p:xfrm>
          <a:off x="1651000" y="2383155"/>
          <a:ext cx="6254750" cy="1045845"/>
        </p:xfrm>
        <a:graphic>
          <a:graphicData uri="http://schemas.openxmlformats.org/drawingml/2006/table">
            <a:tbl>
              <a:tblPr/>
              <a:tblGrid>
                <a:gridCol w="1466850"/>
                <a:gridCol w="977900"/>
                <a:gridCol w="952500"/>
                <a:gridCol w="952500"/>
                <a:gridCol w="952500"/>
                <a:gridCol w="952500"/>
              </a:tblGrid>
              <a:tr h="5492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年份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2021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总量</a:t>
                      </a: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棵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0" name="Rectangle 27"/>
          <p:cNvSpPr/>
          <p:nvPr/>
        </p:nvSpPr>
        <p:spPr>
          <a:xfrm>
            <a:off x="378460" y="1469390"/>
            <a:ext cx="8273415" cy="93154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）绿荫小学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2017—2021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年校园内树木总量变化情况统计表。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-24130"/>
            <a:ext cx="2209878" cy="506730"/>
            <a:chOff x="0" y="1"/>
            <a:chExt cx="3480" cy="798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60" name="文本框 2"/>
          <p:cNvSpPr txBox="1"/>
          <p:nvPr/>
        </p:nvSpPr>
        <p:spPr>
          <a:xfrm>
            <a:off x="3383280" y="22860"/>
            <a:ext cx="21513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P96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800" y="382905"/>
            <a:ext cx="4390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</a:rPr>
              <a:t>知识点：合理选择统计图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2" charset="-122"/>
            </a:endParaRPr>
          </a:p>
        </p:txBody>
      </p:sp>
      <p:pic>
        <p:nvPicPr>
          <p:cNvPr id="16392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70" y="904875"/>
            <a:ext cx="610235" cy="4908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92710" y="3821430"/>
            <a:ext cx="4219575" cy="986155"/>
            <a:chOff x="324" y="1102"/>
            <a:chExt cx="6645" cy="1553"/>
          </a:xfrm>
        </p:grpSpPr>
        <p:sp>
          <p:nvSpPr>
            <p:cNvPr id="9226" name="AutoShape 27"/>
            <p:cNvSpPr/>
            <p:nvPr/>
          </p:nvSpPr>
          <p:spPr>
            <a:xfrm>
              <a:off x="1785" y="1102"/>
              <a:ext cx="5184" cy="1432"/>
            </a:xfrm>
            <a:prstGeom prst="wedgeRoundRectCallout">
              <a:avLst>
                <a:gd name="adj1" fmla="val -55745"/>
                <a:gd name="adj2" fmla="val -482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这道题给出了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5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年中每年的树木数量。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25" name="图片 24" descr="E:\新画人物图\女03 3拷贝.png女03 3拷贝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4" y="1102"/>
              <a:ext cx="1122" cy="155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517390" y="3613785"/>
            <a:ext cx="4531360" cy="1288415"/>
            <a:chOff x="7067" y="898"/>
            <a:chExt cx="7136" cy="2029"/>
          </a:xfrm>
        </p:grpSpPr>
        <p:sp>
          <p:nvSpPr>
            <p:cNvPr id="15" name="AutoShape 27"/>
            <p:cNvSpPr/>
            <p:nvPr/>
          </p:nvSpPr>
          <p:spPr>
            <a:xfrm flipH="1">
              <a:off x="7067" y="898"/>
              <a:ext cx="5406" cy="2029"/>
            </a:xfrm>
            <a:prstGeom prst="wedgeRoundRectCallout">
              <a:avLst>
                <a:gd name="adj1" fmla="val -56511"/>
                <a:gd name="adj2" fmla="val 1158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用条形统计图和折线统计图都可以表示出数量的变化。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32" name="图片 31" descr="E:\新画人物图\女01 11拷贝.png女01 11拷贝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758" y="1073"/>
              <a:ext cx="1445" cy="170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" name="Group 20"/>
          <p:cNvGrpSpPr/>
          <p:nvPr/>
        </p:nvGrpSpPr>
        <p:grpSpPr bwMode="auto">
          <a:xfrm>
            <a:off x="1336973" y="1643584"/>
            <a:ext cx="5846762" cy="3348038"/>
            <a:chOff x="1892" y="1029"/>
            <a:chExt cx="3683" cy="2109"/>
          </a:xfrm>
        </p:grpSpPr>
        <p:pic>
          <p:nvPicPr>
            <p:cNvPr id="27" name="Picture 21" descr="9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292"/>
              <a:ext cx="2904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529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2017</a:t>
              </a:r>
              <a:endPara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3017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2018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3513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2019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4012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2020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510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2021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5031" y="2886"/>
              <a:ext cx="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楷体" panose="02010609060101010101" charset="-122"/>
                  <a:ea typeface="楷体" panose="02010609060101010101" charset="-122"/>
                </a:rPr>
                <a:t>年份</a:t>
              </a:r>
              <a:endParaRPr lang="zh-CN" altLang="en-US" sz="2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1892" y="1029"/>
              <a:ext cx="9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总量</a:t>
              </a:r>
              <a:r>
                <a:rPr lang="en-US" altLang="en-US" sz="2400" b="1">
                  <a:latin typeface="楷体" panose="02010609060101010101" charset="-122"/>
                  <a:ea typeface="楷体" panose="02010609060101010101" charset="-122"/>
                </a:rPr>
                <a:t>／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棵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2140" y="2716"/>
              <a:ext cx="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</a:t>
              </a:r>
              <a:endPara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2064" y="2434"/>
              <a:ext cx="31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1980" y="2176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100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975" y="1912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150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8" y="1650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200</a:t>
              </a:r>
              <a:endPara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1976" y="1396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250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2770562" y="1534295"/>
            <a:ext cx="41668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绿荫小学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2017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－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2021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年校园内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树木总量变化情况统计图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2574429" y="3726383"/>
            <a:ext cx="390525" cy="809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345955" y="3594621"/>
            <a:ext cx="390525" cy="936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138117" y="3300933"/>
            <a:ext cx="387350" cy="1235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903292" y="3159646"/>
            <a:ext cx="401637" cy="1376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5689104" y="2891358"/>
            <a:ext cx="403225" cy="1644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00935" y="3265805"/>
            <a:ext cx="736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zh-CN" sz="2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2460" y="3159760"/>
            <a:ext cx="736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altLang="zh-CN" sz="2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1295" y="2887980"/>
            <a:ext cx="736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altLang="zh-CN" sz="2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64405" y="2705735"/>
            <a:ext cx="736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en-US" altLang="zh-CN" sz="2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78475" y="2468880"/>
            <a:ext cx="736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altLang="zh-CN" sz="2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371600" y="285750"/>
          <a:ext cx="6254750" cy="1045845"/>
        </p:xfrm>
        <a:graphic>
          <a:graphicData uri="http://schemas.openxmlformats.org/drawingml/2006/table">
            <a:tbl>
              <a:tblPr/>
              <a:tblGrid>
                <a:gridCol w="1466850"/>
                <a:gridCol w="977900"/>
                <a:gridCol w="952500"/>
                <a:gridCol w="952500"/>
                <a:gridCol w="952500"/>
                <a:gridCol w="952500"/>
              </a:tblGrid>
              <a:tr h="5492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年份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2021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总量</a:t>
                      </a: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棵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" grpId="0"/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5" name="直接连接符 34"/>
          <p:cNvCxnSpPr>
            <a:cxnSpLocks noChangeShapeType="1"/>
          </p:cNvCxnSpPr>
          <p:nvPr/>
        </p:nvCxnSpPr>
        <p:spPr bwMode="auto">
          <a:xfrm flipV="1">
            <a:off x="3735388" y="2963863"/>
            <a:ext cx="801687" cy="176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/>
          <p:cNvCxnSpPr>
            <a:cxnSpLocks noChangeShapeType="1"/>
          </p:cNvCxnSpPr>
          <p:nvPr/>
        </p:nvCxnSpPr>
        <p:spPr bwMode="auto">
          <a:xfrm flipV="1">
            <a:off x="4537075" y="2711450"/>
            <a:ext cx="749300" cy="252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224247" y="1443038"/>
            <a:ext cx="35064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绿荫小学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2017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－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2021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年校园内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树木总量变化情况统计图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0" name="Group 20"/>
          <p:cNvGrpSpPr/>
          <p:nvPr/>
        </p:nvGrpSpPr>
        <p:grpSpPr bwMode="auto">
          <a:xfrm>
            <a:off x="476250" y="1539875"/>
            <a:ext cx="5900738" cy="3270250"/>
            <a:chOff x="1858" y="1078"/>
            <a:chExt cx="3717" cy="2060"/>
          </a:xfrm>
        </p:grpSpPr>
        <p:pic>
          <p:nvPicPr>
            <p:cNvPr id="10260" name="Picture 21" descr="9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292"/>
              <a:ext cx="2904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Text Box 22"/>
            <p:cNvSpPr txBox="1">
              <a:spLocks noChangeArrowheads="1"/>
            </p:cNvSpPr>
            <p:nvPr/>
          </p:nvSpPr>
          <p:spPr bwMode="auto">
            <a:xfrm>
              <a:off x="2697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2017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2" name="Text Box 23"/>
            <p:cNvSpPr txBox="1">
              <a:spLocks noChangeArrowheads="1"/>
            </p:cNvSpPr>
            <p:nvPr/>
          </p:nvSpPr>
          <p:spPr bwMode="auto">
            <a:xfrm>
              <a:off x="3185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2018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3" name="Text Box 24"/>
            <p:cNvSpPr txBox="1">
              <a:spLocks noChangeArrowheads="1"/>
            </p:cNvSpPr>
            <p:nvPr/>
          </p:nvSpPr>
          <p:spPr bwMode="auto">
            <a:xfrm>
              <a:off x="3675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2019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4" name="Text Box 25"/>
            <p:cNvSpPr txBox="1">
              <a:spLocks noChangeArrowheads="1"/>
            </p:cNvSpPr>
            <p:nvPr/>
          </p:nvSpPr>
          <p:spPr bwMode="auto">
            <a:xfrm>
              <a:off x="4174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2020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5" name="Text Box 26"/>
            <p:cNvSpPr txBox="1">
              <a:spLocks noChangeArrowheads="1"/>
            </p:cNvSpPr>
            <p:nvPr/>
          </p:nvSpPr>
          <p:spPr bwMode="auto">
            <a:xfrm>
              <a:off x="4676" y="2848"/>
              <a:ext cx="5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2021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6" name="Text Box 27"/>
            <p:cNvSpPr txBox="1">
              <a:spLocks noChangeArrowheads="1"/>
            </p:cNvSpPr>
            <p:nvPr/>
          </p:nvSpPr>
          <p:spPr bwMode="auto">
            <a:xfrm>
              <a:off x="5031" y="2886"/>
              <a:ext cx="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楷体" panose="02010609060101010101" charset="-122"/>
                  <a:ea typeface="楷体" panose="02010609060101010101" charset="-122"/>
                </a:rPr>
                <a:t>年份</a:t>
              </a:r>
              <a:endParaRPr lang="zh-CN" altLang="en-US" sz="2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0267" name="Text Box 28"/>
            <p:cNvSpPr txBox="1">
              <a:spLocks noChangeArrowheads="1"/>
            </p:cNvSpPr>
            <p:nvPr/>
          </p:nvSpPr>
          <p:spPr bwMode="auto">
            <a:xfrm>
              <a:off x="1858" y="1078"/>
              <a:ext cx="95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charset="-122"/>
                </a:rPr>
                <a:t>总量</a:t>
              </a:r>
              <a:r>
                <a:rPr lang="en-US" altLang="en-US" sz="2400" b="1" dirty="0">
                  <a:latin typeface="Times New Roman" panose="02020603050405020304" pitchFamily="18" charset="0"/>
                  <a:ea typeface="楷体" panose="02010609060101010101" charset="-122"/>
                </a:rPr>
                <a:t>／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charset="-122"/>
                </a:rPr>
                <a:t>棵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10268" name="Text Box 29"/>
            <p:cNvSpPr txBox="1">
              <a:spLocks noChangeArrowheads="1"/>
            </p:cNvSpPr>
            <p:nvPr/>
          </p:nvSpPr>
          <p:spPr bwMode="auto">
            <a:xfrm>
              <a:off x="2104" y="2722"/>
              <a:ext cx="29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9" name="Text Box 30"/>
            <p:cNvSpPr txBox="1">
              <a:spLocks noChangeArrowheads="1"/>
            </p:cNvSpPr>
            <p:nvPr/>
          </p:nvSpPr>
          <p:spPr bwMode="auto">
            <a:xfrm>
              <a:off x="2010" y="2470"/>
              <a:ext cx="31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50</a:t>
              </a:r>
              <a:endPara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70" name="Text Box 31"/>
            <p:cNvSpPr txBox="1">
              <a:spLocks noChangeArrowheads="1"/>
            </p:cNvSpPr>
            <p:nvPr/>
          </p:nvSpPr>
          <p:spPr bwMode="auto">
            <a:xfrm>
              <a:off x="1986" y="2212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100</a:t>
              </a:r>
              <a:endPara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71" name="Text Box 32"/>
            <p:cNvSpPr txBox="1">
              <a:spLocks noChangeArrowheads="1"/>
            </p:cNvSpPr>
            <p:nvPr/>
          </p:nvSpPr>
          <p:spPr bwMode="auto">
            <a:xfrm>
              <a:off x="1993" y="1948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latinLnBrk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150</a:t>
              </a:r>
              <a:endPara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72" name="Text Box 33"/>
            <p:cNvSpPr txBox="1">
              <a:spLocks noChangeArrowheads="1"/>
            </p:cNvSpPr>
            <p:nvPr/>
          </p:nvSpPr>
          <p:spPr bwMode="auto">
            <a:xfrm>
              <a:off x="1996" y="1686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latinLnBrk="1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200</a:t>
              </a:r>
              <a:endPara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73" name="Text Box 34"/>
            <p:cNvSpPr txBox="1">
              <a:spLocks noChangeArrowheads="1"/>
            </p:cNvSpPr>
            <p:nvPr/>
          </p:nvSpPr>
          <p:spPr bwMode="auto">
            <a:xfrm>
              <a:off x="2006" y="1432"/>
              <a:ext cx="5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250</a:t>
              </a:r>
              <a:endPara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464050" y="293687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 flipV="1">
            <a:off x="2909888" y="3133725"/>
            <a:ext cx="822325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flipV="1">
            <a:off x="2160588" y="3413125"/>
            <a:ext cx="765175" cy="133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246688" y="268287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2124075" y="350837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2889250" y="33750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689350" y="30956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876425" y="3076575"/>
            <a:ext cx="640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633663" y="2944813"/>
            <a:ext cx="64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120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440113" y="2665413"/>
            <a:ext cx="64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150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214813" y="2509838"/>
            <a:ext cx="64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170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4983163" y="2273300"/>
            <a:ext cx="64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200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945505" y="1879600"/>
            <a:ext cx="2945130" cy="2489835"/>
            <a:chOff x="9363" y="2960"/>
            <a:chExt cx="4638" cy="3921"/>
          </a:xfrm>
        </p:grpSpPr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9363" y="2960"/>
              <a:ext cx="4638" cy="1493"/>
            </a:xfrm>
            <a:prstGeom prst="wedgeRoundRectCallout">
              <a:avLst>
                <a:gd name="adj1" fmla="val 27360"/>
                <a:gd name="adj2" fmla="val 74581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你选择了哪种统计图？为什么？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56" name="图片 55" descr="E:\新画人物图\男老师11 拷贝.png男老师11 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flipH="1">
              <a:off x="12211" y="4923"/>
              <a:ext cx="1330" cy="1959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858510" y="1631950"/>
            <a:ext cx="3119755" cy="3195320"/>
            <a:chOff x="9363" y="2475"/>
            <a:chExt cx="4913" cy="5032"/>
          </a:xfrm>
        </p:grpSpPr>
        <p:sp>
          <p:nvSpPr>
            <p:cNvPr id="34" name="AutoShape 27"/>
            <p:cNvSpPr>
              <a:spLocks noChangeArrowheads="1"/>
            </p:cNvSpPr>
            <p:nvPr/>
          </p:nvSpPr>
          <p:spPr bwMode="auto">
            <a:xfrm>
              <a:off x="9363" y="2475"/>
              <a:ext cx="4638" cy="2947"/>
            </a:xfrm>
            <a:prstGeom prst="wedgeRoundRectCallout">
              <a:avLst>
                <a:gd name="adj1" fmla="val 31241"/>
                <a:gd name="adj2" fmla="val 60315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折线统计图更能直观地表示出数量随着时间的变化趋势。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36" name="图片 35" descr="E:\新画人物图\男033 拷贝.png男033 拷贝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946" y="5596"/>
              <a:ext cx="1330" cy="1911"/>
            </a:xfrm>
            <a:prstGeom prst="rect">
              <a:avLst/>
            </a:prstGeom>
          </p:spPr>
        </p:pic>
      </p:grpSp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1371600" y="285750"/>
          <a:ext cx="6254750" cy="1045845"/>
        </p:xfrm>
        <a:graphic>
          <a:graphicData uri="http://schemas.openxmlformats.org/drawingml/2006/table">
            <a:tbl>
              <a:tblPr/>
              <a:tblGrid>
                <a:gridCol w="1466850"/>
                <a:gridCol w="977900"/>
                <a:gridCol w="952500"/>
                <a:gridCol w="952500"/>
                <a:gridCol w="952500"/>
                <a:gridCol w="952500"/>
              </a:tblGrid>
              <a:tr h="5492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年份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2021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总量</a:t>
                      </a: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棵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bldLvl="0" animBg="1"/>
      <p:bldP spid="21" grpId="0" bldLvl="0" animBg="1"/>
      <p:bldP spid="22" grpId="0" bldLvl="0" animBg="1"/>
      <p:bldP spid="23" grpId="0" bldLvl="0" animBg="1"/>
      <p:bldP spid="26" grpId="0" bldLvl="0" animBg="1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92" name="表格 11291"/>
          <p:cNvGraphicFramePr/>
          <p:nvPr>
            <p:custDataLst>
              <p:tags r:id="rId1"/>
            </p:custDataLst>
          </p:nvPr>
        </p:nvGraphicFramePr>
        <p:xfrm>
          <a:off x="1065530" y="1537970"/>
          <a:ext cx="7383780" cy="1407160"/>
        </p:xfrm>
        <a:graphic>
          <a:graphicData uri="http://schemas.openxmlformats.org/drawingml/2006/table">
            <a:tbl>
              <a:tblPr/>
              <a:tblGrid>
                <a:gridCol w="1625600"/>
                <a:gridCol w="1181735"/>
                <a:gridCol w="1222375"/>
                <a:gridCol w="1182370"/>
                <a:gridCol w="1073785"/>
                <a:gridCol w="1097915"/>
              </a:tblGrid>
              <a:tr h="46609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树种</a:t>
                      </a:r>
                      <a:endParaRPr lang="zh-CN" altLang="en-US" sz="2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杨树</a:t>
                      </a:r>
                      <a:endParaRPr lang="zh-CN" altLang="en-US" sz="2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柳树</a:t>
                      </a:r>
                      <a:endParaRPr lang="zh-CN" altLang="en-US" sz="2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松树</a:t>
                      </a:r>
                      <a:endParaRPr lang="zh-CN" altLang="en-US" sz="2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槐树</a:t>
                      </a:r>
                      <a:endParaRPr lang="zh-CN" altLang="en-US" sz="2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6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其他</a:t>
                      </a:r>
                      <a:endParaRPr lang="zh-CN" altLang="en-US" sz="26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07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百分比</a:t>
                      </a:r>
                      <a:endParaRPr lang="zh-CN" altLang="en-US" sz="2600" b="1" dirty="0"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25%</a:t>
                      </a: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altLang="x-none" sz="26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26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8" name="Rectangle 27"/>
          <p:cNvSpPr/>
          <p:nvPr/>
        </p:nvSpPr>
        <p:spPr>
          <a:xfrm>
            <a:off x="307975" y="442595"/>
            <a:ext cx="8300085" cy="93154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2021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年绿荫小学校园内各种树木所占百分比情况统计表。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85800" y="3099435"/>
            <a:ext cx="7021195" cy="1422400"/>
            <a:chOff x="-75" y="1004"/>
            <a:chExt cx="11057" cy="2240"/>
          </a:xfrm>
        </p:grpSpPr>
        <p:sp>
          <p:nvSpPr>
            <p:cNvPr id="8193" name="Text Box 7"/>
            <p:cNvSpPr txBox="1"/>
            <p:nvPr/>
          </p:nvSpPr>
          <p:spPr>
            <a:xfrm>
              <a:off x="1967" y="1004"/>
              <a:ext cx="8820" cy="21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这道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题给出了各种树木占树木总量的百分比，用条形统计图和扇形统计图都可以表示出这些信息。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8195" name="Picture 234" descr="E:\新画人物图\女022拷贝.png女022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75" y="1019"/>
              <a:ext cx="1365" cy="17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9" name="圆角矩形标注 26"/>
            <p:cNvSpPr/>
            <p:nvPr/>
          </p:nvSpPr>
          <p:spPr>
            <a:xfrm>
              <a:off x="1718" y="1019"/>
              <a:ext cx="9264" cy="2225"/>
            </a:xfrm>
            <a:prstGeom prst="wedgeRoundRectCallout">
              <a:avLst>
                <a:gd name="adj1" fmla="val -54435"/>
                <a:gd name="adj2" fmla="val -23366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7500" tIns="35100" rIns="67500" bIns="35100" anchor="t"/>
            <a:p>
              <a:pPr fontAlgn="base">
                <a:lnSpc>
                  <a:spcPct val="80000"/>
                </a:lnSpc>
              </a:pPr>
              <a:endParaRPr lang="zh-CN" altLang="en-US" sz="2800" b="1" strike="noStrike" noProof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1065530" y="2545715"/>
            <a:ext cx="73761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85800" y="2560955"/>
            <a:ext cx="8153400" cy="47180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30505" y="612140"/>
            <a:ext cx="8418195" cy="3342755"/>
            <a:chOff x="918" y="1219"/>
            <a:chExt cx="11220" cy="4455"/>
          </a:xfrm>
        </p:grpSpPr>
        <p:pic>
          <p:nvPicPr>
            <p:cNvPr id="8201" name="图片 13319" descr="a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8" y="1219"/>
              <a:ext cx="11220" cy="44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4" name="文本框 3"/>
            <p:cNvSpPr txBox="1"/>
            <p:nvPr/>
          </p:nvSpPr>
          <p:spPr>
            <a:xfrm>
              <a:off x="10538" y="3818"/>
              <a:ext cx="1210" cy="614"/>
            </a:xfrm>
            <a:prstGeom prst="rect">
              <a:avLst/>
            </a:prstGeom>
            <a:solidFill>
              <a:srgbClr val="DD137B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其他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2970" y="3853815"/>
            <a:ext cx="5289550" cy="1134110"/>
            <a:chOff x="6595" y="-1376"/>
            <a:chExt cx="8330" cy="1786"/>
          </a:xfrm>
        </p:grpSpPr>
        <p:sp>
          <p:nvSpPr>
            <p:cNvPr id="8194" name="Text Box 7"/>
            <p:cNvSpPr txBox="1"/>
            <p:nvPr/>
          </p:nvSpPr>
          <p:spPr>
            <a:xfrm>
              <a:off x="6619" y="-1217"/>
              <a:ext cx="6673" cy="14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但用扇形统计图更能直观地看出它们之间的关系。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8196" name="Picture 235" descr="E:\新画人物图\男0114 拷贝.png男0114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3393" y="-1376"/>
              <a:ext cx="1532" cy="1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圆角矩形标注 27"/>
            <p:cNvSpPr/>
            <p:nvPr/>
          </p:nvSpPr>
          <p:spPr>
            <a:xfrm flipH="1">
              <a:off x="6595" y="-1216"/>
              <a:ext cx="6487" cy="1466"/>
            </a:xfrm>
            <a:prstGeom prst="wedgeRoundRectCallout">
              <a:avLst>
                <a:gd name="adj1" fmla="val -58449"/>
                <a:gd name="adj2" fmla="val -12500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7500" tIns="35100" rIns="67500" bIns="35100" anchor="t"/>
            <a:p>
              <a:pPr fontAlgn="base">
                <a:lnSpc>
                  <a:spcPct val="100000"/>
                </a:lnSpc>
              </a:pPr>
              <a:endParaRPr lang="zh-CN" altLang="en-US" sz="2800" b="1" strike="noStrike" noProof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3333750"/>
            <a:ext cx="373380" cy="7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315" name="表格 11314"/>
          <p:cNvGraphicFramePr/>
          <p:nvPr>
            <p:custDataLst>
              <p:tags r:id="rId1"/>
            </p:custDataLst>
          </p:nvPr>
        </p:nvGraphicFramePr>
        <p:xfrm>
          <a:off x="1449388" y="1260793"/>
          <a:ext cx="6191250" cy="1069340"/>
        </p:xfrm>
        <a:graphic>
          <a:graphicData uri="http://schemas.openxmlformats.org/drawingml/2006/table">
            <a:tbl>
              <a:tblPr/>
              <a:tblGrid>
                <a:gridCol w="1639570"/>
                <a:gridCol w="910590"/>
                <a:gridCol w="909955"/>
                <a:gridCol w="911225"/>
                <a:gridCol w="909320"/>
                <a:gridCol w="910590"/>
              </a:tblGrid>
              <a:tr h="572770"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树种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杨树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柳树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松树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槐树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其他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总量</a:t>
                      </a:r>
                      <a:r>
                        <a:rPr lang="en-US" altLang="x-none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</a:t>
                      </a: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棵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9" name="Rectangle 27"/>
          <p:cNvSpPr/>
          <p:nvPr/>
        </p:nvSpPr>
        <p:spPr>
          <a:xfrm>
            <a:off x="335280" y="412115"/>
            <a:ext cx="8267700" cy="50038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2021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年绿荫小学校园内各种树木数量统计表。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5155" y="2834640"/>
            <a:ext cx="7392035" cy="1231265"/>
            <a:chOff x="1533" y="606"/>
            <a:chExt cx="11641" cy="1939"/>
          </a:xfrm>
        </p:grpSpPr>
        <p:sp>
          <p:nvSpPr>
            <p:cNvPr id="9217" name="Text Box 7"/>
            <p:cNvSpPr txBox="1"/>
            <p:nvPr/>
          </p:nvSpPr>
          <p:spPr>
            <a:xfrm>
              <a:off x="3465" y="606"/>
              <a:ext cx="9709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这道题给出了各种树木的数量，只能用条形统计图来表示。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9219" name="Picture 234" descr="E:\新画人物图\男033 拷贝.png男033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1533" y="606"/>
              <a:ext cx="1350" cy="1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圆角矩形标注 26"/>
            <p:cNvSpPr/>
            <p:nvPr/>
          </p:nvSpPr>
          <p:spPr>
            <a:xfrm>
              <a:off x="3420" y="606"/>
              <a:ext cx="9514" cy="1602"/>
            </a:xfrm>
            <a:prstGeom prst="wedgeRoundRectCallout">
              <a:avLst>
                <a:gd name="adj1" fmla="val -54908"/>
                <a:gd name="adj2" fmla="val 12234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7500" tIns="35100" rIns="67500" bIns="35100" anchor="t"/>
            <a:p>
              <a:pPr fontAlgn="base">
                <a:lnSpc>
                  <a:spcPct val="80000"/>
                </a:lnSpc>
              </a:pPr>
              <a:endParaRPr lang="zh-CN" altLang="en-US" sz="2800" strike="noStrike" noProof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9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4" name="图片 14343" descr="A5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955" y="1585595"/>
            <a:ext cx="5033645" cy="32537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315" name="表格 11314"/>
          <p:cNvGraphicFramePr/>
          <p:nvPr>
            <p:custDataLst>
              <p:tags r:id="rId2"/>
            </p:custDataLst>
          </p:nvPr>
        </p:nvGraphicFramePr>
        <p:xfrm>
          <a:off x="1449388" y="288608"/>
          <a:ext cx="6191250" cy="1069340"/>
        </p:xfrm>
        <a:graphic>
          <a:graphicData uri="http://schemas.openxmlformats.org/drawingml/2006/table">
            <a:tbl>
              <a:tblPr/>
              <a:tblGrid>
                <a:gridCol w="1639570"/>
                <a:gridCol w="910590"/>
                <a:gridCol w="909955"/>
                <a:gridCol w="911225"/>
                <a:gridCol w="909320"/>
                <a:gridCol w="910590"/>
              </a:tblGrid>
              <a:tr h="572770"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树种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杨树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柳树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松树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槐树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其他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总量</a:t>
                      </a:r>
                      <a:r>
                        <a:rPr lang="en-US" altLang="x-none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</a:t>
                      </a:r>
                      <a:r>
                        <a:rPr lang="zh-CN" altLang="en-US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棵</a:t>
                      </a:r>
                      <a:endParaRPr lang="zh-CN" altLang="en-US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x-none" sz="2800" b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vert="horz" anchor="t">
                    <a:lnL w="19050">
                      <a:solidFill>
                        <a:srgbClr val="00B0F0"/>
                      </a:solidFill>
                      <a:prstDash val="solid"/>
                    </a:lnL>
                    <a:lnR w="19050">
                      <a:solidFill>
                        <a:srgbClr val="00B0F0"/>
                      </a:solidFill>
                      <a:prstDash val="solid"/>
                    </a:lnR>
                    <a:lnT w="19050">
                      <a:solidFill>
                        <a:srgbClr val="00B0F0"/>
                      </a:solidFill>
                      <a:prstDash val="solid"/>
                    </a:lnT>
                    <a:lnB w="19050">
                      <a:solidFill>
                        <a:srgbClr val="00B0F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578475" y="2248254"/>
            <a:ext cx="3454400" cy="1081061"/>
            <a:chOff x="7960" y="3892"/>
            <a:chExt cx="5440" cy="1702"/>
          </a:xfrm>
        </p:grpSpPr>
        <p:sp>
          <p:nvSpPr>
            <p:cNvPr id="14339" name="Text Box 7"/>
            <p:cNvSpPr txBox="1"/>
            <p:nvPr/>
          </p:nvSpPr>
          <p:spPr>
            <a:xfrm>
              <a:off x="7964" y="3892"/>
              <a:ext cx="4041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为什么不用其他的统计图？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4341" name="Picture 235" descr="E:\新画人物图\书本 拷贝.png书本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2139" y="4008"/>
              <a:ext cx="1261" cy="15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3" name="圆角矩形标注 27"/>
            <p:cNvSpPr/>
            <p:nvPr/>
          </p:nvSpPr>
          <p:spPr>
            <a:xfrm flipH="1">
              <a:off x="7960" y="3941"/>
              <a:ext cx="3771" cy="1562"/>
            </a:xfrm>
            <a:prstGeom prst="wedgeRoundRectCallout">
              <a:avLst>
                <a:gd name="adj1" fmla="val -62039"/>
                <a:gd name="adj2" fmla="val -28787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7500" tIns="35100" rIns="67500" bIns="35100" anchor="t"/>
            <a:p>
              <a:pPr fontAlgn="base"/>
              <a:endParaRPr lang="zh-CN" altLang="en-US" sz="2800" strike="noStrike" noProof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095" y="4390390"/>
            <a:ext cx="373380" cy="7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2d01e694-42d1-473e-ba20-0a3801364b1e}"/>
</p:tagLst>
</file>

<file path=ppt/tags/tag2.xml><?xml version="1.0" encoding="utf-8"?>
<p:tagLst xmlns:p="http://schemas.openxmlformats.org/presentationml/2006/main">
  <p:tag name="KSO_WM_UNIT_TABLE_BEAUTIFY" val="smartTable{2d01e694-42d1-473e-ba20-0a3801364b1e}"/>
</p:tagLst>
</file>

<file path=ppt/tags/tag3.xml><?xml version="1.0" encoding="utf-8"?>
<p:tagLst xmlns:p="http://schemas.openxmlformats.org/presentationml/2006/main">
  <p:tag name="KSO_WM_UNIT_TABLE_BEAUTIFY" val="smartTable{2d01e694-42d1-473e-ba20-0a3801364b1e}"/>
</p:tagLst>
</file>

<file path=ppt/tags/tag4.xml><?xml version="1.0" encoding="utf-8"?>
<p:tagLst xmlns:p="http://schemas.openxmlformats.org/presentationml/2006/main">
  <p:tag name="KSO_WM_UNIT_TABLE_BEAUTIFY" val="smartTable{ea2e3f2e-00cc-4d21-b1be-2642be9cf18b}"/>
  <p:tag name="TABLE_ENDDRAG_ORIGIN_RECT" val="581*78"/>
  <p:tag name="TABLE_ENDDRAG_RECT" val="83*115*581*78"/>
</p:tagLst>
</file>

<file path=ppt/tags/tag5.xml><?xml version="1.0" encoding="utf-8"?>
<p:tagLst xmlns:p="http://schemas.openxmlformats.org/presentationml/2006/main">
  <p:tag name="KSO_WM_UNIT_TABLE_BEAUTIFY" val="smartTable{6807facb-5bc9-4901-a15e-183a6e5b98a3}"/>
</p:tagLst>
</file>

<file path=ppt/tags/tag6.xml><?xml version="1.0" encoding="utf-8"?>
<p:tagLst xmlns:p="http://schemas.openxmlformats.org/presentationml/2006/main">
  <p:tag name="KSO_WM_UNIT_TABLE_BEAUTIFY" val="smartTable{6807facb-5bc9-4901-a15e-183a6e5b98a3}"/>
</p:tagLst>
</file>

<file path=ppt/tags/tag7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2096</Words>
  <Application>WPS 演示</Application>
  <PresentationFormat>在屏幕上显示</PresentationFormat>
  <Paragraphs>502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Gulim</vt:lpstr>
      <vt:lpstr>楷体</vt:lpstr>
      <vt:lpstr>Times New Roman</vt:lpstr>
      <vt:lpstr>方正大标宋简体</vt:lpstr>
      <vt:lpstr>Arial Unicode MS</vt:lpstr>
      <vt:lpstr>等线</vt:lpstr>
      <vt:lpstr>Malgun Gothic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2022-09-04T14:23:00Z</dcterms:created>
  <dcterms:modified xsi:type="dcterms:W3CDTF">2022-09-04T14:23:58Z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2AE8AE886382499E99ADF924640D8C84</vt:lpwstr>
  </property>
</Properties>
</file>