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322" r:id="rId2"/>
    <p:sldId id="348" r:id="rId3"/>
    <p:sldId id="350" r:id="rId4"/>
    <p:sldId id="366" r:id="rId5"/>
    <p:sldId id="408" r:id="rId6"/>
    <p:sldId id="409" r:id="rId7"/>
    <p:sldId id="358" r:id="rId8"/>
    <p:sldId id="383" r:id="rId9"/>
    <p:sldId id="380" r:id="rId10"/>
    <p:sldId id="384" r:id="rId11"/>
    <p:sldId id="360" r:id="rId12"/>
    <p:sldId id="413" r:id="rId13"/>
    <p:sldId id="362" r:id="rId14"/>
    <p:sldId id="363" r:id="rId15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D0F8"/>
    <a:srgbClr val="DCDCDC"/>
    <a:srgbClr val="FF00FF"/>
    <a:srgbClr val="33CCFF"/>
    <a:srgbClr val="F1EFDB"/>
    <a:srgbClr val="EFE8DD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78546" autoAdjust="0"/>
  </p:normalViewPr>
  <p:slideViewPr>
    <p:cSldViewPr snapToGrid="0">
      <p:cViewPr varScale="1">
        <p:scale>
          <a:sx n="152" d="100"/>
          <a:sy n="152" d="100"/>
        </p:scale>
        <p:origin x="402" y="144"/>
      </p:cViewPr>
      <p:guideLst>
        <p:guide orient="horz" pos="1627"/>
        <p:guide pos="2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7743519-D567-4980-8C0E-E073902CF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98542F-E72D-4FB4-A2A6-A4CD57A7C6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53FA3AC1-46B0-4D4B-B5DA-97C1D851BCC2}" type="datetimeFigureOut">
              <a:rPr lang="zh-CN" altLang="en-US"/>
              <a:pPr>
                <a:defRPr/>
              </a:pPr>
              <a:t>2025/8/27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6A33121-E887-4D8B-A8F4-B7FCC262BF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8D590C1-EE2C-4621-BD25-4ADBA5171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DF5951-09AD-49E4-B1F0-271C196E24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F8593-BE2C-472A-ADC5-0FD1FAF53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>
              <a:defRPr/>
            </a:pPr>
            <a:fld id="{FBA4BEFC-6F50-43E4-B40D-295787FA8E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E2B84BDF-1F2B-4B2F-B372-9A650DAA817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5A914997-9D48-43B4-BFFF-70D637391F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743FF3B2-D7B0-4278-8F3C-8A1DEEF4B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E83A83B7-A8FC-48B7-8201-68839BA6B412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1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0372C0D4-7F1B-4DB3-8D77-82B560076ED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910BDFA0-3029-4014-AA83-C5B2B070F1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7995333A-A0D5-4F28-BAC1-154B3B34A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A54A7D5-D1D9-4890-A485-414A299616BB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10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E09CB06E-BF54-4002-BBE0-6793EFC63F9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C4E7FC49-D70B-4D23-9153-5807C3F3D2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47A61FAB-31FA-42F6-9462-185CF5BAD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7015385-68EE-471F-A146-40641E54ABB1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11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6D8414C9-E980-404D-A7DD-A9F61B428F3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FF317067-3B2E-49D1-AA57-B7D903DA3E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49C690DA-9453-43C8-959D-944AFD2C2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D097645-5AD8-4366-B9AB-961296BD5B97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2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6468889-E70A-43CF-8E69-703C04C29A8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DCC0F13D-CEE3-4398-AE8B-DE6F76D8C0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FB1D1BA-94C9-4D61-82CF-B4B631DF9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F8833DF-CF9B-42AF-A41C-C955AF563575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3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41F4E90B-5A86-4C90-B636-DAE6374E84A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835AAB70-38D9-4507-B39F-D343CC84A5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A45384F7-50B6-419F-B1FA-0420D740CF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B6CE2AA-4F96-41DE-92D2-BB54F1AAE64F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4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150DE1CA-3377-472E-AD42-711B56B8DE6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5506BC6D-5BE9-4E69-912C-911A1859B0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07C7D4F4-A1D6-4CEB-9402-294518DC8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BAA82A1-F20D-4F17-8C3A-6D26CE54F72F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5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0E7FBF4A-3E1A-437B-A2A7-08D60EAAB1D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2AC0ACB4-15FD-4EF9-AEB9-D2BB1CEEBA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1452EAC-D8FA-47EA-B463-716B2950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94CCF2B-140E-4EBA-BE4D-F3CAD219EABF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6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6B5B203B-9429-43B8-B7B7-8C1D7DB72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8A266F7B-C49C-4353-9A47-F80DDB86D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5CA31E60-4B27-4416-9DE0-F678317BC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94BA560-1C5B-4067-9944-592AC53E4055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7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330BCB45-CC8A-4D23-94BA-334B73D04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2AEC1C13-3A5F-4172-B8FD-29F43608B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93E74DD1-2DA9-4EA3-8A99-1D0833C55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254E0A1-6869-43CF-95D4-A57937F5CE5A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8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3E7D2125-A922-43C0-ABCF-66189248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39E456F6-99D7-410E-ADF9-20E321651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0B3F4FB-DCE4-465A-8558-706723DF3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292468F-1C90-43F9-8BC8-68B32367910F}" type="slidenum">
              <a:rPr lang="zh-CN" altLang="en-US" smtClean="0">
                <a:latin typeface="Batang" panose="02030600000101010101" pitchFamily="18" charset="-127"/>
                <a:ea typeface="Batang" panose="02030600000101010101" pitchFamily="18" charset="-127"/>
              </a:rPr>
              <a:pPr/>
              <a:t>9</a:t>
            </a:fld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6146BEE5-9A9E-4FE4-A670-DB996BC7CE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A2DB6A4E-2174-410D-9D2B-37C0B9F338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A5C204D-50FC-44B3-9E01-6F10F1AAA5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F2363ECC-84B3-42DC-AA73-DDF28C7B1F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6">
            <a:extLst>
              <a:ext uri="{FF2B5EF4-FFF2-40B4-BE49-F238E27FC236}">
                <a16:creationId xmlns:a16="http://schemas.microsoft.com/office/drawing/2014/main" id="{793499E7-AA46-4B97-86FB-37DD7D7DA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FE9F210-36B1-48AC-91DF-895F3F6212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D05CD472-C434-4EC9-8074-009025C3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4C90F462-82EF-48E2-9161-2B4A49F61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5D7984-C98C-3848-2DE8-F6E5047734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B89E48B9-F002-45C0-97AD-C7A24A29B9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EBBD8D01-3CAD-4884-844D-2FD497472A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695DC90A-66AA-4B09-958F-5F000AA91E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2F9208A0-488B-4A4F-8E6B-BAB7119C17FF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46B7F2E4-F28D-4A2B-BE2A-2EE62F39D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31C7D62B-76C2-4687-837B-1456A6188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622888CF-C046-43E2-B3BB-A78625573E0F}"/>
              </a:ext>
            </a:extLst>
          </p:cNvPr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DCDCD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EA3895-C6F7-B6AA-4352-F5BE833D3C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18BC57DC-CE87-4D62-BAC6-B3F3BD7ADB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636C15E-0B23-4A3B-B7E7-0E88927AD995}"/>
                </a:ext>
              </a:extLst>
            </p:cNvPr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C7283659-E809-49D8-B5B8-F96D1CD720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4F608F7D-EAB3-476E-89AF-F4DFD251F941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5DB219A3-E258-4B26-9CE5-EEC6E3F501EB}"/>
              </a:ext>
            </a:extLst>
          </p:cNvPr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DCDCD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08F585-974A-2767-8029-2E9C36867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2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8A8F17A6-0C53-40CD-8844-A044CD0186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48E17209-CB3A-4367-B4F0-38C76E81BD8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2A186008-0F65-41AA-88AA-81CD13A8F5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67C763C4-E385-4A06-BAAF-EFD789ACFEF0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26BAD8B-3BAF-4A5E-868E-D650A0BEE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A93C57B5-760C-40D2-9B2C-D816414F50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BDB18765-387E-4980-94E4-2F1C5345CAF4}"/>
              </a:ext>
            </a:extLst>
          </p:cNvPr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DCDCD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21976A9-0B9F-2AF2-C0EF-582F3C3CB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41C315E6-4944-4942-A2AD-F18BF1797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9.wmf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5.bin"/><Relationship Id="rId2" Type="http://schemas.openxmlformats.org/officeDocument/2006/relationships/tags" Target="../tags/tag1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1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5.png"/><Relationship Id="rId3" Type="http://schemas.openxmlformats.org/officeDocument/2006/relationships/tags" Target="../tags/tag6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8.wmf"/><Relationship Id="rId25" Type="http://schemas.openxmlformats.org/officeDocument/2006/relationships/image" Target="../media/image24.png"/><Relationship Id="rId2" Type="http://schemas.openxmlformats.org/officeDocument/2006/relationships/tags" Target="../tags/tag5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15.wmf"/><Relationship Id="rId24" Type="http://schemas.openxmlformats.org/officeDocument/2006/relationships/image" Target="../media/image21.wmf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8.bin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9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8.xml"/><Relationship Id="rId7" Type="http://schemas.openxmlformats.org/officeDocument/2006/relationships/oleObject" Target="../embeddings/oleObject9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3.bin"/><Relationship Id="rId3" Type="http://schemas.openxmlformats.org/officeDocument/2006/relationships/tags" Target="../tags/tag14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7.wmf"/><Relationship Id="rId17" Type="http://schemas.openxmlformats.org/officeDocument/2006/relationships/image" Target="../media/image14.png"/><Relationship Id="rId2" Type="http://schemas.openxmlformats.org/officeDocument/2006/relationships/tags" Target="../tags/tag13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12.bin"/><Relationship Id="rId5" Type="http://schemas.openxmlformats.org/officeDocument/2006/relationships/notesSlide" Target="../notesSlides/notesSlide7.xml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6.wmf"/><Relationship Id="rId3" Type="http://schemas.openxmlformats.org/officeDocument/2006/relationships/tags" Target="../tags/tag1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5.wmf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4.wmf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>
            <a:extLst>
              <a:ext uri="{FF2B5EF4-FFF2-40B4-BE49-F238E27FC236}">
                <a16:creationId xmlns:a16="http://schemas.microsoft.com/office/drawing/2014/main" id="{15D85AED-B5BB-44D8-AFD0-054409F3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18510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 分数四则混合运算</a:t>
            </a:r>
          </a:p>
        </p:txBody>
      </p:sp>
      <p:sp>
        <p:nvSpPr>
          <p:cNvPr id="10243" name="文本框 2">
            <a:extLst>
              <a:ext uri="{FF2B5EF4-FFF2-40B4-BE49-F238E27FC236}">
                <a16:creationId xmlns:a16="http://schemas.microsoft.com/office/drawing/2014/main" id="{3D836930-5726-479B-BDEC-54058A1B62D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44" name="图片 3">
            <a:extLst>
              <a:ext uri="{FF2B5EF4-FFF2-40B4-BE49-F238E27FC236}">
                <a16:creationId xmlns:a16="http://schemas.microsoft.com/office/drawing/2014/main" id="{F42F055C-472A-4B80-8E7F-09E37FD049A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本框 4">
            <a:extLst>
              <a:ext uri="{FF2B5EF4-FFF2-40B4-BE49-F238E27FC236}">
                <a16:creationId xmlns:a16="http://schemas.microsoft.com/office/drawing/2014/main" id="{DB918C2B-A099-436B-9011-0DB31963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246" name="文本框 5">
            <a:extLst>
              <a:ext uri="{FF2B5EF4-FFF2-40B4-BE49-F238E27FC236}">
                <a16:creationId xmlns:a16="http://schemas.microsoft.com/office/drawing/2014/main" id="{C0F2E943-FCE0-4BAC-A3A8-96A3D752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R·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六年级上册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2">
            <a:extLst>
              <a:ext uri="{FF2B5EF4-FFF2-40B4-BE49-F238E27FC236}">
                <a16:creationId xmlns:a16="http://schemas.microsoft.com/office/drawing/2014/main" id="{007DBEE8-A4B8-4871-8930-18A89FE32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571752"/>
              </p:ext>
            </p:extLst>
          </p:nvPr>
        </p:nvGraphicFramePr>
        <p:xfrm>
          <a:off x="6822055" y="901073"/>
          <a:ext cx="2397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r:id="rId4" imgW="139639" imgH="406224" progId="Equation.DSMT4">
                  <p:embed/>
                </p:oleObj>
              </mc:Choice>
              <mc:Fallback>
                <p:oleObj r:id="rId4" imgW="139639" imgH="406224" progId="Equation.DSMT4">
                  <p:embed/>
                  <p:pic>
                    <p:nvPicPr>
                      <p:cNvPr id="23555" name="对象 2">
                        <a:extLst>
                          <a:ext uri="{FF2B5EF4-FFF2-40B4-BE49-F238E27FC236}">
                            <a16:creationId xmlns:a16="http://schemas.microsoft.com/office/drawing/2014/main" id="{B96F6D28-FA49-4885-B50D-384D65F2B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055" y="901073"/>
                        <a:ext cx="2397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CF126843-D50B-4815-AFD1-5F0281EAE3EA}"/>
              </a:ext>
            </a:extLst>
          </p:cNvPr>
          <p:cNvSpPr txBox="1"/>
          <p:nvPr/>
        </p:nvSpPr>
        <p:spPr>
          <a:xfrm>
            <a:off x="730183" y="889642"/>
            <a:ext cx="7713028" cy="20034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kern="0" dirty="0">
                <a:latin typeface="+mn-lt"/>
                <a:ea typeface="楷体" panose="02010609060101010101" pitchFamily="49" charset="-122"/>
              </a:rPr>
              <a:t>5.</a:t>
            </a:r>
            <a:r>
              <a:rPr lang="zh-CN" altLang="en-US" sz="2800" kern="0" dirty="0">
                <a:latin typeface="+mn-lt"/>
                <a:ea typeface="楷体" panose="02010609060101010101" pitchFamily="49" charset="-122"/>
              </a:rPr>
              <a:t>小宇和小婷剪纸花，剪一朵纸花要用    张纸。小宇剪了</a:t>
            </a:r>
            <a:r>
              <a:rPr lang="en-US" altLang="zh-CN" sz="2800" kern="0" dirty="0">
                <a:latin typeface="+mn-lt"/>
                <a:ea typeface="楷体" panose="02010609060101010101" pitchFamily="49" charset="-122"/>
              </a:rPr>
              <a:t>9</a:t>
            </a:r>
            <a:r>
              <a:rPr lang="zh-CN" altLang="en-US" sz="2800" kern="0" dirty="0">
                <a:latin typeface="+mn-lt"/>
                <a:ea typeface="楷体" panose="02010609060101010101" pitchFamily="49" charset="-122"/>
              </a:rPr>
              <a:t>朵，小婷剪了</a:t>
            </a:r>
            <a:r>
              <a:rPr lang="en-US" altLang="zh-CN" sz="2800" kern="0" dirty="0">
                <a:latin typeface="+mn-lt"/>
                <a:ea typeface="楷体" panose="02010609060101010101" pitchFamily="49" charset="-122"/>
              </a:rPr>
              <a:t>11</a:t>
            </a:r>
            <a:r>
              <a:rPr lang="zh-CN" altLang="en-US" sz="2800" kern="0" dirty="0">
                <a:latin typeface="+mn-lt"/>
                <a:ea typeface="楷体" panose="02010609060101010101" pitchFamily="49" charset="-122"/>
              </a:rPr>
              <a:t>朵。他们一共用了多少张纸</a:t>
            </a:r>
            <a:r>
              <a:rPr lang="en-US" altLang="zh-CN" sz="2800" kern="0" dirty="0">
                <a:latin typeface="+mn-lt"/>
                <a:ea typeface="楷体" panose="02010609060101010101" pitchFamily="49" charset="-122"/>
              </a:rPr>
              <a:t>?</a:t>
            </a:r>
            <a:endParaRPr lang="zh-CN" altLang="en-US" sz="2800" kern="0" dirty="0">
              <a:latin typeface="+mn-lt"/>
              <a:ea typeface="楷体" panose="02010609060101010101" pitchFamily="49" charset="-122"/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3714910C-6ECF-4627-9C9D-C85A0F9E2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0366"/>
              </p:ext>
            </p:extLst>
          </p:nvPr>
        </p:nvGraphicFramePr>
        <p:xfrm>
          <a:off x="2876550" y="2733675"/>
          <a:ext cx="31353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6" imgW="1460160" imgH="406080" progId="Equation.DSMT4">
                  <p:embed/>
                </p:oleObj>
              </mc:Choice>
              <mc:Fallback>
                <p:oleObj name="Equation" r:id="rId6" imgW="1460160" imgH="4060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EFD27A48-A9A5-4B44-9AF5-7C59BA9B4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733675"/>
                        <a:ext cx="31353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B3D1FECC-60E6-4A3F-9888-393D0466C95C}"/>
              </a:ext>
            </a:extLst>
          </p:cNvPr>
          <p:cNvSpPr txBox="1"/>
          <p:nvPr/>
        </p:nvSpPr>
        <p:spPr>
          <a:xfrm>
            <a:off x="2404802" y="3599548"/>
            <a:ext cx="4784725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答：他们一共用了</a:t>
            </a:r>
            <a:r>
              <a:rPr lang="en-US" altLang="zh-CN" sz="2800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kern="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张纸。</a:t>
            </a:r>
          </a:p>
        </p:txBody>
      </p:sp>
      <p:sp>
        <p:nvSpPr>
          <p:cNvPr id="27670" name="文本框 1">
            <a:extLst>
              <a:ext uri="{FF2B5EF4-FFF2-40B4-BE49-F238E27FC236}">
                <a16:creationId xmlns:a16="http://schemas.microsoft.com/office/drawing/2014/main" id="{CC699B0B-8190-418E-ADDF-C2A6A2B52FD0}"/>
              </a:ext>
            </a:extLst>
          </p:cNvPr>
          <p:cNvSpPr txBox="1"/>
          <p:nvPr/>
        </p:nvSpPr>
        <p:spPr>
          <a:xfrm>
            <a:off x="4177838" y="586311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P11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练习二第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8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30600000101010101" pitchFamily="18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6">
            <a:extLst>
              <a:ext uri="{FF2B5EF4-FFF2-40B4-BE49-F238E27FC236}">
                <a16:creationId xmlns:a16="http://schemas.microsoft.com/office/drawing/2014/main" id="{A0C82DC5-7423-4865-A053-D1323F79AE2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90741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0723" name="图片 7">
            <a:extLst>
              <a:ext uri="{FF2B5EF4-FFF2-40B4-BE49-F238E27FC236}">
                <a16:creationId xmlns:a16="http://schemas.microsoft.com/office/drawing/2014/main" id="{8E4DD5A5-54DF-41D8-B194-13A92739C63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6">
            <a:extLst>
              <a:ext uri="{FF2B5EF4-FFF2-40B4-BE49-F238E27FC236}">
                <a16:creationId xmlns:a16="http://schemas.microsoft.com/office/drawing/2014/main" id="{5E9BE2B0-17EA-4B95-951C-A31EBE36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四、课堂小结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0D95D3A-20F8-4014-945C-9D67A766FC91}"/>
              </a:ext>
            </a:extLst>
          </p:cNvPr>
          <p:cNvGrpSpPr>
            <a:grpSpLocks/>
          </p:cNvGrpSpPr>
          <p:nvPr/>
        </p:nvGrpSpPr>
        <p:grpSpPr bwMode="auto">
          <a:xfrm>
            <a:off x="605306" y="2851619"/>
            <a:ext cx="6031563" cy="1950469"/>
            <a:chOff x="281773" y="2653494"/>
            <a:chExt cx="6031697" cy="1950250"/>
          </a:xfrm>
        </p:grpSpPr>
        <p:sp>
          <p:nvSpPr>
            <p:cNvPr id="30738" name="对话气泡: 圆角矩形 1">
              <a:extLst>
                <a:ext uri="{FF2B5EF4-FFF2-40B4-BE49-F238E27FC236}">
                  <a16:creationId xmlns:a16="http://schemas.microsoft.com/office/drawing/2014/main" id="{5793265E-B3D7-43E5-B2E0-5A00E14D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490" y="3991096"/>
              <a:ext cx="4364902" cy="612648"/>
            </a:xfrm>
            <a:prstGeom prst="wedgeRoundRectCallout">
              <a:avLst>
                <a:gd name="adj1" fmla="val -54389"/>
                <a:gd name="adj2" fmla="val -66940"/>
                <a:gd name="adj3" fmla="val 16667"/>
              </a:avLst>
            </a:prstGeom>
            <a:noFill/>
            <a:ln w="19050">
              <a:solidFill>
                <a:srgbClr val="96D0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dirty="0"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sp>
          <p:nvSpPr>
            <p:cNvPr id="30739" name="文本框 2">
              <a:extLst>
                <a:ext uri="{FF2B5EF4-FFF2-40B4-BE49-F238E27FC236}">
                  <a16:creationId xmlns:a16="http://schemas.microsoft.com/office/drawing/2014/main" id="{C5F70553-761C-4000-A6CB-7703E3321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490" y="4066586"/>
              <a:ext cx="45159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说一说，分数混合运算怎样算？</a:t>
              </a:r>
            </a:p>
          </p:txBody>
        </p:sp>
        <p:pic>
          <p:nvPicPr>
            <p:cNvPr id="30740" name="图片 6">
              <a:extLst>
                <a:ext uri="{FF2B5EF4-FFF2-40B4-BE49-F238E27FC236}">
                  <a16:creationId xmlns:a16="http://schemas.microsoft.com/office/drawing/2014/main" id="{47519E5D-7F80-47D8-B789-60B614469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1773" y="2653494"/>
              <a:ext cx="1427610" cy="19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24EA4DB3-0AC2-4791-B4C1-FD4BA6F1B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09365"/>
              </p:ext>
            </p:extLst>
          </p:nvPr>
        </p:nvGraphicFramePr>
        <p:xfrm>
          <a:off x="2343737" y="1499570"/>
          <a:ext cx="14541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9" imgW="749160" imgH="406080" progId="Equation.DSMT4">
                  <p:embed/>
                </p:oleObj>
              </mc:Choice>
              <mc:Fallback>
                <p:oleObj name="Equation" r:id="rId9" imgW="749160" imgH="40608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B27A9D50-CD38-467D-A890-5194C8A45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737" y="1499570"/>
                        <a:ext cx="14541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8">
            <a:extLst>
              <a:ext uri="{FF2B5EF4-FFF2-40B4-BE49-F238E27FC236}">
                <a16:creationId xmlns:a16="http://schemas.microsoft.com/office/drawing/2014/main" id="{3503FD20-2680-4A80-A77B-3E283D499F3C}"/>
              </a:ext>
            </a:extLst>
          </p:cNvPr>
          <p:cNvSpPr txBox="1"/>
          <p:nvPr/>
        </p:nvSpPr>
        <p:spPr>
          <a:xfrm>
            <a:off x="2307541" y="1004270"/>
            <a:ext cx="1951249" cy="43088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小红这样列式：</a:t>
            </a:r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256F13DC-1C58-427C-A3E2-C334C3D96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3205"/>
              </p:ext>
            </p:extLst>
          </p:nvPr>
        </p:nvGraphicFramePr>
        <p:xfrm>
          <a:off x="5751565" y="1509095"/>
          <a:ext cx="15684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1" imgW="812520" imgH="406080" progId="Equation.DSMT4">
                  <p:embed/>
                </p:oleObj>
              </mc:Choice>
              <mc:Fallback>
                <p:oleObj name="Equation" r:id="rId11" imgW="812520" imgH="406080" progId="Equation.DSMT4">
                  <p:embed/>
                  <p:pic>
                    <p:nvPicPr>
                      <p:cNvPr id="35" name="对象 34">
                        <a:extLst>
                          <a:ext uri="{FF2B5EF4-FFF2-40B4-BE49-F238E27FC236}">
                            <a16:creationId xmlns:a16="http://schemas.microsoft.com/office/drawing/2014/main" id="{FE9AC245-617A-4433-B81F-7706BF918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65" y="1509095"/>
                        <a:ext cx="15684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8">
            <a:extLst>
              <a:ext uri="{FF2B5EF4-FFF2-40B4-BE49-F238E27FC236}">
                <a16:creationId xmlns:a16="http://schemas.microsoft.com/office/drawing/2014/main" id="{DB1AB619-599B-4192-9715-A13DF94133E5}"/>
              </a:ext>
            </a:extLst>
          </p:cNvPr>
          <p:cNvSpPr txBox="1"/>
          <p:nvPr/>
        </p:nvSpPr>
        <p:spPr>
          <a:xfrm>
            <a:off x="5761089" y="1001095"/>
            <a:ext cx="1984375" cy="43088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小亮这样列式：</a:t>
            </a: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CE529B3-8CDE-4B80-A656-DCE2D63E3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6313"/>
              </p:ext>
            </p:extLst>
          </p:nvPr>
        </p:nvGraphicFramePr>
        <p:xfrm>
          <a:off x="2178637" y="2320307"/>
          <a:ext cx="9604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r:id="rId13" imgW="520474" imgH="406224" progId="Equation.DSMT4">
                  <p:embed/>
                </p:oleObj>
              </mc:Choice>
              <mc:Fallback>
                <p:oleObj r:id="rId13" imgW="520474" imgH="406224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CD715F20-BAEE-4205-9A4E-4CD367149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637" y="2320307"/>
                        <a:ext cx="96043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4B2DE47F-DF37-4996-9D2F-8C743ABA0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61478"/>
              </p:ext>
            </p:extLst>
          </p:nvPr>
        </p:nvGraphicFramePr>
        <p:xfrm>
          <a:off x="2178637" y="3142632"/>
          <a:ext cx="5857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r:id="rId15" imgW="317225" imgH="406048" progId="Equation.DSMT4">
                  <p:embed/>
                </p:oleObj>
              </mc:Choice>
              <mc:Fallback>
                <p:oleObj r:id="rId15" imgW="317225" imgH="406048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FC4DEC0E-CE13-4454-A866-7D1354018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637" y="3142632"/>
                        <a:ext cx="5857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547CE42E-41AA-47AC-AB39-B7756DA06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34153"/>
              </p:ext>
            </p:extLst>
          </p:nvPr>
        </p:nvGraphicFramePr>
        <p:xfrm>
          <a:off x="5683303" y="2353645"/>
          <a:ext cx="79533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17" imgW="431640" imgH="596880" progId="Equation.DSMT4">
                  <p:embed/>
                </p:oleObj>
              </mc:Choice>
              <mc:Fallback>
                <p:oleObj name="Equation" r:id="rId17" imgW="431640" imgH="59688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67AD9D0A-06B5-4B10-A211-6C4CC226EB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303" y="2353645"/>
                        <a:ext cx="795337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8BA52564-BA7E-4CB8-B9E6-D0BD977CB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77883"/>
              </p:ext>
            </p:extLst>
          </p:nvPr>
        </p:nvGraphicFramePr>
        <p:xfrm>
          <a:off x="5705528" y="3163270"/>
          <a:ext cx="584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r:id="rId19" imgW="317225" imgH="406048" progId="Equation.DSMT4">
                  <p:embed/>
                </p:oleObj>
              </mc:Choice>
              <mc:Fallback>
                <p:oleObj r:id="rId19" imgW="317225" imgH="406048" progId="Equation.DSMT4">
                  <p:embed/>
                  <p:pic>
                    <p:nvPicPr>
                      <p:cNvPr id="42" name="对象 41">
                        <a:extLst>
                          <a:ext uri="{FF2B5EF4-FFF2-40B4-BE49-F238E27FC236}">
                            <a16:creationId xmlns:a16="http://schemas.microsoft.com/office/drawing/2014/main" id="{A5BA12AB-3ACD-44CA-A77A-F52B44BAD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528" y="3163270"/>
                        <a:ext cx="584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61683486-DA3D-4504-98DC-DA98807C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28676" name="文本框 3">
            <a:extLst>
              <a:ext uri="{FF2B5EF4-FFF2-40B4-BE49-F238E27FC236}">
                <a16:creationId xmlns:a16="http://schemas.microsoft.com/office/drawing/2014/main" id="{2143EAD1-7F2E-4E7C-9F4F-96767DC2507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8677" name="图片 4">
            <a:extLst>
              <a:ext uri="{FF2B5EF4-FFF2-40B4-BE49-F238E27FC236}">
                <a16:creationId xmlns:a16="http://schemas.microsoft.com/office/drawing/2014/main" id="{1D9A10AE-2106-4517-BD5D-75B0D3BD4C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64FBA7-7A31-4D0D-B39C-C2882682B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CDA833B-2B1F-4AF5-9E7E-03E1FA1A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课时的练习。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36F3337-9437-47D2-9785-5A33FA3AAC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-1"/>
            <a:ext cx="9140382" cy="51452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4">
            <a:extLst>
              <a:ext uri="{FF2B5EF4-FFF2-40B4-BE49-F238E27FC236}">
                <a16:creationId xmlns:a16="http://schemas.microsoft.com/office/drawing/2014/main" id="{86AA020C-A304-4F22-8E9B-A86BF40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1">
            <a:extLst>
              <a:ext uri="{FF2B5EF4-FFF2-40B4-BE49-F238E27FC236}">
                <a16:creationId xmlns:a16="http://schemas.microsoft.com/office/drawing/2014/main" id="{71F1CEDA-290B-4DCB-A5A6-7FAD9E4E88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3113" y="1176338"/>
            <a:ext cx="7023100" cy="3394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zh-CN" dirty="0">
                <a:latin typeface="+mn-lt"/>
                <a:ea typeface="宋体" panose="02010600030101010101" pitchFamily="2" charset="-122"/>
              </a:rPr>
              <a:t>说出整数混合运算的运算顺序。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18×20+152                    651-65÷13</a:t>
            </a:r>
            <a:endParaRPr lang="zh-CN" altLang="zh-CN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18+569-238                     68×(72÷6)</a:t>
            </a:r>
            <a:endParaRPr lang="zh-CN" altLang="zh-CN" dirty="0">
              <a:latin typeface="+mn-lt"/>
              <a:ea typeface="宋体" panose="02010600030101010101" pitchFamily="2" charset="-122"/>
            </a:endParaRPr>
          </a:p>
          <a:p>
            <a:pPr marL="0" indent="0">
              <a:defRPr/>
            </a:pP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291" name="Rectangle 16">
            <a:extLst>
              <a:ext uri="{FF2B5EF4-FFF2-40B4-BE49-F238E27FC236}">
                <a16:creationId xmlns:a16="http://schemas.microsoft.com/office/drawing/2014/main" id="{3D0C14F8-CBF4-4F06-84F0-165EE8DBC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一、激活经验，导入新课</a:t>
            </a:r>
          </a:p>
        </p:txBody>
      </p:sp>
      <p:sp>
        <p:nvSpPr>
          <p:cNvPr id="12292" name="文本框 4">
            <a:extLst>
              <a:ext uri="{FF2B5EF4-FFF2-40B4-BE49-F238E27FC236}">
                <a16:creationId xmlns:a16="http://schemas.microsoft.com/office/drawing/2014/main" id="{4B6104BD-F350-48D7-8BDE-FEA0C6E9EC9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293" name="图片 5">
            <a:extLst>
              <a:ext uri="{FF2B5EF4-FFF2-40B4-BE49-F238E27FC236}">
                <a16:creationId xmlns:a16="http://schemas.microsoft.com/office/drawing/2014/main" id="{512B4205-5C71-4C82-BD7D-3795E35DC5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51B643-FFF4-407A-9B40-46ECACE9F083}"/>
              </a:ext>
            </a:extLst>
          </p:cNvPr>
          <p:cNvCxnSpPr/>
          <p:nvPr/>
        </p:nvCxnSpPr>
        <p:spPr bwMode="auto">
          <a:xfrm>
            <a:off x="949325" y="2309813"/>
            <a:ext cx="10556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45AF6A6-604D-46AB-B125-F4EF16EAD6AB}"/>
              </a:ext>
            </a:extLst>
          </p:cNvPr>
          <p:cNvCxnSpPr/>
          <p:nvPr/>
        </p:nvCxnSpPr>
        <p:spPr bwMode="auto">
          <a:xfrm>
            <a:off x="949325" y="2462213"/>
            <a:ext cx="19113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D837868-06ED-4C6E-B32F-882C4B762D2D}"/>
              </a:ext>
            </a:extLst>
          </p:cNvPr>
          <p:cNvCxnSpPr/>
          <p:nvPr/>
        </p:nvCxnSpPr>
        <p:spPr bwMode="auto">
          <a:xfrm>
            <a:off x="5884863" y="2309813"/>
            <a:ext cx="105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26441F2-4E4D-4876-99DD-1A788A827B43}"/>
              </a:ext>
            </a:extLst>
          </p:cNvPr>
          <p:cNvCxnSpPr/>
          <p:nvPr/>
        </p:nvCxnSpPr>
        <p:spPr bwMode="auto">
          <a:xfrm>
            <a:off x="5056188" y="2462213"/>
            <a:ext cx="19113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174C935-418F-4DC2-BD99-AFE5CA057BF4}"/>
              </a:ext>
            </a:extLst>
          </p:cNvPr>
          <p:cNvCxnSpPr/>
          <p:nvPr/>
        </p:nvCxnSpPr>
        <p:spPr bwMode="auto">
          <a:xfrm>
            <a:off x="949325" y="3552825"/>
            <a:ext cx="10556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3975456-3A18-42B3-8D95-9B78E1EAC2DD}"/>
              </a:ext>
            </a:extLst>
          </p:cNvPr>
          <p:cNvCxnSpPr/>
          <p:nvPr/>
        </p:nvCxnSpPr>
        <p:spPr bwMode="auto">
          <a:xfrm>
            <a:off x="949325" y="3705225"/>
            <a:ext cx="19113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E0A668A-BF97-4B22-8DBC-5BA49B1074D1}"/>
              </a:ext>
            </a:extLst>
          </p:cNvPr>
          <p:cNvCxnSpPr/>
          <p:nvPr/>
        </p:nvCxnSpPr>
        <p:spPr bwMode="auto">
          <a:xfrm>
            <a:off x="5959475" y="3552825"/>
            <a:ext cx="1054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69E07EF-8A07-402E-9771-D0485039C367}"/>
              </a:ext>
            </a:extLst>
          </p:cNvPr>
          <p:cNvCxnSpPr>
            <a:cxnSpLocks/>
          </p:cNvCxnSpPr>
          <p:nvPr/>
        </p:nvCxnSpPr>
        <p:spPr bwMode="auto">
          <a:xfrm>
            <a:off x="5003800" y="3705225"/>
            <a:ext cx="20097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AAC477F5-8359-4230-AAB9-3BB9C753796C}"/>
              </a:ext>
            </a:extLst>
          </p:cNvPr>
          <p:cNvGrpSpPr>
            <a:grpSpLocks/>
          </p:cNvGrpSpPr>
          <p:nvPr/>
        </p:nvGrpSpPr>
        <p:grpSpPr bwMode="auto">
          <a:xfrm>
            <a:off x="4875842" y="3092618"/>
            <a:ext cx="2915076" cy="1258948"/>
            <a:chOff x="4471655" y="3039117"/>
            <a:chExt cx="2915730" cy="1258962"/>
          </a:xfrm>
        </p:grpSpPr>
        <p:sp>
          <p:nvSpPr>
            <p:cNvPr id="44" name="对话气泡: 圆角矩形 3">
              <a:extLst>
                <a:ext uri="{FF2B5EF4-FFF2-40B4-BE49-F238E27FC236}">
                  <a16:creationId xmlns:a16="http://schemas.microsoft.com/office/drawing/2014/main" id="{3338FD4F-6F1B-4980-8041-6A6F7A62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096" y="3364318"/>
              <a:ext cx="1377301" cy="509036"/>
            </a:xfrm>
            <a:prstGeom prst="wedgeRoundRectCallout">
              <a:avLst>
                <a:gd name="adj1" fmla="val 74935"/>
                <a:gd name="adj2" fmla="val 40245"/>
                <a:gd name="adj3" fmla="val 16667"/>
              </a:avLst>
            </a:prstGeom>
            <a:noFill/>
            <a:ln w="19050">
              <a:solidFill>
                <a:srgbClr val="96D0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46" name="文本框 4">
              <a:extLst>
                <a:ext uri="{FF2B5EF4-FFF2-40B4-BE49-F238E27FC236}">
                  <a16:creationId xmlns:a16="http://schemas.microsoft.com/office/drawing/2014/main" id="{F0B80954-4542-4680-A2D3-2A508ABF9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655" y="3383596"/>
              <a:ext cx="1422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怎样列式</a:t>
              </a:r>
            </a:p>
          </p:txBody>
        </p:sp>
        <p:pic>
          <p:nvPicPr>
            <p:cNvPr id="47" name="图片 10">
              <a:extLst>
                <a:ext uri="{FF2B5EF4-FFF2-40B4-BE49-F238E27FC236}">
                  <a16:creationId xmlns:a16="http://schemas.microsoft.com/office/drawing/2014/main" id="{D3A2C0DC-30D3-4EDC-B228-9D37C63DAF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66"/>
            <a:stretch/>
          </p:blipFill>
          <p:spPr bwMode="auto">
            <a:xfrm>
              <a:off x="6167307" y="3039117"/>
              <a:ext cx="1220078" cy="12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6A39A23-3842-46C8-AE33-2FCBCAA9947D}"/>
              </a:ext>
            </a:extLst>
          </p:cNvPr>
          <p:cNvGrpSpPr>
            <a:grpSpLocks/>
          </p:cNvGrpSpPr>
          <p:nvPr/>
        </p:nvGrpSpPr>
        <p:grpSpPr bwMode="auto">
          <a:xfrm>
            <a:off x="4247021" y="3102856"/>
            <a:ext cx="4188779" cy="1958975"/>
            <a:chOff x="3920838" y="2073201"/>
            <a:chExt cx="4189648" cy="1959986"/>
          </a:xfrm>
        </p:grpSpPr>
        <p:sp>
          <p:nvSpPr>
            <p:cNvPr id="51" name="对话气泡: 圆角矩形 41">
              <a:extLst>
                <a:ext uri="{FF2B5EF4-FFF2-40B4-BE49-F238E27FC236}">
                  <a16:creationId xmlns:a16="http://schemas.microsoft.com/office/drawing/2014/main" id="{08C46A09-3318-4119-96A1-76D50F7A1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838" y="2141081"/>
              <a:ext cx="3067633" cy="1501780"/>
            </a:xfrm>
            <a:prstGeom prst="wedgeRoundRectCallout">
              <a:avLst>
                <a:gd name="adj1" fmla="val 62023"/>
                <a:gd name="adj2" fmla="val 17000"/>
                <a:gd name="adj3" fmla="val 16667"/>
              </a:avLst>
            </a:prstGeom>
            <a:noFill/>
            <a:ln w="19050">
              <a:solidFill>
                <a:srgbClr val="96D0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52" name="文本框 42">
              <a:extLst>
                <a:ext uri="{FF2B5EF4-FFF2-40B4-BE49-F238E27FC236}">
                  <a16:creationId xmlns:a16="http://schemas.microsoft.com/office/drawing/2014/main" id="{B814452F-A853-4A96-8073-5EB40E20D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119" y="2073201"/>
              <a:ext cx="301135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rPr>
                <a:t>分数混合运算的顺序和整数混合运算的顺序相同。你会计算这两个算式吗？</a:t>
              </a:r>
            </a:p>
          </p:txBody>
        </p:sp>
        <p:pic>
          <p:nvPicPr>
            <p:cNvPr id="53" name="图片 43">
              <a:extLst>
                <a:ext uri="{FF2B5EF4-FFF2-40B4-BE49-F238E27FC236}">
                  <a16:creationId xmlns:a16="http://schemas.microsoft.com/office/drawing/2014/main" id="{A57EEAA0-01AE-40AC-9CD8-8DC426BF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231" y="2529034"/>
              <a:ext cx="1213255" cy="150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8" name="Rectangle 16">
            <a:extLst>
              <a:ext uri="{FF2B5EF4-FFF2-40B4-BE49-F238E27FC236}">
                <a16:creationId xmlns:a16="http://schemas.microsoft.com/office/drawing/2014/main" id="{E17AC0F6-C393-4BBF-88A5-B2F8AFE3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二、创设情境，探究新知</a:t>
            </a:r>
          </a:p>
        </p:txBody>
      </p:sp>
      <p:sp>
        <p:nvSpPr>
          <p:cNvPr id="14344" name="文本框 24">
            <a:extLst>
              <a:ext uri="{FF2B5EF4-FFF2-40B4-BE49-F238E27FC236}">
                <a16:creationId xmlns:a16="http://schemas.microsoft.com/office/drawing/2014/main" id="{1BD2DBD1-D728-44B5-A669-AE94F212A2F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4345" name="图片 25">
            <a:extLst>
              <a:ext uri="{FF2B5EF4-FFF2-40B4-BE49-F238E27FC236}">
                <a16:creationId xmlns:a16="http://schemas.microsoft.com/office/drawing/2014/main" id="{FD5653D5-E336-4605-86E0-9731BBA225A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内容占位符 1">
            <a:extLst>
              <a:ext uri="{FF2B5EF4-FFF2-40B4-BE49-F238E27FC236}">
                <a16:creationId xmlns:a16="http://schemas.microsoft.com/office/drawing/2014/main" id="{17BA2DB6-3A3B-4C42-9EF2-A9F08F6CA1D0}"/>
              </a:ext>
            </a:extLst>
          </p:cNvPr>
          <p:cNvSpPr txBox="1">
            <a:spLocks/>
          </p:cNvSpPr>
          <p:nvPr/>
        </p:nvSpPr>
        <p:spPr bwMode="auto">
          <a:xfrm>
            <a:off x="773113" y="1050829"/>
            <a:ext cx="8002587" cy="981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zh-CN" altLang="en-US" sz="2800" kern="0" dirty="0">
                <a:latin typeface="楷体" panose="02010609060101010101" pitchFamily="49" charset="-122"/>
                <a:ea typeface="楷体" panose="02010609060101010101" pitchFamily="49" charset="-122"/>
              </a:rPr>
              <a:t>   一个画框的尺寸如下图，做这个画框需要多长的木条？ </a:t>
            </a: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B27A9D50-CD38-467D-A890-5194C8A45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16054"/>
              </p:ext>
            </p:extLst>
          </p:nvPr>
        </p:nvGraphicFramePr>
        <p:xfrm>
          <a:off x="760413" y="2487613"/>
          <a:ext cx="14541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D0997751-7EB5-4B3D-A895-0A1E89524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487613"/>
                        <a:ext cx="14541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8">
            <a:extLst>
              <a:ext uri="{FF2B5EF4-FFF2-40B4-BE49-F238E27FC236}">
                <a16:creationId xmlns:a16="http://schemas.microsoft.com/office/drawing/2014/main" id="{69F6791F-1EF1-4856-B98C-C7AC8A18177A}"/>
              </a:ext>
            </a:extLst>
          </p:cNvPr>
          <p:cNvSpPr txBox="1"/>
          <p:nvPr/>
        </p:nvSpPr>
        <p:spPr>
          <a:xfrm>
            <a:off x="724217" y="1992313"/>
            <a:ext cx="1951249" cy="43088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小红这样列式：</a:t>
            </a:r>
          </a:p>
        </p:txBody>
      </p:sp>
      <p:graphicFrame>
        <p:nvGraphicFramePr>
          <p:cNvPr id="35" name="对象 34">
            <a:extLst>
              <a:ext uri="{FF2B5EF4-FFF2-40B4-BE49-F238E27FC236}">
                <a16:creationId xmlns:a16="http://schemas.microsoft.com/office/drawing/2014/main" id="{FE9AC245-617A-4433-B81F-7706BF918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58376"/>
              </p:ext>
            </p:extLst>
          </p:nvPr>
        </p:nvGraphicFramePr>
        <p:xfrm>
          <a:off x="2781300" y="2497138"/>
          <a:ext cx="15684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2" imgW="812520" imgH="406080" progId="Equation.DSMT4">
                  <p:embed/>
                </p:oleObj>
              </mc:Choice>
              <mc:Fallback>
                <p:oleObj name="Equation" r:id="rId12" imgW="812520" imgH="406080" progId="Equation.DSMT4">
                  <p:embed/>
                  <p:pic>
                    <p:nvPicPr>
                      <p:cNvPr id="71" name="对象 70">
                        <a:extLst>
                          <a:ext uri="{FF2B5EF4-FFF2-40B4-BE49-F238E27FC236}">
                            <a16:creationId xmlns:a16="http://schemas.microsoft.com/office/drawing/2014/main" id="{78914E4E-00B6-45ED-8406-98BAA65C6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497138"/>
                        <a:ext cx="15684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18">
            <a:extLst>
              <a:ext uri="{FF2B5EF4-FFF2-40B4-BE49-F238E27FC236}">
                <a16:creationId xmlns:a16="http://schemas.microsoft.com/office/drawing/2014/main" id="{BE9EA72E-CEEE-4C93-B13F-75D3FE8292D6}"/>
              </a:ext>
            </a:extLst>
          </p:cNvPr>
          <p:cNvSpPr txBox="1"/>
          <p:nvPr/>
        </p:nvSpPr>
        <p:spPr>
          <a:xfrm>
            <a:off x="2790824" y="1989138"/>
            <a:ext cx="1984375" cy="43088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小亮这样列式：</a:t>
            </a:r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CD715F20-BAEE-4205-9A4E-4CD367149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313" y="3308350"/>
          <a:ext cx="9604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r:id="rId14" imgW="520474" imgH="406224" progId="Equation.DSMT4">
                  <p:embed/>
                </p:oleObj>
              </mc:Choice>
              <mc:Fallback>
                <p:oleObj r:id="rId14" imgW="520474" imgH="406224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82652130-2EDE-4976-AC02-3FE58679A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308350"/>
                        <a:ext cx="96043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FC4DEC0E-CE13-4454-A866-7D1354018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313" y="4130675"/>
          <a:ext cx="5857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r:id="rId16" imgW="317225" imgH="406048" progId="Equation.DSMT4">
                  <p:embed/>
                </p:oleObj>
              </mc:Choice>
              <mc:Fallback>
                <p:oleObj r:id="rId16" imgW="317225" imgH="406048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982C74F5-5675-4A02-810A-9CBF003E1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4130675"/>
                        <a:ext cx="5857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67AD9D0A-06B5-4B10-A211-6C4CC226E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40656"/>
              </p:ext>
            </p:extLst>
          </p:nvPr>
        </p:nvGraphicFramePr>
        <p:xfrm>
          <a:off x="2713038" y="3341688"/>
          <a:ext cx="795337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8" imgW="431640" imgH="596880" progId="Equation.DSMT4">
                  <p:embed/>
                </p:oleObj>
              </mc:Choice>
              <mc:Fallback>
                <p:oleObj name="Equation" r:id="rId18" imgW="431640" imgH="596880" progId="Equation.DSMT4">
                  <p:embed/>
                  <p:pic>
                    <p:nvPicPr>
                      <p:cNvPr id="32" name="对象 31">
                        <a:extLst>
                          <a:ext uri="{FF2B5EF4-FFF2-40B4-BE49-F238E27FC236}">
                            <a16:creationId xmlns:a16="http://schemas.microsoft.com/office/drawing/2014/main" id="{D65540D7-377A-440D-94E9-2A65032148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341688"/>
                        <a:ext cx="795337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A5BA12AB-3ACD-44CA-A77A-F52B44BAD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5263" y="4151313"/>
          <a:ext cx="584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r:id="rId20" imgW="317225" imgH="406048" progId="Equation.DSMT4">
                  <p:embed/>
                </p:oleObj>
              </mc:Choice>
              <mc:Fallback>
                <p:oleObj r:id="rId20" imgW="317225" imgH="406048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05BC6AE2-6A5B-4CFD-A4EC-C81B91C0A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4151313"/>
                        <a:ext cx="584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extLst>
              <a:ext uri="{FF2B5EF4-FFF2-40B4-BE49-F238E27FC236}">
                <a16:creationId xmlns:a16="http://schemas.microsoft.com/office/drawing/2014/main" id="{6F025C54-BE59-4AF1-ADEE-BF23505AE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0888" y="1873250"/>
          <a:ext cx="4953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r:id="rId21" imgW="266469" imgH="406048" progId="Equation.DSMT4">
                  <p:embed/>
                </p:oleObj>
              </mc:Choice>
              <mc:Fallback>
                <p:oleObj r:id="rId21" imgW="266469" imgH="406048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967379C7-7C77-4DF1-8AFB-1A1D18A9D7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888" y="1873250"/>
                        <a:ext cx="4953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extLst>
              <a:ext uri="{FF2B5EF4-FFF2-40B4-BE49-F238E27FC236}">
                <a16:creationId xmlns:a16="http://schemas.microsoft.com/office/drawing/2014/main" id="{AB3EC95C-335F-4492-9CDF-5C86345FE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08403"/>
              </p:ext>
            </p:extLst>
          </p:nvPr>
        </p:nvGraphicFramePr>
        <p:xfrm>
          <a:off x="7707313" y="2856242"/>
          <a:ext cx="5175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23" imgW="279279" imgH="406224" progId="Equation.DSMT4">
                  <p:embed/>
                </p:oleObj>
              </mc:Choice>
              <mc:Fallback>
                <p:oleObj name="Equation" r:id="rId23" imgW="279279" imgH="406224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5076916B-D099-4F92-AD46-CC80EEC369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2856242"/>
                        <a:ext cx="5175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图片 53">
            <a:extLst>
              <a:ext uri="{FF2B5EF4-FFF2-40B4-BE49-F238E27FC236}">
                <a16:creationId xmlns:a16="http://schemas.microsoft.com/office/drawing/2014/main" id="{D0C294B0-FF79-43D9-AB34-E61FA1B24647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821" y="1010598"/>
            <a:ext cx="611459" cy="5789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0EE7E8B-C6B4-4E37-A99D-78F4F1E2885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35918" y="1642737"/>
            <a:ext cx="2023551" cy="121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2">
            <a:extLst>
              <a:ext uri="{FF2B5EF4-FFF2-40B4-BE49-F238E27FC236}">
                <a16:creationId xmlns:a16="http://schemas.microsoft.com/office/drawing/2014/main" id="{FD7B2BFD-DBB0-4F7C-95ED-D238FE001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2163" y="1557338"/>
          <a:ext cx="5019675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7" imgW="2298700" imgH="1041400" progId="Equation.DSMT4">
                  <p:embed/>
                </p:oleObj>
              </mc:Choice>
              <mc:Fallback>
                <p:oleObj r:id="rId7" imgW="2298700" imgH="1041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1557338"/>
                        <a:ext cx="5019675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文本框 10">
            <a:extLst>
              <a:ext uri="{FF2B5EF4-FFF2-40B4-BE49-F238E27FC236}">
                <a16:creationId xmlns:a16="http://schemas.microsoft.com/office/drawing/2014/main" id="{2D196540-BB6F-43CB-A51E-4E7C838D721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6388" name="图片 11">
            <a:extLst>
              <a:ext uri="{FF2B5EF4-FFF2-40B4-BE49-F238E27FC236}">
                <a16:creationId xmlns:a16="http://schemas.microsoft.com/office/drawing/2014/main" id="{1559BF77-8BE2-4337-AD0D-5C7DA940886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60728C7-752F-495C-87B9-5E05DD5A0E31}"/>
              </a:ext>
            </a:extLst>
          </p:cNvPr>
          <p:cNvCxnSpPr/>
          <p:nvPr/>
        </p:nvCxnSpPr>
        <p:spPr bwMode="auto">
          <a:xfrm>
            <a:off x="3182938" y="2414588"/>
            <a:ext cx="7826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42C0492-6CDD-4A7E-8F96-93455C1D6B4D}"/>
              </a:ext>
            </a:extLst>
          </p:cNvPr>
          <p:cNvCxnSpPr/>
          <p:nvPr/>
        </p:nvCxnSpPr>
        <p:spPr bwMode="auto">
          <a:xfrm>
            <a:off x="2576513" y="2571750"/>
            <a:ext cx="13890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00884F6-20ED-4253-AC50-6877BFF957D8}"/>
              </a:ext>
            </a:extLst>
          </p:cNvPr>
          <p:cNvCxnSpPr/>
          <p:nvPr/>
        </p:nvCxnSpPr>
        <p:spPr bwMode="auto">
          <a:xfrm>
            <a:off x="5621338" y="2414588"/>
            <a:ext cx="7810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B80C174-9F52-469B-8E45-4147C84D04B6}"/>
              </a:ext>
            </a:extLst>
          </p:cNvPr>
          <p:cNvCxnSpPr/>
          <p:nvPr/>
        </p:nvCxnSpPr>
        <p:spPr bwMode="auto">
          <a:xfrm>
            <a:off x="5503863" y="2643188"/>
            <a:ext cx="13890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9B1B131-6DC9-4176-AFCF-C875FAF0712C}"/>
              </a:ext>
            </a:extLst>
          </p:cNvPr>
          <p:cNvCxnSpPr/>
          <p:nvPr/>
        </p:nvCxnSpPr>
        <p:spPr bwMode="auto">
          <a:xfrm>
            <a:off x="2576513" y="3830638"/>
            <a:ext cx="7810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6F0456E-7F2A-413E-AAB7-E238886ABD86}"/>
              </a:ext>
            </a:extLst>
          </p:cNvPr>
          <p:cNvCxnSpPr/>
          <p:nvPr/>
        </p:nvCxnSpPr>
        <p:spPr bwMode="auto">
          <a:xfrm>
            <a:off x="2490788" y="3938588"/>
            <a:ext cx="138906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0AE61EC-7114-4EB6-8442-1FC723A3D05D}"/>
              </a:ext>
            </a:extLst>
          </p:cNvPr>
          <p:cNvCxnSpPr/>
          <p:nvPr/>
        </p:nvCxnSpPr>
        <p:spPr bwMode="auto">
          <a:xfrm>
            <a:off x="5689600" y="3830638"/>
            <a:ext cx="7826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02AEA4D-E2BE-436F-9009-4A009AC908BD}"/>
              </a:ext>
            </a:extLst>
          </p:cNvPr>
          <p:cNvCxnSpPr/>
          <p:nvPr/>
        </p:nvCxnSpPr>
        <p:spPr bwMode="auto">
          <a:xfrm>
            <a:off x="5689600" y="3987800"/>
            <a:ext cx="13890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内容占位符 1">
            <a:extLst>
              <a:ext uri="{FF2B5EF4-FFF2-40B4-BE49-F238E27FC236}">
                <a16:creationId xmlns:a16="http://schemas.microsoft.com/office/drawing/2014/main" id="{614B4A09-1928-4EAC-B14B-D742011F43BA}"/>
              </a:ext>
            </a:extLst>
          </p:cNvPr>
          <p:cNvSpPr txBox="1"/>
          <p:nvPr/>
        </p:nvSpPr>
        <p:spPr bwMode="auto">
          <a:xfrm>
            <a:off x="700088" y="930275"/>
            <a:ext cx="5143500" cy="7191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先说运算顺序，再计算</a:t>
            </a:r>
            <a:r>
              <a:rPr lang="zh-CN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defRPr/>
            </a:pPr>
            <a:endParaRPr lang="zh-CN" altLang="en-US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8" name="Rectangle 16">
            <a:extLst>
              <a:ext uri="{FF2B5EF4-FFF2-40B4-BE49-F238E27FC236}">
                <a16:creationId xmlns:a16="http://schemas.microsoft.com/office/drawing/2014/main" id="{54FEE8B7-C7C8-4B46-9FAA-422F186F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三、巩固练习，反馈提高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>
            <a:extLst>
              <a:ext uri="{FF2B5EF4-FFF2-40B4-BE49-F238E27FC236}">
                <a16:creationId xmlns:a16="http://schemas.microsoft.com/office/drawing/2014/main" id="{F80391F3-9BA6-4CA8-8089-BE12B79C7BD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435" name="图片 11">
            <a:extLst>
              <a:ext uri="{FF2B5EF4-FFF2-40B4-BE49-F238E27FC236}">
                <a16:creationId xmlns:a16="http://schemas.microsoft.com/office/drawing/2014/main" id="{85CE3E88-BD50-45B6-920D-3DD349F72E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1">
            <a:extLst>
              <a:ext uri="{FF2B5EF4-FFF2-40B4-BE49-F238E27FC236}">
                <a16:creationId xmlns:a16="http://schemas.microsoft.com/office/drawing/2014/main" id="{1F82F9E1-163D-498D-8FA0-01E883EE93AB}"/>
              </a:ext>
            </a:extLst>
          </p:cNvPr>
          <p:cNvSpPr txBox="1"/>
          <p:nvPr/>
        </p:nvSpPr>
        <p:spPr bwMode="auto">
          <a:xfrm>
            <a:off x="700088" y="930275"/>
            <a:ext cx="5143500" cy="7191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先说运算顺序，再计算</a:t>
            </a:r>
            <a:r>
              <a:rPr lang="zh-CN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defRPr/>
            </a:pPr>
            <a:endParaRPr lang="zh-CN" altLang="en-US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Rectangle 16">
            <a:extLst>
              <a:ext uri="{FF2B5EF4-FFF2-40B4-BE49-F238E27FC236}">
                <a16:creationId xmlns:a16="http://schemas.microsoft.com/office/drawing/2014/main" id="{9DEAB3FC-1A4E-4696-9B1A-D05FDF57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三、巩固练习，反馈提高</a:t>
            </a:r>
          </a:p>
        </p:txBody>
      </p:sp>
      <p:pic>
        <p:nvPicPr>
          <p:cNvPr id="18438" name="图片 1">
            <a:extLst>
              <a:ext uri="{FF2B5EF4-FFF2-40B4-BE49-F238E27FC236}">
                <a16:creationId xmlns:a16="http://schemas.microsoft.com/office/drawing/2014/main" id="{ACE38909-ABB5-4F82-B313-60E502D1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563688"/>
            <a:ext cx="55133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A4707A-7558-4D6F-AB85-D88ECEBF4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662238"/>
            <a:ext cx="23383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5EB1E43C-FFDE-4052-B9C3-78A62341F846}"/>
              </a:ext>
            </a:extLst>
          </p:cNvPr>
          <p:cNvGrpSpPr/>
          <p:nvPr/>
        </p:nvGrpSpPr>
        <p:grpSpPr>
          <a:xfrm>
            <a:off x="4936402" y="2566988"/>
            <a:ext cx="2338388" cy="2293937"/>
            <a:chOff x="4936402" y="2566988"/>
            <a:chExt cx="2338388" cy="2293937"/>
          </a:xfrm>
        </p:grpSpPr>
        <p:pic>
          <p:nvPicPr>
            <p:cNvPr id="7" name="图片 6" descr="IMG_0083(20200611-122910)">
              <a:extLst>
                <a:ext uri="{FF2B5EF4-FFF2-40B4-BE49-F238E27FC236}">
                  <a16:creationId xmlns:a16="http://schemas.microsoft.com/office/drawing/2014/main" id="{73114A55-81C7-4045-9CF3-58540A000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2566988"/>
              <a:ext cx="2001838" cy="229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48B4A10-4A27-49CD-B375-F3E95C16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84899" y="3884271"/>
              <a:ext cx="126901" cy="184833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17596EA-6E7E-4D55-9E40-18934734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36402" y="4381560"/>
              <a:ext cx="2338388" cy="4761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0">
            <a:extLst>
              <a:ext uri="{FF2B5EF4-FFF2-40B4-BE49-F238E27FC236}">
                <a16:creationId xmlns:a16="http://schemas.microsoft.com/office/drawing/2014/main" id="{8397A2A0-4D21-4F9C-837C-947E6C30A6C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0483" name="图片 11">
            <a:extLst>
              <a:ext uri="{FF2B5EF4-FFF2-40B4-BE49-F238E27FC236}">
                <a16:creationId xmlns:a16="http://schemas.microsoft.com/office/drawing/2014/main" id="{1025D59D-ACCF-4866-8605-CAD3AF4C5B3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1">
            <a:extLst>
              <a:ext uri="{FF2B5EF4-FFF2-40B4-BE49-F238E27FC236}">
                <a16:creationId xmlns:a16="http://schemas.microsoft.com/office/drawing/2014/main" id="{5073F3C9-087C-4FD5-B0E6-E32E32A02554}"/>
              </a:ext>
            </a:extLst>
          </p:cNvPr>
          <p:cNvSpPr txBox="1"/>
          <p:nvPr/>
        </p:nvSpPr>
        <p:spPr bwMode="auto">
          <a:xfrm>
            <a:off x="700088" y="930275"/>
            <a:ext cx="5143500" cy="7191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先说运算顺序，再计算</a:t>
            </a:r>
            <a:r>
              <a:rPr lang="zh-CN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defRPr/>
            </a:pPr>
            <a:endParaRPr lang="zh-CN" altLang="en-US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5" name="Rectangle 16">
            <a:extLst>
              <a:ext uri="{FF2B5EF4-FFF2-40B4-BE49-F238E27FC236}">
                <a16:creationId xmlns:a16="http://schemas.microsoft.com/office/drawing/2014/main" id="{10AE7960-CFDF-46F6-9F4A-AAC899E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85750"/>
            <a:ext cx="534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600" b="1">
                <a:latin typeface="Batang" panose="02030600000101010101" pitchFamily="18" charset="-127"/>
                <a:ea typeface="黑体" panose="02010609060101010101" pitchFamily="49" charset="-122"/>
              </a:rPr>
              <a:t>三、巩固练习，反馈提高</a:t>
            </a:r>
          </a:p>
        </p:txBody>
      </p:sp>
      <p:pic>
        <p:nvPicPr>
          <p:cNvPr id="20486" name="图片 4" descr="HYA]ZN5[2F1_O43$W41EJH0">
            <a:extLst>
              <a:ext uri="{FF2B5EF4-FFF2-40B4-BE49-F238E27FC236}">
                <a16:creationId xmlns:a16="http://schemas.microsoft.com/office/drawing/2014/main" id="{639A2E2D-AD05-49E7-BCB1-691BEB9C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49413"/>
            <a:ext cx="58864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IMG_0084(20200611-122910)">
            <a:extLst>
              <a:ext uri="{FF2B5EF4-FFF2-40B4-BE49-F238E27FC236}">
                <a16:creationId xmlns:a16="http://schemas.microsoft.com/office/drawing/2014/main" id="{5E598B02-526E-4305-8165-E021B614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71738"/>
            <a:ext cx="22955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IMG_0085(20200611-122910)">
            <a:extLst>
              <a:ext uri="{FF2B5EF4-FFF2-40B4-BE49-F238E27FC236}">
                <a16:creationId xmlns:a16="http://schemas.microsoft.com/office/drawing/2014/main" id="{7CAC37B2-0310-483B-B391-2792CEF0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520950"/>
            <a:ext cx="23431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1">
            <a:extLst>
              <a:ext uri="{FF2B5EF4-FFF2-40B4-BE49-F238E27FC236}">
                <a16:creationId xmlns:a16="http://schemas.microsoft.com/office/drawing/2014/main" id="{C208B5AC-C964-4C02-A3A0-5C24E77424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773113" y="1395580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下面各题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算得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对吗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zh-CN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把不对的改正过来。</a:t>
            </a:r>
          </a:p>
          <a:p>
            <a:pPr marL="0" indent="0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3FCF4254-6C29-4595-A888-14DF5322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893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22532" name="对象 2">
            <a:extLst>
              <a:ext uri="{FF2B5EF4-FFF2-40B4-BE49-F238E27FC236}">
                <a16:creationId xmlns:a16="http://schemas.microsoft.com/office/drawing/2014/main" id="{96275BAD-4C8E-424D-91F5-9D3E47BB4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15904"/>
              </p:ext>
            </p:extLst>
          </p:nvPr>
        </p:nvGraphicFramePr>
        <p:xfrm>
          <a:off x="1144588" y="2146300"/>
          <a:ext cx="42830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7" imgW="1663560" imgH="812520" progId="Equation.DSMT4">
                  <p:embed/>
                </p:oleObj>
              </mc:Choice>
              <mc:Fallback>
                <p:oleObj name="Equation" r:id="rId7" imgW="1663560" imgH="81252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146300"/>
                        <a:ext cx="42830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1D7A41-EC4C-4086-9174-1EA13347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114717"/>
            <a:ext cx="2951163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1" latinLnBrk="1" hangingPunct="1"/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69C8672-3D40-4159-9A6E-821BEA133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18044"/>
              </p:ext>
            </p:extLst>
          </p:nvPr>
        </p:nvGraphicFramePr>
        <p:xfrm>
          <a:off x="2903538" y="2136942"/>
          <a:ext cx="9350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r:id="rId9" imgW="355292" imgH="406048" progId="Equation.DSMT4">
                  <p:embed/>
                </p:oleObj>
              </mc:Choice>
              <mc:Fallback>
                <p:oleObj r:id="rId9" imgW="355292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2136942"/>
                        <a:ext cx="935037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D6CF52F-2426-4367-B643-B2A6C7FB1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633604"/>
              </p:ext>
            </p:extLst>
          </p:nvPr>
        </p:nvGraphicFramePr>
        <p:xfrm>
          <a:off x="3806825" y="2125830"/>
          <a:ext cx="7016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r:id="rId11" imgW="266469" imgH="406048" progId="Equation.DSMT4">
                  <p:embed/>
                </p:oleObj>
              </mc:Choice>
              <mc:Fallback>
                <p:oleObj r:id="rId11" imgW="266469" imgH="406048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2125830"/>
                        <a:ext cx="7016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62C3BE-5E0C-49D5-9C36-600A247B7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3208338"/>
            <a:ext cx="2951162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1" latinLnBrk="1" hangingPunct="1"/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DEF8C976-2125-4408-AAA1-1E4BECC18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5730"/>
              </p:ext>
            </p:extLst>
          </p:nvPr>
        </p:nvGraphicFramePr>
        <p:xfrm>
          <a:off x="3544888" y="3184325"/>
          <a:ext cx="1168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r:id="rId13" imgW="444114" imgH="406048" progId="Equation.DSMT4">
                  <p:embed/>
                </p:oleObj>
              </mc:Choice>
              <mc:Fallback>
                <p:oleObj r:id="rId13" imgW="444114" imgH="406048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3184325"/>
                        <a:ext cx="11684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5835CD7-D74D-48CF-994F-3377BFE5F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85820"/>
              </p:ext>
            </p:extLst>
          </p:nvPr>
        </p:nvGraphicFramePr>
        <p:xfrm>
          <a:off x="4683125" y="3181150"/>
          <a:ext cx="9017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r:id="rId15" imgW="342603" imgH="406048" progId="Equation.DSMT4">
                  <p:embed/>
                </p:oleObj>
              </mc:Choice>
              <mc:Fallback>
                <p:oleObj r:id="rId15" imgW="342603" imgH="406048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181150"/>
                        <a:ext cx="9017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文本框 11">
            <a:extLst>
              <a:ext uri="{FF2B5EF4-FFF2-40B4-BE49-F238E27FC236}">
                <a16:creationId xmlns:a16="http://schemas.microsoft.com/office/drawing/2014/main" id="{FB558588-E9AB-4CD1-80A3-A826C5E930D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55421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2540" name="图片 12">
            <a:extLst>
              <a:ext uri="{FF2B5EF4-FFF2-40B4-BE49-F238E27FC236}">
                <a16:creationId xmlns:a16="http://schemas.microsoft.com/office/drawing/2014/main" id="{4E085464-BECD-4302-8F18-413A93E18DE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55421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文本框 1">
            <a:extLst>
              <a:ext uri="{FF2B5EF4-FFF2-40B4-BE49-F238E27FC236}">
                <a16:creationId xmlns:a16="http://schemas.microsoft.com/office/drawing/2014/main" id="{8A803072-A3FF-40C2-9236-CACB61B17838}"/>
              </a:ext>
            </a:extLst>
          </p:cNvPr>
          <p:cNvSpPr txBox="1"/>
          <p:nvPr/>
        </p:nvSpPr>
        <p:spPr>
          <a:xfrm>
            <a:off x="1054735" y="966002"/>
            <a:ext cx="300926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P10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练习二第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30600000101010101" pitchFamily="18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B24979-78E2-48F2-B341-67FEC09AF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78628" r="61472" b="9082"/>
          <a:stretch/>
        </p:blipFill>
        <p:spPr>
          <a:xfrm>
            <a:off x="1503511" y="1901652"/>
            <a:ext cx="3062384" cy="1983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8894CD-CA68-4704-ABB3-5DBE95E951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76675" r="31241" b="9291"/>
          <a:stretch/>
        </p:blipFill>
        <p:spPr>
          <a:xfrm>
            <a:off x="5173257" y="1609341"/>
            <a:ext cx="1939297" cy="226531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9D9D5B-7F6C-406F-AC10-EAE58DF658E5}"/>
              </a:ext>
            </a:extLst>
          </p:cNvPr>
          <p:cNvSpPr txBox="1"/>
          <p:nvPr/>
        </p:nvSpPr>
        <p:spPr bwMode="auto">
          <a:xfrm>
            <a:off x="642938" y="1155700"/>
            <a:ext cx="5653087" cy="71913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计算下面两个图形的面积。</a:t>
            </a:r>
            <a:endParaRPr lang="zh-CN" altLang="zh-CN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defRPr/>
            </a:pPr>
            <a:endParaRPr lang="zh-CN" altLang="en-US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DD58036-229C-4155-8AE2-555B4F67F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529872"/>
              </p:ext>
            </p:extLst>
          </p:nvPr>
        </p:nvGraphicFramePr>
        <p:xfrm>
          <a:off x="1671638" y="3881438"/>
          <a:ext cx="233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5" imgW="1498320" imgH="406080" progId="Equation.DSMT4">
                  <p:embed/>
                </p:oleObj>
              </mc:Choice>
              <mc:Fallback>
                <p:oleObj name="Equation" r:id="rId5" imgW="1498320" imgH="40608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881438"/>
                        <a:ext cx="23336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CE4788B-157C-4F9A-8B6F-2484F04095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2663" y="3870325"/>
          <a:ext cx="30067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r:id="rId7" imgW="1930400" imgH="406400" progId="Equation.DSMT4">
                  <p:embed/>
                </p:oleObj>
              </mc:Choice>
              <mc:Fallback>
                <p:oleObj r:id="rId7" imgW="19304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870325"/>
                        <a:ext cx="30067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文本框 1">
            <a:extLst>
              <a:ext uri="{FF2B5EF4-FFF2-40B4-BE49-F238E27FC236}">
                <a16:creationId xmlns:a16="http://schemas.microsoft.com/office/drawing/2014/main" id="{1F14B1BF-4B9E-4555-BE4C-F06C6883D1F9}"/>
              </a:ext>
            </a:extLst>
          </p:cNvPr>
          <p:cNvSpPr txBox="1"/>
          <p:nvPr/>
        </p:nvSpPr>
        <p:spPr>
          <a:xfrm>
            <a:off x="1132840" y="401319"/>
            <a:ext cx="30092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P10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练习二第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7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atang" panose="02030600000101010101" pitchFamily="18" charset="-127"/>
                <a:ea typeface="Batang" panose="02030600000101010101" pitchFamily="18" charset="-127"/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atang" panose="02030600000101010101" pitchFamily="18" charset="-127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>
            <a:extLst>
              <a:ext uri="{FF2B5EF4-FFF2-40B4-BE49-F238E27FC236}">
                <a16:creationId xmlns:a16="http://schemas.microsoft.com/office/drawing/2014/main" id="{E6424F18-8353-4B14-B5A2-C2280DEA991D}"/>
              </a:ext>
            </a:extLst>
          </p:cNvPr>
          <p:cNvSpPr txBox="1"/>
          <p:nvPr/>
        </p:nvSpPr>
        <p:spPr>
          <a:xfrm>
            <a:off x="588963" y="846138"/>
            <a:ext cx="8229600" cy="1593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algun Gothic" panose="020B0503020000020004" charset="-127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学校食堂共有白菜</a:t>
            </a: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36kg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，用去  后，又用去  </a:t>
            </a:r>
            <a:r>
              <a:rPr lang="en-US" altLang="zh-CN" kern="0" dirty="0"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r>
              <a:rPr lang="zh-CN" altLang="en-US" kern="0" dirty="0">
                <a:latin typeface="楷体" panose="02010609060101010101" pitchFamily="49" charset="-122"/>
                <a:ea typeface="楷体" panose="02010609060101010101" pitchFamily="49" charset="-122"/>
              </a:rPr>
              <a:t>，一共用去白菜多少千克？</a:t>
            </a:r>
          </a:p>
        </p:txBody>
      </p:sp>
      <p:graphicFrame>
        <p:nvGraphicFramePr>
          <p:cNvPr id="26627" name="对象 3">
            <a:extLst>
              <a:ext uri="{FF2B5EF4-FFF2-40B4-BE49-F238E27FC236}">
                <a16:creationId xmlns:a16="http://schemas.microsoft.com/office/drawing/2014/main" id="{9C9B58E6-1C80-4733-9461-9D17F1BDF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1600" y="808038"/>
          <a:ext cx="3175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r:id="rId6" imgW="139639" imgH="406224" progId="Equation.DSMT4">
                  <p:embed/>
                </p:oleObj>
              </mc:Choice>
              <mc:Fallback>
                <p:oleObj r:id="rId6" imgW="139639" imgH="406224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808038"/>
                        <a:ext cx="3175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4">
            <a:extLst>
              <a:ext uri="{FF2B5EF4-FFF2-40B4-BE49-F238E27FC236}">
                <a16:creationId xmlns:a16="http://schemas.microsoft.com/office/drawing/2014/main" id="{37B17A90-B370-4B3B-9E1E-DF8E9E179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547813"/>
          <a:ext cx="3476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r:id="rId8" imgW="152268" imgH="406048" progId="Equation.DSMT4">
                  <p:embed/>
                </p:oleObj>
              </mc:Choice>
              <mc:Fallback>
                <p:oleObj r:id="rId8" imgW="152268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47813"/>
                        <a:ext cx="3476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76B0F3E-D538-4F0A-AA64-C56734A2E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460625"/>
          <a:ext cx="266223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r:id="rId10" imgW="964781" imgH="406224" progId="Equation.DSMT4">
                  <p:embed/>
                </p:oleObj>
              </mc:Choice>
              <mc:Fallback>
                <p:oleObj r:id="rId10" imgW="964781" imgH="406224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460625"/>
                        <a:ext cx="2662237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86361BFB-25E4-4975-9EDB-45655FBC3D90}"/>
              </a:ext>
            </a:extLst>
          </p:cNvPr>
          <p:cNvSpPr txBox="1"/>
          <p:nvPr/>
        </p:nvSpPr>
        <p:spPr>
          <a:xfrm>
            <a:off x="5184775" y="2728913"/>
            <a:ext cx="1462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chemeClr val="accent6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kg</a:t>
            </a:r>
            <a:r>
              <a:rPr lang="zh-CN" altLang="en-US" sz="3200" b="1" dirty="0">
                <a:solidFill>
                  <a:schemeClr val="accent6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F05179-3A5D-42CC-A2BE-97B47D7F70B9}"/>
              </a:ext>
            </a:extLst>
          </p:cNvPr>
          <p:cNvGrpSpPr>
            <a:grpSpLocks/>
          </p:cNvGrpSpPr>
          <p:nvPr/>
        </p:nvGrpSpPr>
        <p:grpSpPr bwMode="auto">
          <a:xfrm>
            <a:off x="2081213" y="3486150"/>
            <a:ext cx="5976937" cy="1122363"/>
            <a:chOff x="1470372" y="3321050"/>
            <a:chExt cx="5976938" cy="11223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29779B6-8534-4976-93DC-1EC3DD12FE50}"/>
                </a:ext>
              </a:extLst>
            </p:cNvPr>
            <p:cNvSpPr/>
            <p:nvPr/>
          </p:nvSpPr>
          <p:spPr>
            <a:xfrm>
              <a:off x="1470372" y="3578225"/>
              <a:ext cx="5976938" cy="5841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defRPr/>
              </a:pPr>
              <a:r>
                <a:rPr lang="zh-CN" altLang="en-US" sz="3200" b="1" kern="0" dirty="0">
                  <a:solidFill>
                    <a:schemeClr val="accent6"/>
                  </a:solidFill>
                  <a:latin typeface="Times New Roman" panose="02020603050405020304"/>
                  <a:ea typeface="黑体" panose="02010609060101010101" pitchFamily="49" charset="-122"/>
                </a:rPr>
                <a:t>答：一共用去白菜       </a:t>
              </a:r>
              <a:r>
                <a:rPr lang="en-US" altLang="zh-CN" sz="3200" b="1" kern="0" dirty="0">
                  <a:solidFill>
                    <a:schemeClr val="accent6"/>
                  </a:solidFill>
                  <a:latin typeface="Times New Roman" panose="02020603050405020304"/>
                  <a:ea typeface="黑体" panose="02010609060101010101" pitchFamily="49" charset="-122"/>
                </a:rPr>
                <a:t>kg</a:t>
              </a:r>
              <a:r>
                <a:rPr lang="zh-CN" altLang="en-US" sz="3200" b="1" kern="0" dirty="0">
                  <a:solidFill>
                    <a:schemeClr val="accent6"/>
                  </a:solidFill>
                  <a:latin typeface="Times New Roman" panose="02020603050405020304"/>
                  <a:ea typeface="黑体" panose="02010609060101010101" pitchFamily="49" charset="-122"/>
                </a:rPr>
                <a:t>。</a:t>
              </a:r>
              <a:endParaRPr lang="zh-CN" altLang="en-US" dirty="0">
                <a:solidFill>
                  <a:schemeClr val="accent6"/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  <p:graphicFrame>
          <p:nvGraphicFramePr>
            <p:cNvPr id="26635" name="对象 9">
              <a:extLst>
                <a:ext uri="{FF2B5EF4-FFF2-40B4-BE49-F238E27FC236}">
                  <a16:creationId xmlns:a16="http://schemas.microsoft.com/office/drawing/2014/main" id="{934059BB-AE26-4DE9-93E3-464BFA9A6C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41199" y="3321050"/>
            <a:ext cx="665162" cy="1122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1" r:id="rId12" imgW="241195" imgH="406224" progId="Equation.DSMT4">
                    <p:embed/>
                  </p:oleObj>
                </mc:Choice>
                <mc:Fallback>
                  <p:oleObj r:id="rId12" imgW="241195" imgH="406224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199" y="3321050"/>
                          <a:ext cx="665162" cy="1122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2" name="文本框 9">
            <a:extLst>
              <a:ext uri="{FF2B5EF4-FFF2-40B4-BE49-F238E27FC236}">
                <a16:creationId xmlns:a16="http://schemas.microsoft.com/office/drawing/2014/main" id="{05569DAF-2D2A-47DB-AA8C-D64936806D7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6633" name="图片 11">
            <a:extLst>
              <a:ext uri="{FF2B5EF4-FFF2-40B4-BE49-F238E27FC236}">
                <a16:creationId xmlns:a16="http://schemas.microsoft.com/office/drawing/2014/main" id="{6908B290-82E5-445D-B304-3E1CE2E4532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3vAVMswQ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NlhdUkjxS"/>
</p:tagLst>
</file>

<file path=ppt/theme/theme1.xml><?xml version="1.0" encoding="utf-8"?>
<a:theme xmlns:a="http://schemas.openxmlformats.org/drawingml/2006/main" name="디자인 사용자 지정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7FFFF"/>
      </a:accent1>
      <a:accent2>
        <a:srgbClr val="92D050"/>
      </a:accent2>
      <a:accent3>
        <a:srgbClr val="9C9CDE"/>
      </a:accent3>
      <a:accent4>
        <a:srgbClr val="000000"/>
      </a:accent4>
      <a:accent5>
        <a:srgbClr val="FFFF00"/>
      </a:accent5>
      <a:accent6>
        <a:srgbClr val="FF0000"/>
      </a:accent6>
      <a:hlink>
        <a:srgbClr val="009999"/>
      </a:hlink>
      <a:folHlink>
        <a:srgbClr val="99CC00"/>
      </a:folHlink>
    </a:clrScheme>
    <a:fontScheme name="黑体、Times New Roman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200" b="1" dirty="0" smtClean="0">
            <a:latin typeface="+mn-lt"/>
            <a:ea typeface="黑体" panose="02010609060101010101" pitchFamily="49" charset="-122"/>
            <a:sym typeface="Arial" panose="020B0604020202020204" pitchFamily="34" charset="0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Pages>0</Pages>
  <Words>492</Words>
  <Characters>0</Characters>
  <Application>Microsoft Office PowerPoint</Application>
  <DocSecurity>0</DocSecurity>
  <PresentationFormat>全屏显示(16:9)</PresentationFormat>
  <Lines>0</Lines>
  <Paragraphs>57</Paragraphs>
  <Slides>14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Batang</vt:lpstr>
      <vt:lpstr>Gulim</vt:lpstr>
      <vt:lpstr>Malgun Gothic</vt:lpstr>
      <vt:lpstr>等线</vt:lpstr>
      <vt:lpstr>黑体</vt:lpstr>
      <vt:lpstr>楷体</vt:lpstr>
      <vt:lpstr>宋体</vt:lpstr>
      <vt:lpstr>幼圆</vt:lpstr>
      <vt:lpstr>Arial</vt:lpstr>
      <vt:lpstr>Calibri</vt:lpstr>
      <vt:lpstr>Times New Roman</vt:lpstr>
      <vt:lpstr>디자인 사용자 지정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subject/>
  <dc:creator>sookhyun</dc:creator>
  <cp:keywords/>
  <dc:description/>
  <cp:lastModifiedBy>Administrator</cp:lastModifiedBy>
  <cp:revision>739</cp:revision>
  <dcterms:created xsi:type="dcterms:W3CDTF">2008-03-19T06:41:43Z</dcterms:created>
  <dcterms:modified xsi:type="dcterms:W3CDTF">2025-08-27T06:10:17Z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