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3"/>
  </p:notesMasterIdLst>
  <p:sldIdLst>
    <p:sldId id="260" r:id="rId2"/>
    <p:sldId id="275" r:id="rId3"/>
    <p:sldId id="283" r:id="rId4"/>
    <p:sldId id="296" r:id="rId5"/>
    <p:sldId id="297" r:id="rId6"/>
    <p:sldId id="298" r:id="rId7"/>
    <p:sldId id="278" r:id="rId8"/>
    <p:sldId id="284" r:id="rId9"/>
    <p:sldId id="279" r:id="rId10"/>
    <p:sldId id="286" r:id="rId11"/>
    <p:sldId id="287" r:id="rId12"/>
    <p:sldId id="288" r:id="rId13"/>
    <p:sldId id="285" r:id="rId14"/>
    <p:sldId id="280" r:id="rId15"/>
    <p:sldId id="289" r:id="rId16"/>
    <p:sldId id="299" r:id="rId17"/>
    <p:sldId id="281" r:id="rId18"/>
    <p:sldId id="282" r:id="rId19"/>
    <p:sldId id="290" r:id="rId20"/>
    <p:sldId id="291" r:id="rId21"/>
    <p:sldId id="292" r:id="rId22"/>
  </p:sldIdLst>
  <p:sldSz cx="9144000" cy="5143500" type="screen16x9"/>
  <p:notesSz cx="6858000" cy="9144000"/>
  <p:defaultTextStyle>
    <a:defPPr>
      <a:defRPr lang="zh-CN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9311A"/>
    <a:srgbClr val="0E2D0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9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2E6AF59-B12C-4AAD-B561-E9BB4F5800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B60D0C-9FBD-4A3E-8762-301BA51749C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CA187BF-5FCD-47F8-9D17-16BB9CA8147D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B5799E07-DCE1-4DA1-9520-093605D406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D0BF33C0-DFF7-4B01-99FF-4DBBD88C2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8099C6-E3DD-455F-B2C7-55B4B5FA0E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9EA987-0A28-410F-9C9E-6339F6A0D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D8523402-36D7-417E-8881-C7CD69C66D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63E8088A-4258-4F2B-92C4-D457FF111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24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4B41B313-BEAF-4826-850E-A356A9C22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1BD6281-9347-4584-BB5F-3130B4DA04D2}"/>
              </a:ext>
            </a:extLst>
          </p:cNvPr>
          <p:cNvSpPr/>
          <p:nvPr userDrawn="1"/>
        </p:nvSpPr>
        <p:spPr>
          <a:xfrm>
            <a:off x="0" y="449263"/>
            <a:ext cx="9144000" cy="424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45D2A69-3201-48B8-9F66-188A01E98B83}"/>
              </a:ext>
            </a:extLst>
          </p:cNvPr>
          <p:cNvSpPr/>
          <p:nvPr userDrawn="1"/>
        </p:nvSpPr>
        <p:spPr>
          <a:xfrm>
            <a:off x="0" y="449263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94FB14-D052-4844-895D-DE58D4D53AF7}"/>
              </a:ext>
            </a:extLst>
          </p:cNvPr>
          <p:cNvSpPr/>
          <p:nvPr userDrawn="1"/>
        </p:nvSpPr>
        <p:spPr>
          <a:xfrm>
            <a:off x="-3175" y="4654550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1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12BAC21B-2A78-4A3B-8AAA-49B9D3AB8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6">
            <a:extLst>
              <a:ext uri="{FF2B5EF4-FFF2-40B4-BE49-F238E27FC236}">
                <a16:creationId xmlns:a16="http://schemas.microsoft.com/office/drawing/2014/main" id="{1E4A0E95-C173-4D92-9EB9-5F80351E233F}"/>
              </a:ext>
            </a:extLst>
          </p:cNvPr>
          <p:cNvSpPr/>
          <p:nvPr userDrawn="1"/>
        </p:nvSpPr>
        <p:spPr>
          <a:xfrm>
            <a:off x="196850" y="184150"/>
            <a:ext cx="8747125" cy="4773613"/>
          </a:xfrm>
          <a:prstGeom prst="roundRect">
            <a:avLst>
              <a:gd name="adj" fmla="val 8696"/>
            </a:avLst>
          </a:prstGeom>
          <a:solidFill>
            <a:schemeClr val="bg1"/>
          </a:solidFill>
          <a:ln w="38100">
            <a:solidFill>
              <a:srgbClr val="E9A6A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17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5">
            <a:extLst>
              <a:ext uri="{FF2B5EF4-FFF2-40B4-BE49-F238E27FC236}">
                <a16:creationId xmlns:a16="http://schemas.microsoft.com/office/drawing/2014/main" id="{AF73D32F-4B99-4A90-835D-FA9AE71327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2225" y="431958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3" name="文本框 25">
            <a:extLst>
              <a:ext uri="{FF2B5EF4-FFF2-40B4-BE49-F238E27FC236}">
                <a16:creationId xmlns:a16="http://schemas.microsoft.com/office/drawing/2014/main" id="{9782C2FD-6FFC-4286-9C68-710BFC2BF6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4288" y="388461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15FC8402-1C8C-4258-B454-295CC5E9F4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82938" y="365283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5" name="文本框 25">
            <a:extLst>
              <a:ext uri="{FF2B5EF4-FFF2-40B4-BE49-F238E27FC236}">
                <a16:creationId xmlns:a16="http://schemas.microsoft.com/office/drawing/2014/main" id="{77164118-9C02-4E01-A99A-258CB7C3E7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32178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6" name="文本框 25">
            <a:extLst>
              <a:ext uri="{FF2B5EF4-FFF2-40B4-BE49-F238E27FC236}">
                <a16:creationId xmlns:a16="http://schemas.microsoft.com/office/drawing/2014/main" id="{7F965F02-F212-4CFD-A332-75F0384B44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81288" y="24431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7" name="文本框 25">
            <a:extLst>
              <a:ext uri="{FF2B5EF4-FFF2-40B4-BE49-F238E27FC236}">
                <a16:creationId xmlns:a16="http://schemas.microsoft.com/office/drawing/2014/main" id="{C5A8FA9C-046F-41AE-BB4F-663C87E727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03350" y="20113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8" name="文本框 25">
            <a:extLst>
              <a:ext uri="{FF2B5EF4-FFF2-40B4-BE49-F238E27FC236}">
                <a16:creationId xmlns:a16="http://schemas.microsoft.com/office/drawing/2014/main" id="{8E6D0A68-DCCD-4CDE-BCDB-E7B21D4678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8513" y="19732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9" name="文本框 25">
            <a:extLst>
              <a:ext uri="{FF2B5EF4-FFF2-40B4-BE49-F238E27FC236}">
                <a16:creationId xmlns:a16="http://schemas.microsoft.com/office/drawing/2014/main" id="{00642859-A6A8-4AEE-924D-B8C5AD3A0E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0575" y="153828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0" name="文本框 25">
            <a:extLst>
              <a:ext uri="{FF2B5EF4-FFF2-40B4-BE49-F238E27FC236}">
                <a16:creationId xmlns:a16="http://schemas.microsoft.com/office/drawing/2014/main" id="{7A08224A-9FED-4E6A-B4CE-A088A9957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72200" y="205263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1" name="文本框 25">
            <a:extLst>
              <a:ext uri="{FF2B5EF4-FFF2-40B4-BE49-F238E27FC236}">
                <a16:creationId xmlns:a16="http://schemas.microsoft.com/office/drawing/2014/main" id="{AA68CB9E-4E1A-4360-B3C8-7F6B7A5957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5850" y="162083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2" name="文本框 25">
            <a:extLst>
              <a:ext uri="{FF2B5EF4-FFF2-40B4-BE49-F238E27FC236}">
                <a16:creationId xmlns:a16="http://schemas.microsoft.com/office/drawing/2014/main" id="{FEF20B3A-C877-4118-A732-BB110C6F9C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81713" y="374808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3" name="文本框 25">
            <a:extLst>
              <a:ext uri="{FF2B5EF4-FFF2-40B4-BE49-F238E27FC236}">
                <a16:creationId xmlns:a16="http://schemas.microsoft.com/office/drawing/2014/main" id="{4C919961-1791-466D-9216-0C67D53329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03775" y="331628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4" name="文本框 25">
            <a:extLst>
              <a:ext uri="{FF2B5EF4-FFF2-40B4-BE49-F238E27FC236}">
                <a16:creationId xmlns:a16="http://schemas.microsoft.com/office/drawing/2014/main" id="{965BABC6-A618-4E26-B73E-0DA6716F14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3363" y="27098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5" name="文本框 25">
            <a:extLst>
              <a:ext uri="{FF2B5EF4-FFF2-40B4-BE49-F238E27FC236}">
                <a16:creationId xmlns:a16="http://schemas.microsoft.com/office/drawing/2014/main" id="{BDEECF76-7184-4D9F-B675-9FBE4428D6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05425" y="227488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6" name="文本框 25">
            <a:extLst>
              <a:ext uri="{FF2B5EF4-FFF2-40B4-BE49-F238E27FC236}">
                <a16:creationId xmlns:a16="http://schemas.microsoft.com/office/drawing/2014/main" id="{48A224B9-BD52-4ABC-B7C6-ABBF397983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58063" y="109061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7" name="文本框 25">
            <a:extLst>
              <a:ext uri="{FF2B5EF4-FFF2-40B4-BE49-F238E27FC236}">
                <a16:creationId xmlns:a16="http://schemas.microsoft.com/office/drawing/2014/main" id="{12FF155C-ADFF-4FC0-B8C4-01836E3286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81713" y="65563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8" name="文本框 25">
            <a:extLst>
              <a:ext uri="{FF2B5EF4-FFF2-40B4-BE49-F238E27FC236}">
                <a16:creationId xmlns:a16="http://schemas.microsoft.com/office/drawing/2014/main" id="{A4D3AFD7-9ABF-4637-B29C-575A7D8558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1700" y="141763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9" name="文本框 25">
            <a:extLst>
              <a:ext uri="{FF2B5EF4-FFF2-40B4-BE49-F238E27FC236}">
                <a16:creationId xmlns:a16="http://schemas.microsoft.com/office/drawing/2014/main" id="{C84847B6-2F38-4871-BEA8-E5DD26D2E1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33763" y="9826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pic>
        <p:nvPicPr>
          <p:cNvPr id="1044" name="图片 19">
            <a:extLst>
              <a:ext uri="{FF2B5EF4-FFF2-40B4-BE49-F238E27FC236}">
                <a16:creationId xmlns:a16="http://schemas.microsoft.com/office/drawing/2014/main" id="{FC935018-7BB6-4A3F-A739-CC12186F8B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标题 1">
            <a:extLst>
              <a:ext uri="{FF2B5EF4-FFF2-40B4-BE49-F238E27FC236}">
                <a16:creationId xmlns:a16="http://schemas.microsoft.com/office/drawing/2014/main" id="{C4789EA8-F2AC-40B8-B32A-419FD5FC8822}"/>
              </a:ext>
            </a:extLst>
          </p:cNvPr>
          <p:cNvSpPr txBox="1">
            <a:spLocks/>
          </p:cNvSpPr>
          <p:nvPr userDrawn="1"/>
        </p:nvSpPr>
        <p:spPr>
          <a:xfrm>
            <a:off x="676275" y="798513"/>
            <a:ext cx="7772400" cy="14001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9pPr>
          </a:lstStyle>
          <a:p>
            <a:pPr defTabSz="914400">
              <a:defRPr/>
            </a:pPr>
            <a:r>
              <a:rPr lang="zh-CN" altLang="en-US" noProof="1"/>
              <a:t>单击此处编辑母版标题样式</a:t>
            </a:r>
          </a:p>
        </p:txBody>
      </p:sp>
      <p:sp>
        <p:nvSpPr>
          <p:cNvPr id="22" name="副标题 2">
            <a:extLst>
              <a:ext uri="{FF2B5EF4-FFF2-40B4-BE49-F238E27FC236}">
                <a16:creationId xmlns:a16="http://schemas.microsoft.com/office/drawing/2014/main" id="{311DCA41-2666-4768-B1D0-8EE3B0FAEF26}"/>
              </a:ext>
            </a:extLst>
          </p:cNvPr>
          <p:cNvSpPr txBox="1">
            <a:spLocks/>
          </p:cNvSpPr>
          <p:nvPr userDrawn="1"/>
        </p:nvSpPr>
        <p:spPr>
          <a:xfrm>
            <a:off x="1362075" y="2087563"/>
            <a:ext cx="6400800" cy="66516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zh-CN" altLang="en-US" noProof="1"/>
              <a:t>单击此处编辑母版副标题样式</a:t>
            </a:r>
          </a:p>
        </p:txBody>
      </p:sp>
      <p:pic>
        <p:nvPicPr>
          <p:cNvPr id="1047" name="图片 7">
            <a:extLst>
              <a:ext uri="{FF2B5EF4-FFF2-40B4-BE49-F238E27FC236}">
                <a16:creationId xmlns:a16="http://schemas.microsoft.com/office/drawing/2014/main" id="{AB287A23-5D1F-44EF-9218-3F4FCCE233E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6">
            <a:extLst>
              <a:ext uri="{FF2B5EF4-FFF2-40B4-BE49-F238E27FC236}">
                <a16:creationId xmlns:a16="http://schemas.microsoft.com/office/drawing/2014/main" id="{4791CE5D-F869-49D3-B3F6-DD1F040643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49" name="图片 1">
            <a:extLst>
              <a:ext uri="{FF2B5EF4-FFF2-40B4-BE49-F238E27FC236}">
                <a16:creationId xmlns:a16="http://schemas.microsoft.com/office/drawing/2014/main" id="{280BF15C-7835-48D1-AE88-F6E3252571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5">
            <a:extLst>
              <a:ext uri="{FF2B5EF4-FFF2-40B4-BE49-F238E27FC236}">
                <a16:creationId xmlns:a16="http://schemas.microsoft.com/office/drawing/2014/main" id="{4E3A48D5-65E5-46D3-89AB-9B810D71E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1711325"/>
            <a:ext cx="3775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CN" altLang="en-US" sz="4400" b="1"/>
              <a:t>练习十一</a:t>
            </a:r>
          </a:p>
        </p:txBody>
      </p:sp>
      <p:sp>
        <p:nvSpPr>
          <p:cNvPr id="9219" name="标题 5">
            <a:extLst>
              <a:ext uri="{FF2B5EF4-FFF2-40B4-BE49-F238E27FC236}">
                <a16:creationId xmlns:a16="http://schemas.microsoft.com/office/drawing/2014/main" id="{F447F9AC-52FB-430E-88E7-72ADC214A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511425"/>
            <a:ext cx="4467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P61-P62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练习十一）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22D2F29-C827-3578-3B54-7E46A56C1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27" y="755194"/>
            <a:ext cx="7947546" cy="358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6.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甲、乙两地之间的高速铁路大约长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1600km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。丙地在甲地、乙地之间，甲地到丙地的高速铁路大约长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700km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。一列由甲地开往乙地的高铁列车，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9:00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出发，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11:30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到达丙地。按照这样的平均速度，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小时能从甲地到乙地吗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zh-CN" altLang="en-US" sz="32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>
            <a:extLst>
              <a:ext uri="{FF2B5EF4-FFF2-40B4-BE49-F238E27FC236}">
                <a16:creationId xmlns:a16="http://schemas.microsoft.com/office/drawing/2014/main" id="{6A415A19-790D-4B58-9D19-6CF43904F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762000"/>
            <a:ext cx="61579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解：设从甲地到乙地需要</a:t>
            </a: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zh-CN" altLang="en-US" sz="3200" b="1">
                <a:solidFill>
                  <a:srgbClr val="FF0000"/>
                </a:solidFill>
              </a:rPr>
              <a:t>小时。</a:t>
            </a:r>
          </a:p>
        </p:txBody>
      </p:sp>
      <p:grpSp>
        <p:nvGrpSpPr>
          <p:cNvPr id="19459" name="组合 11">
            <a:extLst>
              <a:ext uri="{FF2B5EF4-FFF2-40B4-BE49-F238E27FC236}">
                <a16:creationId xmlns:a16="http://schemas.microsoft.com/office/drawing/2014/main" id="{EABE4468-F5C9-4E2B-8D9B-846C9C07ABAF}"/>
              </a:ext>
            </a:extLst>
          </p:cNvPr>
          <p:cNvGrpSpPr>
            <a:grpSpLocks/>
          </p:cNvGrpSpPr>
          <p:nvPr/>
        </p:nvGrpSpPr>
        <p:grpSpPr bwMode="auto">
          <a:xfrm>
            <a:off x="3097213" y="1423988"/>
            <a:ext cx="2425700" cy="1128712"/>
            <a:chOff x="1593850" y="1422400"/>
            <a:chExt cx="2425084" cy="1130021"/>
          </a:xfrm>
        </p:grpSpPr>
        <p:sp>
          <p:nvSpPr>
            <p:cNvPr id="19463" name="文本框 2">
              <a:extLst>
                <a:ext uri="{FF2B5EF4-FFF2-40B4-BE49-F238E27FC236}">
                  <a16:creationId xmlns:a16="http://schemas.microsoft.com/office/drawing/2014/main" id="{409E6573-7AF3-40A0-9D8C-B9E418606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850" y="1422400"/>
              <a:ext cx="1005403" cy="63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</a:rPr>
                <a:t>1600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B29FEFC1-7C5A-4C8C-B70E-564115CED2EA}"/>
                </a:ext>
              </a:extLst>
            </p:cNvPr>
            <p:cNvCxnSpPr>
              <a:cxnSpLocks/>
            </p:cNvCxnSpPr>
            <p:nvPr/>
          </p:nvCxnSpPr>
          <p:spPr>
            <a:xfrm>
              <a:off x="1614482" y="2026350"/>
              <a:ext cx="96495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65" name="文本框 6">
              <a:extLst>
                <a:ext uri="{FF2B5EF4-FFF2-40B4-BE49-F238E27FC236}">
                  <a16:creationId xmlns:a16="http://schemas.microsoft.com/office/drawing/2014/main" id="{CD90F201-A0C7-4C6F-8DB6-4BA95FE28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626" y="1920240"/>
              <a:ext cx="389751" cy="632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 i="1">
                  <a:solidFill>
                    <a:srgbClr val="FF0000"/>
                  </a:solidFill>
                </a:rPr>
                <a:t>x</a:t>
              </a:r>
              <a:endParaRPr lang="zh-CN" altLang="en-US" sz="3200" b="1" i="1">
                <a:solidFill>
                  <a:srgbClr val="FF0000"/>
                </a:solidFill>
              </a:endParaRPr>
            </a:p>
          </p:txBody>
        </p:sp>
        <p:sp>
          <p:nvSpPr>
            <p:cNvPr id="19466" name="文本框 7">
              <a:extLst>
                <a:ext uri="{FF2B5EF4-FFF2-40B4-BE49-F238E27FC236}">
                  <a16:creationId xmlns:a16="http://schemas.microsoft.com/office/drawing/2014/main" id="{36169BCC-A6E4-4826-A6FC-D8677DB58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751" y="1686934"/>
              <a:ext cx="418704" cy="63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</a:rPr>
                <a:t>=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19467" name="文本框 8">
              <a:extLst>
                <a:ext uri="{FF2B5EF4-FFF2-40B4-BE49-F238E27FC236}">
                  <a16:creationId xmlns:a16="http://schemas.microsoft.com/office/drawing/2014/main" id="{F0DE9D83-39BD-465E-8F5C-1D352C71D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5950" y="1422400"/>
              <a:ext cx="800016" cy="632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</a:rPr>
                <a:t>700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19FA249F-D772-4556-BB6F-DA6EB836A7F4}"/>
                </a:ext>
              </a:extLst>
            </p:cNvPr>
            <p:cNvCxnSpPr>
              <a:cxnSpLocks/>
            </p:cNvCxnSpPr>
            <p:nvPr/>
          </p:nvCxnSpPr>
          <p:spPr>
            <a:xfrm>
              <a:off x="3053979" y="2026350"/>
              <a:ext cx="96495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69" name="文本框 10">
              <a:extLst>
                <a:ext uri="{FF2B5EF4-FFF2-40B4-BE49-F238E27FC236}">
                  <a16:creationId xmlns:a16="http://schemas.microsoft.com/office/drawing/2014/main" id="{799B18F9-1F7F-432B-AFD6-4C6A91E1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5042" y="1920239"/>
              <a:ext cx="697450" cy="632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</a:rPr>
                <a:t>2.5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19460" name="文本框 12">
            <a:extLst>
              <a:ext uri="{FF2B5EF4-FFF2-40B4-BE49-F238E27FC236}">
                <a16:creationId xmlns:a16="http://schemas.microsoft.com/office/drawing/2014/main" id="{C619EA83-25CD-4C9F-944A-E3C3AF36D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88" y="2501900"/>
            <a:ext cx="11287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zh-CN" altLang="en-US" sz="3200" b="1">
                <a:solidFill>
                  <a:srgbClr val="FF0000"/>
                </a:solidFill>
              </a:rPr>
              <a:t>≈</a:t>
            </a:r>
            <a:r>
              <a:rPr lang="en-US" altLang="zh-CN" sz="3200" b="1">
                <a:solidFill>
                  <a:srgbClr val="FF0000"/>
                </a:solidFill>
              </a:rPr>
              <a:t>5.7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9461" name="文本框 13">
            <a:extLst>
              <a:ext uri="{FF2B5EF4-FFF2-40B4-BE49-F238E27FC236}">
                <a16:creationId xmlns:a16="http://schemas.microsoft.com/office/drawing/2014/main" id="{C82ABE0E-F8A6-402A-8F4B-211F47EA9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3124200"/>
            <a:ext cx="13144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5.7</a:t>
            </a:r>
            <a:r>
              <a:rPr lang="zh-CN" altLang="en-US" sz="3200" b="1">
                <a:solidFill>
                  <a:srgbClr val="FF0000"/>
                </a:solidFill>
              </a:rPr>
              <a:t>＜</a:t>
            </a:r>
            <a:r>
              <a:rPr lang="en-US" altLang="zh-CN" sz="3200" b="1">
                <a:solidFill>
                  <a:srgbClr val="FF0000"/>
                </a:solidFill>
              </a:rPr>
              <a:t>6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9462" name="文本框 14">
            <a:extLst>
              <a:ext uri="{FF2B5EF4-FFF2-40B4-BE49-F238E27FC236}">
                <a16:creationId xmlns:a16="http://schemas.microsoft.com/office/drawing/2014/main" id="{C461716A-F034-42C3-BD4D-6880962CE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751263"/>
            <a:ext cx="615791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答：从甲地到乙地</a:t>
            </a:r>
            <a:r>
              <a:rPr lang="en-US" altLang="zh-CN" sz="3200" b="1">
                <a:solidFill>
                  <a:srgbClr val="FF0000"/>
                </a:solidFill>
              </a:rPr>
              <a:t>6</a:t>
            </a:r>
            <a:r>
              <a:rPr lang="zh-CN" altLang="en-US" sz="3200" b="1">
                <a:solidFill>
                  <a:srgbClr val="FF0000"/>
                </a:solidFill>
              </a:rPr>
              <a:t>个小时能到。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>
            <a:extLst>
              <a:ext uri="{FF2B5EF4-FFF2-40B4-BE49-F238E27FC236}">
                <a16:creationId xmlns:a16="http://schemas.microsoft.com/office/drawing/2014/main" id="{2DCD7045-7692-43E0-9290-B6A6FC938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1" y="835915"/>
            <a:ext cx="8256314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b="1"/>
              <a:t>7.</a:t>
            </a:r>
            <a:r>
              <a:rPr lang="zh-CN" altLang="en-US" sz="3200" b="1"/>
              <a:t>一列货车运送物资，</a:t>
            </a:r>
            <a:r>
              <a:rPr lang="en-US" altLang="zh-CN" sz="3200" b="1"/>
              <a:t>2</a:t>
            </a:r>
            <a:r>
              <a:rPr lang="zh-CN" altLang="en-US" sz="3200" b="1"/>
              <a:t>小时行驶了</a:t>
            </a:r>
            <a:r>
              <a:rPr lang="en-US" altLang="zh-CN" sz="3200" b="1"/>
              <a:t>160 km</a:t>
            </a:r>
            <a:r>
              <a:rPr lang="zh-CN" altLang="en-US" sz="3200" b="1"/>
              <a:t>。按照这样的速度，驶完</a:t>
            </a:r>
            <a:r>
              <a:rPr lang="en-US" altLang="zh-CN" sz="3200" b="1"/>
              <a:t>400 km</a:t>
            </a:r>
            <a:r>
              <a:rPr lang="zh-CN" altLang="en-US" sz="3200" b="1"/>
              <a:t>需要多少小时</a:t>
            </a:r>
            <a:r>
              <a:rPr lang="en-US" altLang="zh-CN" sz="3200" b="1"/>
              <a:t>?</a:t>
            </a:r>
            <a:endParaRPr lang="zh-CN" altLang="en-US" sz="3200" b="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2BE9C9F-F988-BD37-6EC4-7EFE4C23F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305" y="1989347"/>
            <a:ext cx="5694188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解：设驶完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400km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需要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小时。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8A8A759-4D04-228D-F705-E0938F073AF4}"/>
              </a:ext>
            </a:extLst>
          </p:cNvPr>
          <p:cNvGrpSpPr>
            <a:grpSpLocks/>
          </p:cNvGrpSpPr>
          <p:nvPr/>
        </p:nvGrpSpPr>
        <p:grpSpPr bwMode="auto">
          <a:xfrm>
            <a:off x="3336925" y="2520950"/>
            <a:ext cx="2403475" cy="1130300"/>
            <a:chOff x="1614348" y="1422400"/>
            <a:chExt cx="2404586" cy="1129551"/>
          </a:xfrm>
        </p:grpSpPr>
        <p:sp>
          <p:nvSpPr>
            <p:cNvPr id="8" name="文本框 4">
              <a:extLst>
                <a:ext uri="{FF2B5EF4-FFF2-40B4-BE49-F238E27FC236}">
                  <a16:creationId xmlns:a16="http://schemas.microsoft.com/office/drawing/2014/main" id="{4A8ADAAF-2719-AF73-9C38-736F8395B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490" y="1422400"/>
              <a:ext cx="800589" cy="63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400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F6FBFC71-E899-26C0-0A74-F66F91468285}"/>
                </a:ext>
              </a:extLst>
            </p:cNvPr>
            <p:cNvCxnSpPr>
              <a:cxnSpLocks/>
            </p:cNvCxnSpPr>
            <p:nvPr/>
          </p:nvCxnSpPr>
          <p:spPr>
            <a:xfrm>
              <a:off x="1614348" y="2025250"/>
              <a:ext cx="965646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11" name="文本框 6">
              <a:extLst>
                <a:ext uri="{FF2B5EF4-FFF2-40B4-BE49-F238E27FC236}">
                  <a16:creationId xmlns:a16="http://schemas.microsoft.com/office/drawing/2014/main" id="{64EB8296-28CD-4347-F518-E0CFEDECD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626" y="1920240"/>
              <a:ext cx="389850" cy="63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endParaRPr kumimoji="0" lang="zh-CN" altLang="en-US" sz="32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" name="文本框 7">
              <a:extLst>
                <a:ext uri="{FF2B5EF4-FFF2-40B4-BE49-F238E27FC236}">
                  <a16:creationId xmlns:a16="http://schemas.microsoft.com/office/drawing/2014/main" id="{56C177CC-2B6F-BCD0-3D59-A2E65B470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751" y="1686934"/>
              <a:ext cx="418704" cy="63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5" name="文本框 8">
              <a:extLst>
                <a:ext uri="{FF2B5EF4-FFF2-40B4-BE49-F238E27FC236}">
                  <a16:creationId xmlns:a16="http://schemas.microsoft.com/office/drawing/2014/main" id="{CECC5E95-1D7E-E406-9DF7-8883BACCF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164" y="1422400"/>
              <a:ext cx="800589" cy="63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160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7A73D78-5687-D186-DE09-C782C44D7080}"/>
                </a:ext>
              </a:extLst>
            </p:cNvPr>
            <p:cNvCxnSpPr>
              <a:cxnSpLocks/>
            </p:cNvCxnSpPr>
            <p:nvPr/>
          </p:nvCxnSpPr>
          <p:spPr>
            <a:xfrm>
              <a:off x="3053288" y="2025250"/>
              <a:ext cx="965646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17" name="文本框 10">
              <a:extLst>
                <a:ext uri="{FF2B5EF4-FFF2-40B4-BE49-F238E27FC236}">
                  <a16:creationId xmlns:a16="http://schemas.microsoft.com/office/drawing/2014/main" id="{0FB7C951-BC7D-5E5A-690F-4E6B2D56D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102" y="1920239"/>
              <a:ext cx="389773" cy="63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F2D20260-6BC4-2A99-E751-0F3A38414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536" y="3417789"/>
            <a:ext cx="8286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04734D1-EDD2-C3F4-85F4-9598D8446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305" y="3962400"/>
            <a:ext cx="5282215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答：驶完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400km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需要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73254DF-D789-4DF6-A9D5-F8C079BDD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531813"/>
            <a:ext cx="7810500" cy="1865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8.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小林读一本文学名著，如果每天读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30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页，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8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天可以读完。小林想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6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天读完，那么平均每天要读多少页？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7E3BB2E-E97A-4274-A82D-DFCF91189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650" y="2397125"/>
            <a:ext cx="47561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解：设平均每天要读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页。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8A87F16-4CF2-4B13-9FA3-DA6D4FEB6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81325"/>
            <a:ext cx="240823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30×8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5AD4CA3-B30A-4F89-A9E0-3EE71AA6B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3479800"/>
            <a:ext cx="15573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40</a:t>
            </a:r>
            <a:endParaRPr lang="zh-CN" altLang="en-US" sz="3200" b="1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359BE18-92CE-4B47-9593-167EDCFF7A2D}"/>
              </a:ext>
            </a:extLst>
          </p:cNvPr>
          <p:cNvSpPr/>
          <p:nvPr/>
        </p:nvSpPr>
        <p:spPr>
          <a:xfrm>
            <a:off x="2025650" y="4017963"/>
            <a:ext cx="4873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答：平均每天要读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0D9228F5-9C35-10AD-6373-73B56C80E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96" y="972886"/>
            <a:ext cx="8677208" cy="336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latinLnBrk="1" hangingPunct="1">
              <a:lnSpc>
                <a:spcPct val="120000"/>
              </a:lnSpc>
            </a:pPr>
            <a:r>
              <a:rPr lang="en-US" altLang="zh-CN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9.</a:t>
            </a:r>
            <a:r>
              <a:rPr lang="zh-CN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用收割机收割</a:t>
            </a:r>
            <a:r>
              <a:rPr lang="zh-CN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小麦。如果每小时收割</a:t>
            </a:r>
            <a:r>
              <a:rPr lang="en-US" altLang="zh-CN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0.3</a:t>
            </a:r>
            <a:r>
              <a:rPr lang="zh-CN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公顷，</a:t>
            </a:r>
            <a:r>
              <a:rPr lang="en-US" altLang="zh-CN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小时能完成任务。</a:t>
            </a:r>
            <a:endParaRPr lang="en-US" altLang="zh-CN" sz="30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 eaLnBrk="1" latinLnBrk="1" hangingPunct="1">
              <a:lnSpc>
                <a:spcPct val="120000"/>
              </a:lnSpc>
            </a:pPr>
            <a:r>
              <a:rPr lang="zh-CN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）现在想用</a:t>
            </a:r>
            <a:r>
              <a:rPr lang="en-US" altLang="zh-CN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小时收割完，那么每小时应收割多少公顷？</a:t>
            </a:r>
            <a:endParaRPr lang="en-US" altLang="zh-CN" sz="30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 eaLnBrk="1" latinLnBrk="1" hangingPunct="1">
              <a:lnSpc>
                <a:spcPct val="120000"/>
              </a:lnSpc>
            </a:pPr>
            <a:r>
              <a:rPr lang="zh-CN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）每公顷产小麦</a:t>
            </a:r>
            <a:r>
              <a:rPr lang="en-US" altLang="zh-CN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8t</a:t>
            </a:r>
            <a:r>
              <a:rPr lang="zh-CN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，这</a:t>
            </a:r>
            <a:r>
              <a:rPr lang="zh-CN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块地一共产</a:t>
            </a:r>
            <a:r>
              <a:rPr lang="zh-CN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小麦多少吨？</a:t>
            </a:r>
            <a:endParaRPr lang="en-US" altLang="zh-CN" sz="30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 eaLnBrk="1" latinLnBrk="1" hangingPunct="1">
              <a:lnSpc>
                <a:spcPct val="120000"/>
              </a:lnSpc>
            </a:pPr>
            <a:r>
              <a:rPr lang="zh-CN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）你能提出其他数学问题并解答吗？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E390487-0BEA-44F8-8D65-614AD3455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676055"/>
            <a:ext cx="6362639" cy="181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</a:rPr>
              <a:t>）解：设每小时</a:t>
            </a:r>
            <a:r>
              <a:rPr lang="zh-CN" altLang="en-US" sz="3200" b="1">
                <a:solidFill>
                  <a:srgbClr val="FF0000"/>
                </a:solidFill>
              </a:rPr>
              <a:t>应收割</a:t>
            </a:r>
            <a:r>
              <a:rPr lang="en-US" altLang="zh-CN" sz="3200" b="1" i="1" dirty="0">
                <a:solidFill>
                  <a:srgbClr val="FF0000"/>
                </a:solidFill>
              </a:rPr>
              <a:t>x</a:t>
            </a:r>
            <a:r>
              <a:rPr lang="zh-CN" altLang="en-US" sz="3200" b="1">
                <a:solidFill>
                  <a:srgbClr val="FF0000"/>
                </a:solidFill>
              </a:rPr>
              <a:t>公顷。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                  30</a:t>
            </a: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</a:rPr>
              <a:t>=0.3×40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                      </a:t>
            </a: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</a:rPr>
              <a:t>=0.4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BF47F2C-AE9B-474A-BF3F-CA693A746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2422304"/>
            <a:ext cx="52292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答：每小时应收割</a:t>
            </a:r>
            <a:r>
              <a:rPr lang="en-US" altLang="zh-CN" sz="3200" b="1">
                <a:solidFill>
                  <a:srgbClr val="FF0000"/>
                </a:solidFill>
              </a:rPr>
              <a:t>0.4</a:t>
            </a:r>
            <a:r>
              <a:rPr lang="zh-CN" altLang="en-US" sz="3200" b="1">
                <a:solidFill>
                  <a:srgbClr val="FF0000"/>
                </a:solidFill>
              </a:rPr>
              <a:t>公顷。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43871C-B03E-46AD-84B4-4431411C1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3081337"/>
            <a:ext cx="50466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（</a:t>
            </a:r>
            <a:r>
              <a:rPr lang="en-US" altLang="zh-CN" sz="3200" b="1">
                <a:solidFill>
                  <a:srgbClr val="FF0000"/>
                </a:solidFill>
              </a:rPr>
              <a:t>2</a:t>
            </a:r>
            <a:r>
              <a:rPr lang="zh-CN" altLang="en-US" sz="3200" b="1">
                <a:solidFill>
                  <a:srgbClr val="FF0000"/>
                </a:solidFill>
              </a:rPr>
              <a:t>）</a:t>
            </a:r>
            <a:r>
              <a:rPr lang="en-US" altLang="zh-CN" sz="3200" b="1">
                <a:solidFill>
                  <a:srgbClr val="FF0000"/>
                </a:solidFill>
              </a:rPr>
              <a:t>0.3×40×8=96</a:t>
            </a:r>
            <a:r>
              <a:rPr lang="zh-CN" altLang="en-US" sz="3200" b="1">
                <a:solidFill>
                  <a:srgbClr val="FF0000"/>
                </a:solidFill>
              </a:rPr>
              <a:t>（吨）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462880-2C10-41D5-A6AE-9F45D2138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3808412"/>
            <a:ext cx="5538696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答：这块地一共产小麦</a:t>
            </a:r>
            <a:r>
              <a:rPr lang="en-US" altLang="zh-CN" sz="3200" b="1">
                <a:solidFill>
                  <a:srgbClr val="FF0000"/>
                </a:solidFill>
              </a:rPr>
              <a:t>96</a:t>
            </a:r>
            <a:r>
              <a:rPr lang="zh-CN" altLang="en-US" sz="3200" b="1">
                <a:solidFill>
                  <a:srgbClr val="FF0000"/>
                </a:solidFill>
              </a:rPr>
              <a:t>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2777588-7AB8-FBF9-2382-7CA3B7C38FC7}"/>
              </a:ext>
            </a:extLst>
          </p:cNvPr>
          <p:cNvSpPr txBox="1"/>
          <p:nvPr/>
        </p:nvSpPr>
        <p:spPr>
          <a:xfrm>
            <a:off x="764131" y="842795"/>
            <a:ext cx="729921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3200" b="1">
                <a:solidFill>
                  <a:srgbClr val="FF0000"/>
                </a:solidFill>
                <a:latin typeface="+mn-lt"/>
                <a:ea typeface="黑体" panose="02010600030101010101" pitchFamily="2" charset="-122"/>
              </a:defRPr>
            </a:lvl1pPr>
          </a:lstStyle>
          <a:p>
            <a:pPr defTabSz="914400"/>
            <a:r>
              <a:rPr lang="zh-CN" altLang="en-US">
                <a:latin typeface="Times New Roman"/>
              </a:rPr>
              <a:t>（</a:t>
            </a:r>
            <a:r>
              <a:rPr lang="en-US" altLang="zh-CN">
                <a:latin typeface="Times New Roman"/>
              </a:rPr>
              <a:t>3</a:t>
            </a:r>
            <a:r>
              <a:rPr lang="zh-CN" altLang="en-US">
                <a:latin typeface="Times New Roman"/>
              </a:rPr>
              <a:t>）提问不唯一，如：如果每小时收割</a:t>
            </a:r>
            <a:r>
              <a:rPr lang="en-US" altLang="zh-CN">
                <a:latin typeface="Times New Roman"/>
              </a:rPr>
              <a:t>0.2</a:t>
            </a:r>
            <a:r>
              <a:rPr lang="zh-CN" altLang="en-US">
                <a:latin typeface="Times New Roman"/>
              </a:rPr>
              <a:t>公顷，多少小时能完成任务</a:t>
            </a:r>
            <a:r>
              <a:rPr lang="en-US" altLang="zh-CN">
                <a:latin typeface="Times New Roman"/>
              </a:rPr>
              <a:t>?</a:t>
            </a:r>
          </a:p>
          <a:p>
            <a:pPr defTabSz="914400"/>
            <a:r>
              <a:rPr lang="zh-CN" altLang="en-US">
                <a:latin typeface="Times New Roman"/>
              </a:rPr>
              <a:t>解：设</a:t>
            </a:r>
            <a:r>
              <a:rPr lang="en-US" altLang="zh-CN" i="1">
                <a:latin typeface="Times New Roman"/>
              </a:rPr>
              <a:t>y</a:t>
            </a:r>
            <a:r>
              <a:rPr lang="zh-CN" altLang="en-US">
                <a:latin typeface="Times New Roman"/>
              </a:rPr>
              <a:t>小时能完成任务。</a:t>
            </a:r>
            <a:endParaRPr lang="en-US" altLang="zh-CN">
              <a:latin typeface="Times New Roman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143531F-C1B1-9C15-4F86-544A847F8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034" y="2530953"/>
            <a:ext cx="260058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1" hangingPunct="1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0.2</a:t>
            </a:r>
            <a:r>
              <a:rPr lang="en-US" altLang="zh-CN" sz="3200" b="1" i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y</a:t>
            </a:r>
            <a:r>
              <a:rPr lang="en-US" altLang="zh-CN" sz="32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=</a:t>
            </a: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0.3×40</a:t>
            </a:r>
          </a:p>
          <a:p>
            <a:pPr defTabSz="914400" eaLnBrk="1" hangingPunct="1">
              <a:defRPr/>
            </a:pPr>
            <a:r>
              <a:rPr lang="en-US" altLang="zh-CN" sz="3200" b="1" i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     y</a:t>
            </a:r>
            <a:r>
              <a:rPr lang="en-US" altLang="zh-CN" sz="32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=60</a:t>
            </a:r>
            <a:endParaRPr lang="zh-CN" altLang="en-US" sz="3200" b="1" dirty="0">
              <a:solidFill>
                <a:srgbClr val="FF0000"/>
              </a:solidFill>
              <a:latin typeface="Times New Roman"/>
              <a:ea typeface="黑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06156A-D056-94A3-EF77-7430C458D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78" y="3726669"/>
            <a:ext cx="4714752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小时能完成任务。</a:t>
            </a:r>
          </a:p>
        </p:txBody>
      </p:sp>
    </p:spTree>
    <p:extLst>
      <p:ext uri="{BB962C8B-B14F-4D97-AF65-F5344CB8AC3E}">
        <p14:creationId xmlns:p14="http://schemas.microsoft.com/office/powerpoint/2010/main" val="425677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文本框 1">
            <a:extLst>
              <a:ext uri="{FF2B5EF4-FFF2-40B4-BE49-F238E27FC236}">
                <a16:creationId xmlns:a16="http://schemas.microsoft.com/office/drawing/2014/main" id="{FF90BB60-698D-4E9C-8DD9-11DF0408B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23" y="1074738"/>
            <a:ext cx="8102955" cy="239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b="1"/>
              <a:t>10.</a:t>
            </a:r>
            <a:r>
              <a:rPr lang="zh-CN" altLang="en-US" sz="3200" b="1"/>
              <a:t>一辆运货汽车从甲地到乙地，平均每小时行驶</a:t>
            </a:r>
            <a:r>
              <a:rPr lang="en-US" altLang="zh-CN" sz="3200" b="1"/>
              <a:t>72km</a:t>
            </a:r>
            <a:r>
              <a:rPr lang="zh-CN" altLang="en-US" sz="3200" b="1"/>
              <a:t>，</a:t>
            </a:r>
            <a:r>
              <a:rPr lang="en-US" altLang="zh-CN" sz="3200" b="1"/>
              <a:t>10</a:t>
            </a:r>
            <a:r>
              <a:rPr lang="zh-CN" altLang="en-US" sz="3200" b="1"/>
              <a:t>小时到达。回来时空车原路返回，每小时可行驶</a:t>
            </a:r>
            <a:r>
              <a:rPr lang="en-US" altLang="zh-CN" sz="3200" b="1"/>
              <a:t>90km</a:t>
            </a:r>
            <a:r>
              <a:rPr lang="zh-CN" altLang="en-US" sz="3200" b="1"/>
              <a:t>，多长时间能够返回甲地？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15BC255-50BD-4A02-BDBB-6B4B7959C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1444625"/>
            <a:ext cx="51657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解：设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小时</a:t>
            </a:r>
            <a:r>
              <a:rPr lang="zh-CN" altLang="en-US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能够返回</a:t>
            </a:r>
            <a:r>
              <a:rPr lang="zh-CN" altLang="en-US" sz="3200" b="1">
                <a:solidFill>
                  <a:srgbClr val="FF0000"/>
                </a:solidFill>
                <a:latin typeface="+mj-lt"/>
              </a:rPr>
              <a:t>甲</a:t>
            </a:r>
            <a:r>
              <a:rPr lang="zh-CN" altLang="en-US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地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096FC04-C6BD-42BD-8C7E-9A2B9A5FA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5" y="2028825"/>
            <a:ext cx="28575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90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72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×10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5B8BCB-4497-431F-B593-90914C79D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687" y="2527300"/>
            <a:ext cx="1289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zh-CN" altLang="en-US" sz="3200" b="1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FEB57-B468-4A61-A5AB-26B914B11D5A}"/>
              </a:ext>
            </a:extLst>
          </p:cNvPr>
          <p:cNvSpPr/>
          <p:nvPr/>
        </p:nvSpPr>
        <p:spPr>
          <a:xfrm>
            <a:off x="1987550" y="3113088"/>
            <a:ext cx="4873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答：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8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小时</a:t>
            </a:r>
            <a:r>
              <a:rPr lang="zh-CN" altLang="en-US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能够返回</a:t>
            </a:r>
            <a:r>
              <a:rPr lang="zh-CN" altLang="en-US" sz="3200" b="1">
                <a:solidFill>
                  <a:srgbClr val="FF0000"/>
                </a:solidFill>
                <a:latin typeface="+mj-lt"/>
              </a:rPr>
              <a:t>甲</a:t>
            </a:r>
            <a:r>
              <a:rPr lang="zh-CN" altLang="en-US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地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>
            <a:extLst>
              <a:ext uri="{FF2B5EF4-FFF2-40B4-BE49-F238E27FC236}">
                <a16:creationId xmlns:a16="http://schemas.microsoft.com/office/drawing/2014/main" id="{B2F58FCE-F465-49F0-AC27-2FA80C9C6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011292"/>
            <a:ext cx="87725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b="1"/>
              <a:t>11.</a:t>
            </a:r>
            <a:r>
              <a:rPr lang="zh-CN" altLang="en-US" sz="3200" b="1"/>
              <a:t>小芳的姐姐在上大学，妈妈每个月（按</a:t>
            </a:r>
            <a:r>
              <a:rPr lang="en-US" altLang="zh-CN" sz="3200" b="1"/>
              <a:t>30</a:t>
            </a:r>
            <a:r>
              <a:rPr lang="zh-CN" altLang="en-US" sz="3200" b="1"/>
              <a:t>天算）按每天</a:t>
            </a:r>
            <a:r>
              <a:rPr lang="en-US" altLang="zh-CN" sz="3200" b="1"/>
              <a:t>40</a:t>
            </a:r>
            <a:r>
              <a:rPr lang="zh-CN" altLang="en-US" sz="3200" b="1"/>
              <a:t>元的标准给她一笔生活费。</a:t>
            </a:r>
            <a:endParaRPr lang="en-US" altLang="zh-CN" sz="3200" b="1"/>
          </a:p>
          <a:p>
            <a:pPr algn="just"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）如果姐姐每天花</a:t>
            </a:r>
            <a:r>
              <a:rPr lang="en-US" altLang="zh-CN" sz="3200" b="1"/>
              <a:t>30</a:t>
            </a:r>
            <a:r>
              <a:rPr lang="zh-CN" altLang="en-US" sz="3200" b="1"/>
              <a:t>元，一个月的生活费够花多少天？</a:t>
            </a:r>
            <a:endParaRPr lang="en-US" altLang="zh-CN" sz="3200" b="1"/>
          </a:p>
          <a:p>
            <a:pPr algn="just"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）如果一个月的生活费姐姐花了</a:t>
            </a:r>
            <a:r>
              <a:rPr lang="en-US" altLang="zh-CN" sz="3200" b="1"/>
              <a:t>32</a:t>
            </a:r>
            <a:r>
              <a:rPr lang="zh-CN" altLang="en-US" sz="3200" b="1"/>
              <a:t>天，平均每天花多少钱？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8203">
            <a:extLst>
              <a:ext uri="{FF2B5EF4-FFF2-40B4-BE49-F238E27FC236}">
                <a16:creationId xmlns:a16="http://schemas.microsoft.com/office/drawing/2014/main" id="{9926166F-6EBF-4F4A-B4E5-9A7EA99B6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133361"/>
            <a:ext cx="8378825" cy="1174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1. 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下面哪个图形是图形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A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按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∶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放大后得到的图形？</a:t>
            </a:r>
            <a:endParaRPr lang="en-US" altLang="zh-CN" sz="3200" b="1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602816A-EFCA-4B95-9F7C-3F53F30B6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38" y="3957638"/>
            <a:ext cx="649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+mj-lt"/>
              </a:rPr>
              <a:t>×</a:t>
            </a:r>
            <a:endParaRPr lang="zh-CN" altLang="en-US" sz="3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FA9C8EE6-601B-4972-A23F-656E4C408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97" y="3957638"/>
            <a:ext cx="649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+mj-lt"/>
              </a:rPr>
              <a:t>×</a:t>
            </a:r>
            <a:endParaRPr lang="zh-CN" altLang="en-US" sz="3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矩形 1">
            <a:extLst>
              <a:ext uri="{FF2B5EF4-FFF2-40B4-BE49-F238E27FC236}">
                <a16:creationId xmlns:a16="http://schemas.microsoft.com/office/drawing/2014/main" id="{54812664-DE22-47FA-9851-229538D08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967" y="3975100"/>
            <a:ext cx="8616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+mj-lt"/>
              </a:rPr>
              <a:t>√</a:t>
            </a:r>
            <a:endParaRPr lang="en-US" altLang="zh-CN" sz="36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FA7FD66-D124-33A5-00AA-A2C33DA4C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3" y="2306524"/>
            <a:ext cx="8123893" cy="1703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CC39C8-1865-4A33-9F8D-CCF6C923C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1452"/>
            <a:ext cx="7316787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）解：设</a:t>
            </a:r>
            <a:r>
              <a:rPr lang="zh-CN" altLang="en-US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一个月的生活费够花</a:t>
            </a:r>
            <a:r>
              <a:rPr lang="en-US" altLang="zh-CN" sz="3200" b="1" i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天。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                    30</a:t>
            </a:r>
            <a:r>
              <a:rPr lang="en-US" altLang="zh-CN" sz="3200" b="1" i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=30×40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                        </a:t>
            </a:r>
            <a:r>
              <a:rPr lang="en-US" altLang="zh-CN" sz="3200" b="1" i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=40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549F8FF-6C3C-4378-AC66-74564A72A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2272752"/>
            <a:ext cx="59499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答：一个月的生活费够花</a:t>
            </a:r>
            <a:r>
              <a:rPr lang="en-US" altLang="zh-CN" sz="3200" b="1">
                <a:solidFill>
                  <a:srgbClr val="FF0000"/>
                </a:solidFill>
              </a:rPr>
              <a:t>40</a:t>
            </a:r>
            <a:r>
              <a:rPr lang="zh-CN" altLang="en-US" sz="3200" b="1">
                <a:solidFill>
                  <a:srgbClr val="FF0000"/>
                </a:solidFill>
              </a:rPr>
              <a:t>天。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E75064-B87E-44B7-9831-82E934A9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009517"/>
            <a:ext cx="1213794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（</a:t>
            </a:r>
            <a:r>
              <a:rPr lang="en-US" altLang="zh-CN" sz="3200" b="1">
                <a:solidFill>
                  <a:srgbClr val="FF0000"/>
                </a:solidFill>
              </a:rPr>
              <a:t>2</a:t>
            </a:r>
            <a:r>
              <a:rPr lang="zh-CN" altLang="en-US" sz="32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20B77A-EB0E-4D7F-9ED9-A27C3C41B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392" y="3755338"/>
            <a:ext cx="4716356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答：平均每天花</a:t>
            </a:r>
            <a:r>
              <a:rPr lang="en-US" altLang="zh-CN" sz="3200" b="1">
                <a:solidFill>
                  <a:srgbClr val="FF0000"/>
                </a:solidFill>
              </a:rPr>
              <a:t>37.5</a:t>
            </a:r>
            <a:r>
              <a:rPr lang="zh-CN" altLang="en-US" sz="3200" b="1">
                <a:solidFill>
                  <a:srgbClr val="FF0000"/>
                </a:solidFill>
              </a:rPr>
              <a:t>元。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0EA8D7-DF77-456C-BB32-CFDFA5F54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004371"/>
            <a:ext cx="4427815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40×30÷32=37.5</a:t>
            </a:r>
            <a:r>
              <a:rPr lang="zh-CN" altLang="en-US" sz="3200" b="1">
                <a:solidFill>
                  <a:srgbClr val="FF0000"/>
                </a:solidFill>
              </a:rPr>
              <a:t>（元）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1">
            <a:extLst>
              <a:ext uri="{FF2B5EF4-FFF2-40B4-BE49-F238E27FC236}">
                <a16:creationId xmlns:a16="http://schemas.microsoft.com/office/drawing/2014/main" id="{0BEEAB5D-2AD2-42E4-954F-55D9C093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7213"/>
            <a:ext cx="77343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b="1"/>
              <a:t>12.</a:t>
            </a:r>
            <a:r>
              <a:rPr lang="zh-CN" altLang="en-US" sz="3200" b="1"/>
              <a:t>小东家的客厅是正方形的，用边长</a:t>
            </a:r>
            <a:r>
              <a:rPr lang="en-US" altLang="zh-CN" sz="3200" b="1"/>
              <a:t>0.6m</a:t>
            </a:r>
            <a:r>
              <a:rPr lang="zh-CN" altLang="en-US" sz="3200" b="1"/>
              <a:t>的方砖铺地，正好需要</a:t>
            </a:r>
            <a:r>
              <a:rPr lang="en-US" altLang="zh-CN" sz="3200" b="1"/>
              <a:t>100</a:t>
            </a:r>
            <a:r>
              <a:rPr lang="zh-CN" altLang="en-US" sz="3200" b="1"/>
              <a:t>块。如果改用边长</a:t>
            </a:r>
            <a:r>
              <a:rPr lang="en-US" altLang="zh-CN" sz="3200" b="1"/>
              <a:t>0.5m</a:t>
            </a:r>
            <a:r>
              <a:rPr lang="zh-CN" altLang="en-US" sz="3200" b="1"/>
              <a:t>的方砖铺地，需要多少块？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4F41370-BF82-46EF-ADCB-54E8D79B0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3" y="2365375"/>
            <a:ext cx="32734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解：设需要</a:t>
            </a: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zh-CN" altLang="en-US" sz="3200" b="1">
                <a:solidFill>
                  <a:srgbClr val="FF0000"/>
                </a:solidFill>
              </a:rPr>
              <a:t>块。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E0768A6-06BD-4A43-9905-008305C3A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2921000"/>
            <a:ext cx="49387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0.5×0.5×</a:t>
            </a: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=0.6×0.6×100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0237F76-EBBD-444B-B0F8-756E92627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3449638"/>
            <a:ext cx="12398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=144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98CAD53-27A9-4B93-8EC4-760BB0EF6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3998913"/>
            <a:ext cx="32718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答：需要</a:t>
            </a:r>
            <a:r>
              <a:rPr lang="en-US" altLang="zh-CN" sz="3200" b="1">
                <a:solidFill>
                  <a:srgbClr val="FF0000"/>
                </a:solidFill>
              </a:rPr>
              <a:t>144</a:t>
            </a:r>
            <a:r>
              <a:rPr lang="zh-CN" altLang="en-US" sz="3200" b="1">
                <a:solidFill>
                  <a:srgbClr val="FF0000"/>
                </a:solidFill>
              </a:rPr>
              <a:t>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AC2FA7-2B5D-4515-8601-6D37D385500A}"/>
              </a:ext>
            </a:extLst>
          </p:cNvPr>
          <p:cNvSpPr/>
          <p:nvPr/>
        </p:nvSpPr>
        <p:spPr>
          <a:xfrm>
            <a:off x="698500" y="2203450"/>
            <a:ext cx="7713663" cy="1966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18433" name="文本框 8203">
            <a:extLst>
              <a:ext uri="{FF2B5EF4-FFF2-40B4-BE49-F238E27FC236}">
                <a16:creationId xmlns:a16="http://schemas.microsoft.com/office/drawing/2014/main" id="{9B055371-A04A-407B-AA57-BF7E4B479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096963"/>
            <a:ext cx="8526463" cy="1176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2. 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自己</a:t>
            </a:r>
            <a:r>
              <a:rPr lang="zh-CN" altLang="en-US" sz="3200" b="1">
                <a:latin typeface="+mj-lt"/>
                <a:ea typeface="黑体" panose="02010609060101010101" pitchFamily="49" charset="-122"/>
              </a:rPr>
              <a:t>选定比画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图形，把三角形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A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放大后得到三角形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B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，再把三角形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B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缩小后得到三角形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C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。</a:t>
            </a:r>
            <a:endParaRPr lang="en-US" altLang="zh-CN" sz="3200" b="1" dirty="0">
              <a:latin typeface="+mj-lt"/>
              <a:ea typeface="黑体" panose="02010609060101010101" pitchFamily="49" charset="-122"/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BD514CD8-42CD-410E-A4EF-029D147E9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593795"/>
              </p:ext>
            </p:extLst>
          </p:nvPr>
        </p:nvGraphicFramePr>
        <p:xfrm>
          <a:off x="842963" y="2247900"/>
          <a:ext cx="73929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E5D19AB-7A88-4C66-8B43-A3FDFAA10D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2982913"/>
            <a:ext cx="7667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DE5BA26-3238-47A7-8C1C-50B7BA00CD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2850" y="2251075"/>
            <a:ext cx="0" cy="722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95C3748-331F-45D3-8CB6-E0344BF3B1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2850" y="2265363"/>
            <a:ext cx="742950" cy="708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4">
            <a:extLst>
              <a:ext uri="{FF2B5EF4-FFF2-40B4-BE49-F238E27FC236}">
                <a16:creationId xmlns:a16="http://schemas.microsoft.com/office/drawing/2014/main" id="{E6B02D37-79E3-4278-84DA-287A7D0C3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2944813"/>
            <a:ext cx="407988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9933FF"/>
                </a:solidFill>
                <a:latin typeface="+mj-lt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6DF4C85-67B9-4FD8-95CB-F9CBE0A211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3706813"/>
            <a:ext cx="14827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2DA3CDB-9877-4161-A944-A2794ED6D5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2236788"/>
            <a:ext cx="0" cy="1470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1418B3C-77D5-4907-8B11-2C20B339E9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2251075"/>
            <a:ext cx="1477963" cy="14684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27" name="文本框 4">
            <a:extLst>
              <a:ext uri="{FF2B5EF4-FFF2-40B4-BE49-F238E27FC236}">
                <a16:creationId xmlns:a16="http://schemas.microsoft.com/office/drawing/2014/main" id="{6E17F5B7-CA04-4C52-8787-6CC0C4F9A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076700"/>
            <a:ext cx="23717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+mj-lt"/>
              </a:rPr>
              <a:t>按</a:t>
            </a:r>
            <a:r>
              <a:rPr lang="en-US" altLang="zh-CN" sz="3200" b="1">
                <a:latin typeface="+mj-lt"/>
              </a:rPr>
              <a:t>2</a:t>
            </a:r>
            <a:r>
              <a:rPr lang="zh-CN" altLang="en-US" sz="3200" b="1">
                <a:latin typeface="+mj-lt"/>
              </a:rPr>
              <a:t>∶</a:t>
            </a:r>
            <a:r>
              <a:rPr lang="en-US" altLang="zh-CN" sz="3200" b="1">
                <a:latin typeface="+mj-lt"/>
              </a:rPr>
              <a:t>1</a:t>
            </a:r>
            <a:r>
              <a:rPr lang="zh-CN" altLang="en-US" sz="3200" b="1">
                <a:latin typeface="+mj-lt"/>
              </a:rPr>
              <a:t>放大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4B3E6DF-CF7B-4CB9-956F-BEC97A96FE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6625" y="2984500"/>
            <a:ext cx="3619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B2069BD-A2E6-4E3B-9D87-F2533D1981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4563" y="2593975"/>
            <a:ext cx="0" cy="3889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B829967-23EF-4D8A-B469-1892A24A10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4563" y="2608263"/>
            <a:ext cx="352425" cy="3651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31" name="文本框 21">
            <a:extLst>
              <a:ext uri="{FF2B5EF4-FFF2-40B4-BE49-F238E27FC236}">
                <a16:creationId xmlns:a16="http://schemas.microsoft.com/office/drawing/2014/main" id="{855A4A29-5603-45B5-917F-97C6BC4DE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4076700"/>
            <a:ext cx="226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+mj-lt"/>
              </a:rPr>
              <a:t>按</a:t>
            </a:r>
            <a:r>
              <a:rPr lang="en-US" altLang="zh-CN" sz="3200" b="1">
                <a:latin typeface="+mj-lt"/>
              </a:rPr>
              <a:t>1</a:t>
            </a:r>
            <a:r>
              <a:rPr lang="zh-CN" altLang="en-US" sz="3200" b="1">
                <a:latin typeface="+mj-lt"/>
              </a:rPr>
              <a:t>∶</a:t>
            </a:r>
            <a:r>
              <a:rPr lang="en-US" altLang="zh-CN" sz="3200" b="1">
                <a:latin typeface="+mj-lt"/>
              </a:rPr>
              <a:t>4</a:t>
            </a:r>
            <a:r>
              <a:rPr lang="zh-CN" altLang="en-US" sz="3200" b="1">
                <a:latin typeface="+mj-lt"/>
              </a:rPr>
              <a:t>缩小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DDB5E449-D651-494D-8A69-E17A7E7E3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3659188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9933FF"/>
                </a:solidFill>
                <a:latin typeface="+mj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54FF3C3F-11A7-4649-94AA-9032D61B2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2955925"/>
            <a:ext cx="407987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9933FF"/>
                </a:solidFill>
                <a:latin typeface="+mj-lt"/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7" grpId="0"/>
      <p:bldP spid="1243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203">
            <a:extLst>
              <a:ext uri="{FF2B5EF4-FFF2-40B4-BE49-F238E27FC236}">
                <a16:creationId xmlns:a16="http://schemas.microsoft.com/office/drawing/2014/main" id="{C196BB53-E818-41AB-8F46-87DCC867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3286125"/>
            <a:ext cx="7251700" cy="589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1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）哪些三角形可以由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A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放大后得到？</a:t>
            </a:r>
            <a:endParaRPr lang="en-US" altLang="zh-CN" sz="3200" b="1" dirty="0">
              <a:latin typeface="+mj-lt"/>
              <a:ea typeface="黑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400E5A1-8E2A-49A1-AF33-E87F113F0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3890963"/>
            <a:ext cx="46545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B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可以由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放大后得到。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D0114F3-4F7E-4BAC-C666-A834FE57D805}"/>
              </a:ext>
            </a:extLst>
          </p:cNvPr>
          <p:cNvSpPr/>
          <p:nvPr/>
        </p:nvSpPr>
        <p:spPr>
          <a:xfrm>
            <a:off x="698500" y="1267598"/>
            <a:ext cx="7713663" cy="1966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+mj-lt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5EBF4D6-DBC4-0A3B-A8E8-B96AFCC3F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565417"/>
              </p:ext>
            </p:extLst>
          </p:nvPr>
        </p:nvGraphicFramePr>
        <p:xfrm>
          <a:off x="842963" y="1312048"/>
          <a:ext cx="73929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E93C2F3-EA06-1636-1838-E9E1A6628F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2047061"/>
            <a:ext cx="7667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06324C6-09EC-2CBE-1B1F-0776EEF3C7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2850" y="1315223"/>
            <a:ext cx="0" cy="722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A64F458-0421-393A-6AF1-4451F8D1E9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2850" y="1329511"/>
            <a:ext cx="742950" cy="708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4">
            <a:extLst>
              <a:ext uri="{FF2B5EF4-FFF2-40B4-BE49-F238E27FC236}">
                <a16:creationId xmlns:a16="http://schemas.microsoft.com/office/drawing/2014/main" id="{33318AEC-E04D-CC31-84A1-D8BCB4ECA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2008961"/>
            <a:ext cx="407988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9933FF"/>
                </a:solidFill>
                <a:latin typeface="+mj-lt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B346B85-D0C6-C02C-9FCB-FB7EF28DF4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2770961"/>
            <a:ext cx="14827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EA714FE-9529-0521-27F0-6960FC2CCC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1300936"/>
            <a:ext cx="0" cy="1470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04FE638-F329-60D5-246A-6CD10973F7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1315223"/>
            <a:ext cx="1477963" cy="14684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03010A0-EC98-475F-212E-2C528439F8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6625" y="2048648"/>
            <a:ext cx="3619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E58457B-5E5C-0B4D-F9C8-E8F03DBECB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4563" y="1658123"/>
            <a:ext cx="0" cy="3889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A08C844-DF3C-5217-7814-D98C48969E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4563" y="1672411"/>
            <a:ext cx="352425" cy="3651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4">
            <a:extLst>
              <a:ext uri="{FF2B5EF4-FFF2-40B4-BE49-F238E27FC236}">
                <a16:creationId xmlns:a16="http://schemas.microsoft.com/office/drawing/2014/main" id="{096B4C29-395D-8F05-12F9-EFB3FB251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2723336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9933FF"/>
                </a:solidFill>
                <a:latin typeface="+mj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0918719C-2213-0FB9-107B-7B583300B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2020073"/>
            <a:ext cx="407987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9933FF"/>
                </a:solidFill>
                <a:latin typeface="+mj-lt"/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203">
            <a:extLst>
              <a:ext uri="{FF2B5EF4-FFF2-40B4-BE49-F238E27FC236}">
                <a16:creationId xmlns:a16="http://schemas.microsoft.com/office/drawing/2014/main" id="{5DD1337C-E578-4354-B287-63953F6B8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3214688"/>
            <a:ext cx="7213600" cy="589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2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）哪些三角形可以由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B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缩小后得到？</a:t>
            </a:r>
            <a:endParaRPr lang="en-US" altLang="zh-CN" sz="3200" b="1" dirty="0">
              <a:latin typeface="+mj-lt"/>
              <a:ea typeface="黑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D083619-F57A-43D0-9141-968692F19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3849688"/>
            <a:ext cx="47688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和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C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可以由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B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缩小后得到。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2C80D60-18C9-64D5-BD97-3FD088635D20}"/>
              </a:ext>
            </a:extLst>
          </p:cNvPr>
          <p:cNvSpPr/>
          <p:nvPr/>
        </p:nvSpPr>
        <p:spPr>
          <a:xfrm>
            <a:off x="698500" y="1267598"/>
            <a:ext cx="7713663" cy="1966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+mj-lt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2649225-8A93-2449-2614-B2BFE54F6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463918"/>
              </p:ext>
            </p:extLst>
          </p:nvPr>
        </p:nvGraphicFramePr>
        <p:xfrm>
          <a:off x="842963" y="1312048"/>
          <a:ext cx="73929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1F32D18-8A0D-DEEA-CA11-2B782267ED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2047061"/>
            <a:ext cx="7667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CDAD554-353C-F270-2A96-89EC8072A3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2850" y="1315223"/>
            <a:ext cx="0" cy="722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CDD7453-072F-E2A5-B5D5-3B8C09E279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2850" y="1329511"/>
            <a:ext cx="742950" cy="708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4">
            <a:extLst>
              <a:ext uri="{FF2B5EF4-FFF2-40B4-BE49-F238E27FC236}">
                <a16:creationId xmlns:a16="http://schemas.microsoft.com/office/drawing/2014/main" id="{E48A8C08-0B6C-D301-9D5A-136FDE5B7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2008961"/>
            <a:ext cx="407988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9933FF"/>
                </a:solidFill>
                <a:latin typeface="+mj-lt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4E9A919-F723-DBDC-4286-152266B1B5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2770961"/>
            <a:ext cx="14827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224B647-E13A-790F-A2B0-5E70F3D831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1300936"/>
            <a:ext cx="0" cy="1470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F0DDD20-0606-4E4C-8FB2-2207A98989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1315223"/>
            <a:ext cx="1477963" cy="14684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3B5FD76-C0B2-6492-0182-E8DDB81371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6625" y="2048648"/>
            <a:ext cx="3619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87178A7-0547-E5E9-D055-AD57D936BD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4563" y="1658123"/>
            <a:ext cx="0" cy="3889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D2C0171-9F0E-FEA4-0C22-312DA20CDF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4563" y="1672411"/>
            <a:ext cx="352425" cy="3651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4">
            <a:extLst>
              <a:ext uri="{FF2B5EF4-FFF2-40B4-BE49-F238E27FC236}">
                <a16:creationId xmlns:a16="http://schemas.microsoft.com/office/drawing/2014/main" id="{9547FB6F-1D1D-8383-E11A-3604DC5AC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2723336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9933FF"/>
                </a:solidFill>
                <a:latin typeface="+mj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134EF5D6-E7DE-D667-2DA0-65B359D87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2020073"/>
            <a:ext cx="407987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9933FF"/>
                </a:solidFill>
                <a:latin typeface="+mj-lt"/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203">
            <a:extLst>
              <a:ext uri="{FF2B5EF4-FFF2-40B4-BE49-F238E27FC236}">
                <a16:creationId xmlns:a16="http://schemas.microsoft.com/office/drawing/2014/main" id="{154844E1-7F33-45F2-8ED8-FCC76DFD7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795588"/>
            <a:ext cx="8145462" cy="1130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）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*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观察三角形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A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和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B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，它们的面积有什么变化？面积与边长是按相同的比变化的吗？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5831B4D-DCDA-42C4-BC73-D0AE3D642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3832225"/>
            <a:ext cx="8021637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    B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的面积是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的扩大倍数的平方倍，面积与边长不是按相同比例变化的。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8BAD6FC-174F-371B-E4C0-E5EF465648DB}"/>
              </a:ext>
            </a:extLst>
          </p:cNvPr>
          <p:cNvSpPr/>
          <p:nvPr/>
        </p:nvSpPr>
        <p:spPr>
          <a:xfrm>
            <a:off x="698500" y="826385"/>
            <a:ext cx="7713663" cy="1966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+mj-lt"/>
            </a:endParaRP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8C7CAF1E-F1DD-43C9-63E4-AAFEEEFFC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38138"/>
              </p:ext>
            </p:extLst>
          </p:nvPr>
        </p:nvGraphicFramePr>
        <p:xfrm>
          <a:off x="842963" y="870835"/>
          <a:ext cx="73929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96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37C0B82-964E-E59E-0AEA-4CF9D90FC1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1605848"/>
            <a:ext cx="7667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7C4FED2E-159E-5FFB-CAEF-68DDB6902E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2850" y="874010"/>
            <a:ext cx="0" cy="722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FB5E841-D62A-503B-32A2-4898A4B836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2850" y="888298"/>
            <a:ext cx="742950" cy="708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4">
            <a:extLst>
              <a:ext uri="{FF2B5EF4-FFF2-40B4-BE49-F238E27FC236}">
                <a16:creationId xmlns:a16="http://schemas.microsoft.com/office/drawing/2014/main" id="{F965B9C4-E86C-34EF-C3A8-6448807E4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1567748"/>
            <a:ext cx="407988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9933FF"/>
                </a:solidFill>
                <a:latin typeface="+mj-lt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E0D4D4E-A451-485F-0E9C-399FFFA06D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2329748"/>
            <a:ext cx="14827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7C840CD-01FE-A2D3-4682-0444992C40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859723"/>
            <a:ext cx="0" cy="1470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66BE836-C616-7563-6D1E-463BEE295B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874010"/>
            <a:ext cx="1477963" cy="14684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738BD9EB-C1DE-FB1D-B49F-3A71EC6A9C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6625" y="1607435"/>
            <a:ext cx="3619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AF2DA472-4D92-C608-C513-A58C6F63BA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4563" y="1216910"/>
            <a:ext cx="0" cy="3889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5F326423-B4D6-3190-E6CA-6B2E9E577E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4563" y="1231198"/>
            <a:ext cx="352425" cy="3651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 Box 4">
            <a:extLst>
              <a:ext uri="{FF2B5EF4-FFF2-40B4-BE49-F238E27FC236}">
                <a16:creationId xmlns:a16="http://schemas.microsoft.com/office/drawing/2014/main" id="{3D6FB251-6A33-97E7-C8FE-A7AE34534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2282123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9933FF"/>
                </a:solidFill>
                <a:latin typeface="+mj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498E3A31-97A3-76FF-28EC-E726B53A7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1578860"/>
            <a:ext cx="407987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9933FF"/>
                </a:solidFill>
                <a:latin typeface="+mj-lt"/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id="{37444495-F08B-4F8B-A71C-9EE497E8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565150"/>
            <a:ext cx="7840662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3. 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小兰</a:t>
            </a:r>
            <a:r>
              <a:rPr lang="zh-CN" altLang="en-US" sz="3200" b="1">
                <a:latin typeface="+mj-lt"/>
                <a:ea typeface="黑体" panose="02010609060101010101" pitchFamily="49" charset="-122"/>
              </a:rPr>
              <a:t>的身高是</a:t>
            </a:r>
            <a:r>
              <a:rPr lang="en-US" altLang="zh-CN" sz="3200" b="1">
                <a:latin typeface="+mj-lt"/>
                <a:ea typeface="黑体" panose="02010609060101010101" pitchFamily="49" charset="-122"/>
              </a:rPr>
              <a:t>1.5m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，她的影长是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2.4m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。如果同一时间、同一地点测得一棵树的影子长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4m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，这棵树有多高？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A9DB08-1042-4FBD-B017-3F1956AA5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00" y="2084388"/>
            <a:ext cx="38163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解：设这棵树高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x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m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。</a:t>
            </a:r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606E6B08-3329-4CE7-8EE5-5FE219849504}"/>
              </a:ext>
            </a:extLst>
          </p:cNvPr>
          <p:cNvGrpSpPr>
            <a:grpSpLocks/>
          </p:cNvGrpSpPr>
          <p:nvPr/>
        </p:nvGrpSpPr>
        <p:grpSpPr bwMode="auto">
          <a:xfrm>
            <a:off x="1941513" y="2565400"/>
            <a:ext cx="1847850" cy="1066800"/>
            <a:chOff x="1153" y="2011"/>
            <a:chExt cx="1164" cy="672"/>
          </a:xfrm>
        </p:grpSpPr>
        <p:sp>
          <p:nvSpPr>
            <p:cNvPr id="6" name="矩形 20">
              <a:extLst>
                <a:ext uri="{FF2B5EF4-FFF2-40B4-BE49-F238E27FC236}">
                  <a16:creationId xmlns:a16="http://schemas.microsoft.com/office/drawing/2014/main" id="{52DDCC48-5460-4A71-84E5-E22DC1304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2315"/>
              <a:ext cx="439" cy="36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j-lt"/>
                </a:rPr>
                <a:t>1.5</a:t>
              </a:r>
              <a:endParaRPr lang="zh-CN" altLang="en-US" sz="3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" name="矩形 18">
              <a:extLst>
                <a:ext uri="{FF2B5EF4-FFF2-40B4-BE49-F238E27FC236}">
                  <a16:creationId xmlns:a16="http://schemas.microsoft.com/office/drawing/2014/main" id="{756709E4-004A-4338-85C7-89040B823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2030"/>
              <a:ext cx="439" cy="36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+mj-lt"/>
                </a:rPr>
                <a:t>2.4</a:t>
              </a:r>
              <a:endParaRPr lang="zh-CN" altLang="en-US" sz="3200" b="1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15370" name="直接连接符 19">
              <a:extLst>
                <a:ext uri="{FF2B5EF4-FFF2-40B4-BE49-F238E27FC236}">
                  <a16:creationId xmlns:a16="http://schemas.microsoft.com/office/drawing/2014/main" id="{8F559F15-C008-4B34-B8FA-B90230E721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54" y="2339"/>
              <a:ext cx="475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矩形 21">
              <a:extLst>
                <a:ext uri="{FF2B5EF4-FFF2-40B4-BE49-F238E27FC236}">
                  <a16:creationId xmlns:a16="http://schemas.microsoft.com/office/drawing/2014/main" id="{14452736-5CF1-4511-9607-C789E1245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143"/>
              <a:ext cx="294" cy="36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＝</a:t>
              </a:r>
            </a:p>
          </p:txBody>
        </p:sp>
        <p:grpSp>
          <p:nvGrpSpPr>
            <p:cNvPr id="15372" name="Group 30">
              <a:extLst>
                <a:ext uri="{FF2B5EF4-FFF2-40B4-BE49-F238E27FC236}">
                  <a16:creationId xmlns:a16="http://schemas.microsoft.com/office/drawing/2014/main" id="{DF7FD5C8-D1CF-4562-9DF5-E461F0F9E7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7" y="2011"/>
              <a:ext cx="350" cy="668"/>
              <a:chOff x="3605" y="1280"/>
              <a:chExt cx="350" cy="668"/>
            </a:xfrm>
          </p:grpSpPr>
          <p:sp>
            <p:nvSpPr>
              <p:cNvPr id="11" name="Text Box 31">
                <a:extLst>
                  <a:ext uri="{FF2B5EF4-FFF2-40B4-BE49-F238E27FC236}">
                    <a16:creationId xmlns:a16="http://schemas.microsoft.com/office/drawing/2014/main" id="{C10A9567-F48D-4FB3-96AF-95E051AEE1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7" y="1550"/>
                <a:ext cx="318" cy="3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3200" b="1" i="1" dirty="0">
                    <a:solidFill>
                      <a:srgbClr val="FF0000"/>
                    </a:solidFill>
                    <a:latin typeface="+mj-lt"/>
                    <a:ea typeface="+mj-ea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12" name="Text Box 32">
                <a:extLst>
                  <a:ext uri="{FF2B5EF4-FFF2-40B4-BE49-F238E27FC236}">
                    <a16:creationId xmlns:a16="http://schemas.microsoft.com/office/drawing/2014/main" id="{874574B4-884F-4DC0-9CA4-C4A030BC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9" y="1280"/>
                <a:ext cx="227" cy="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>
                    <a:solidFill>
                      <a:srgbClr val="FF0000"/>
                    </a:solidFill>
                    <a:latin typeface="+mj-lt"/>
                  </a:rPr>
                  <a:t>4</a:t>
                </a:r>
              </a:p>
            </p:txBody>
          </p:sp>
          <p:sp>
            <p:nvSpPr>
              <p:cNvPr id="13" name="Line 33">
                <a:extLst>
                  <a:ext uri="{FF2B5EF4-FFF2-40B4-BE49-F238E27FC236}">
                    <a16:creationId xmlns:a16="http://schemas.microsoft.com/office/drawing/2014/main" id="{60F7CD1B-C84E-492C-8DF2-FF1802C90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5" y="1608"/>
                <a:ext cx="311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24CDAB18-56A6-49D4-8BB8-80B2BBF43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3486150"/>
            <a:ext cx="170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2.5</a:t>
            </a:r>
            <a:endParaRPr lang="zh-CN" altLang="en-US" sz="3200" b="1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E7603B4-1018-4AE8-ACA8-003384617A13}"/>
              </a:ext>
            </a:extLst>
          </p:cNvPr>
          <p:cNvSpPr/>
          <p:nvPr/>
        </p:nvSpPr>
        <p:spPr>
          <a:xfrm>
            <a:off x="1003300" y="3995738"/>
            <a:ext cx="41798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答：这棵树高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2.5m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81225E-4311-2D44-67C3-CC1068690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239" y="1875257"/>
            <a:ext cx="2848448" cy="179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DD9AA98-8F3E-31F9-7DA2-4E31B3D29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1065213"/>
            <a:ext cx="8996362" cy="12176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914400" eaLnBrk="1" hangingPunct="1">
              <a:lnSpc>
                <a:spcPct val="120000"/>
              </a:lnSpc>
              <a:defRPr/>
            </a:pPr>
            <a:r>
              <a:rPr lang="en-US" altLang="zh-CN" sz="3200" b="1">
                <a:solidFill>
                  <a:prstClr val="black"/>
                </a:solidFill>
                <a:latin typeface="Times New Roman"/>
                <a:ea typeface="黑体"/>
              </a:rPr>
              <a:t>2.</a:t>
            </a:r>
            <a:r>
              <a:rPr lang="zh-CN" altLang="en-US" sz="3200" b="1">
                <a:solidFill>
                  <a:prstClr val="black"/>
                </a:solidFill>
                <a:latin typeface="Times New Roman"/>
                <a:ea typeface="黑体"/>
              </a:rPr>
              <a:t>中国空间站在太空中绕地球运行</a:t>
            </a:r>
            <a:r>
              <a:rPr lang="en-US" altLang="zh-CN" sz="3200" b="1">
                <a:solidFill>
                  <a:prstClr val="black"/>
                </a:solidFill>
                <a:latin typeface="Times New Roman"/>
                <a:ea typeface="黑体"/>
              </a:rPr>
              <a:t>6</a:t>
            </a:r>
            <a:r>
              <a:rPr lang="zh-CN" altLang="en-US" sz="3200" b="1">
                <a:solidFill>
                  <a:prstClr val="black"/>
                </a:solidFill>
                <a:latin typeface="Times New Roman"/>
                <a:ea typeface="黑体"/>
              </a:rPr>
              <a:t>周大约需要</a:t>
            </a:r>
            <a:r>
              <a:rPr lang="en-US" altLang="zh-CN" sz="3200" b="1">
                <a:solidFill>
                  <a:prstClr val="black"/>
                </a:solidFill>
                <a:latin typeface="Times New Roman"/>
                <a:ea typeface="黑体"/>
              </a:rPr>
              <a:t>9</a:t>
            </a:r>
            <a:r>
              <a:rPr lang="zh-CN" altLang="en-US" sz="3200" b="1">
                <a:solidFill>
                  <a:prstClr val="black"/>
                </a:solidFill>
                <a:latin typeface="Times New Roman"/>
                <a:ea typeface="黑体"/>
              </a:rPr>
              <a:t>小时，运行</a:t>
            </a:r>
            <a:r>
              <a:rPr lang="en-US" altLang="zh-CN" sz="3200" b="1">
                <a:solidFill>
                  <a:prstClr val="black"/>
                </a:solidFill>
                <a:latin typeface="Times New Roman"/>
                <a:ea typeface="黑体"/>
              </a:rPr>
              <a:t>15</a:t>
            </a:r>
            <a:r>
              <a:rPr lang="zh-CN" altLang="en-US" sz="3200" b="1">
                <a:solidFill>
                  <a:prstClr val="black"/>
                </a:solidFill>
                <a:latin typeface="Times New Roman"/>
                <a:ea typeface="黑体"/>
              </a:rPr>
              <a:t>周大约要用多长时间</a:t>
            </a:r>
            <a:r>
              <a:rPr lang="en-US" altLang="zh-CN" sz="3200" b="1">
                <a:solidFill>
                  <a:prstClr val="black"/>
                </a:solidFill>
                <a:latin typeface="Times New Roman"/>
                <a:ea typeface="黑体"/>
              </a:rPr>
              <a:t>?</a:t>
            </a:r>
            <a:endParaRPr lang="zh-CN" altLang="en-US" sz="3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27C11BAF-4CF7-AF12-E153-FBC9BAF1E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" y="2259503"/>
            <a:ext cx="5291137" cy="5598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解：设运行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黑体"/>
              </a:rPr>
              <a:t>15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周大约要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用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小时。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31F1EB50-1F70-838E-70EF-12F0EF3C49CA}"/>
              </a:ext>
            </a:extLst>
          </p:cNvPr>
          <p:cNvSpPr txBox="1"/>
          <p:nvPr/>
        </p:nvSpPr>
        <p:spPr>
          <a:xfrm>
            <a:off x="1004888" y="2819400"/>
            <a:ext cx="3262312" cy="5598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4400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9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＝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15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黑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2819D3A-747B-2F69-EDD3-42E1E51AC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521" y="3419543"/>
            <a:ext cx="135325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91440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  <a:cs typeface="Times New Roman" pitchFamily="18" charset="0"/>
              </a:rPr>
              <a:t>22.5</a:t>
            </a:r>
            <a:endParaRPr lang="zh-CN" altLang="en-US" sz="2800" dirty="0">
              <a:solidFill>
                <a:srgbClr val="FF0000"/>
              </a:solidFill>
              <a:latin typeface="Times New Roman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627764A-2078-B416-6F2E-AA495F2A6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" y="3933783"/>
            <a:ext cx="5407025" cy="5598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答：运行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15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周大约要用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22.5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小时。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19AD8D7-E462-E0FE-15EA-2A35F5641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73" y="2432000"/>
            <a:ext cx="3394769" cy="198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C1D6F0F-FFE8-4BD3-BBCC-87EB8AEFB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8" y="522288"/>
            <a:ext cx="7713341" cy="18637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5.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工程队修一条水渠，每天工作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6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小时，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12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天可以完成。如果每小时的工作量不变，每天工作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8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小时，多少天可以完成任务？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0D74A02-B94A-42FD-A94F-F2E4DBBF0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2386013"/>
            <a:ext cx="4845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解：设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天可以完成任务。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19F07BF-C740-44E1-A122-61DDEE56C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2970213"/>
            <a:ext cx="240823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×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E74BFC9-5A38-44AA-BBD9-AE5A291FA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3" y="3446463"/>
            <a:ext cx="1162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zh-CN" altLang="en-US" sz="3200" b="1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F107A9E-DCD1-49FD-93D3-71832335885E}"/>
              </a:ext>
            </a:extLst>
          </p:cNvPr>
          <p:cNvSpPr/>
          <p:nvPr/>
        </p:nvSpPr>
        <p:spPr>
          <a:xfrm>
            <a:off x="2139950" y="4032250"/>
            <a:ext cx="4502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答：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天可以完成任务。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971</Words>
  <Application>Microsoft Office PowerPoint</Application>
  <PresentationFormat>全屏显示(16:9)</PresentationFormat>
  <Paragraphs>105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楷体</vt:lpstr>
      <vt:lpstr>楷体_GB2312</vt:lpstr>
      <vt:lpstr>宋体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状元成才路;lenovo</dc:creator>
  <cp:keywords>状元成才路</cp:keywords>
  <dc:description>状元成才路</dc:description>
  <cp:lastModifiedBy>魏洲 许</cp:lastModifiedBy>
  <cp:revision>36</cp:revision>
  <dcterms:created xsi:type="dcterms:W3CDTF">2014-04-24T10:36:34Z</dcterms:created>
  <dcterms:modified xsi:type="dcterms:W3CDTF">2023-02-12T15:23:15Z</dcterms:modified>
  <cp:category>状元成才路</cp:category>
  <cp:contentStatus>状元成才路</cp:contentStatus>
  <cp:version>状元成才路</cp:version>
</cp:coreProperties>
</file>