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5" r:id="rId2"/>
    <p:sldId id="326" r:id="rId3"/>
    <p:sldId id="422" r:id="rId4"/>
    <p:sldId id="301" r:id="rId5"/>
    <p:sldId id="410" r:id="rId6"/>
    <p:sldId id="423" r:id="rId7"/>
    <p:sldId id="411" r:id="rId8"/>
    <p:sldId id="412" r:id="rId9"/>
    <p:sldId id="424" r:id="rId10"/>
    <p:sldId id="413" r:id="rId11"/>
    <p:sldId id="425" r:id="rId12"/>
    <p:sldId id="414" r:id="rId13"/>
    <p:sldId id="415" r:id="rId14"/>
    <p:sldId id="426" r:id="rId15"/>
    <p:sldId id="416" r:id="rId16"/>
    <p:sldId id="427" r:id="rId17"/>
    <p:sldId id="417" r:id="rId18"/>
    <p:sldId id="428" r:id="rId19"/>
    <p:sldId id="418" r:id="rId20"/>
    <p:sldId id="419" r:id="rId21"/>
    <p:sldId id="429" r:id="rId22"/>
    <p:sldId id="420" r:id="rId23"/>
    <p:sldId id="421" r:id="rId24"/>
    <p:sldId id="392" r:id="rId25"/>
    <p:sldId id="346" r:id="rId26"/>
    <p:sldId id="394" r:id="rId27"/>
    <p:sldId id="319" r:id="rId28"/>
    <p:sldId id="395" r:id="rId29"/>
    <p:sldId id="389" r:id="rId30"/>
    <p:sldId id="351" r:id="rId31"/>
    <p:sldId id="369" r:id="rId32"/>
    <p:sldId id="371" r:id="rId33"/>
    <p:sldId id="430" r:id="rId34"/>
    <p:sldId id="396" r:id="rId35"/>
    <p:sldId id="431" r:id="rId36"/>
    <p:sldId id="397" r:id="rId37"/>
    <p:sldId id="398" r:id="rId38"/>
    <p:sldId id="399" r:id="rId39"/>
    <p:sldId id="432" r:id="rId40"/>
    <p:sldId id="400" r:id="rId41"/>
    <p:sldId id="433" r:id="rId42"/>
    <p:sldId id="401" r:id="rId43"/>
    <p:sldId id="434" r:id="rId44"/>
    <p:sldId id="402" r:id="rId45"/>
    <p:sldId id="403" r:id="rId46"/>
    <p:sldId id="435" r:id="rId47"/>
    <p:sldId id="404" r:id="rId48"/>
  </p:sldIdLst>
  <p:sldSz cx="12190413" cy="6859588"/>
  <p:notesSz cx="6858000" cy="9144000"/>
  <p:defaultText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9D9D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972" autoAdjust="0"/>
    <p:restoredTop sz="94660"/>
  </p:normalViewPr>
  <p:slideViewPr>
    <p:cSldViewPr>
      <p:cViewPr>
        <p:scale>
          <a:sx n="100" d="100"/>
          <a:sy n="100" d="100"/>
        </p:scale>
        <p:origin x="486" y="480"/>
      </p:cViewPr>
      <p:guideLst>
        <p:guide orient="horz" pos="2161"/>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3" descr="C:\Documents and Settings\t11318\桌面\揭开01.jpg"/>
          <p:cNvPicPr>
            <a:picLocks noChangeAspect="1" noChangeArrowheads="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3351594" y="0"/>
            <a:ext cx="8838820" cy="68595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41296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1961" y="4176"/>
            <a:ext cx="12188453" cy="688913"/>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xmlns="" val="515983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7" name="矩形 6"/>
          <p:cNvSpPr/>
          <p:nvPr userDrawn="1"/>
        </p:nvSpPr>
        <p:spPr>
          <a:xfrm>
            <a:off x="1962" y="4176"/>
            <a:ext cx="9741176" cy="688913"/>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xmlns="" val="49417557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8" name="矩形 7"/>
          <p:cNvSpPr/>
          <p:nvPr userDrawn="1"/>
        </p:nvSpPr>
        <p:spPr>
          <a:xfrm>
            <a:off x="1961" y="4176"/>
            <a:ext cx="7629217" cy="688913"/>
          </a:xfrm>
          <a:prstGeom prst="rect">
            <a:avLst/>
          </a:prstGeom>
          <a:pattFill prst="ltUpDiag">
            <a:fgClr>
              <a:srgbClr val="FF9600"/>
            </a:fgClr>
            <a:bgClr>
              <a:srgbClr val="FC6204"/>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zh-CN" altLang="en-US"/>
          </a:p>
        </p:txBody>
      </p:sp>
    </p:spTree>
    <p:extLst>
      <p:ext uri="{BB962C8B-B14F-4D97-AF65-F5344CB8AC3E}">
        <p14:creationId xmlns:p14="http://schemas.microsoft.com/office/powerpoint/2010/main" xmlns="" val="104706049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0224425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91463301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8533417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垂直排列标题与文本">
    <p:spTree>
      <p:nvGrpSpPr>
        <p:cNvPr id="1" name=""/>
        <p:cNvGrpSpPr/>
        <p:nvPr/>
      </p:nvGrpSpPr>
      <p:grpSpPr>
        <a:xfrm>
          <a:off x="0" y="0"/>
          <a:ext cx="0" cy="0"/>
          <a:chOff x="0" y="0"/>
          <a:chExt cx="0" cy="0"/>
        </a:xfrm>
      </p:grpSpPr>
      <p:pic>
        <p:nvPicPr>
          <p:cNvPr id="7" name="Picture 3" descr="C:\Documents and Settings\t11318\桌面\揭开01.jpg"/>
          <p:cNvPicPr>
            <a:picLocks noChangeAspect="1" noChangeArrowheads="1"/>
          </p:cNvPicPr>
          <p:nvPr userDrawn="1"/>
        </p:nvPicPr>
        <p:blipFill>
          <a:blip r:embed="rId2">
            <a:extLst>
              <a:ext uri="{28A0092B-C50C-407E-A947-70E740481C1C}">
                <a14:useLocalDpi xmlns:a14="http://schemas.microsoft.com/office/drawing/2010/main" xmlns=""/>
              </a:ext>
            </a:extLst>
          </a:blip>
          <a:srcRect/>
          <a:stretch>
            <a:fillRect/>
          </a:stretch>
        </p:blipFill>
        <p:spPr bwMode="auto">
          <a:xfrm>
            <a:off x="3339147" y="0"/>
            <a:ext cx="8838820" cy="6859588"/>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3"/>
          <p:cNvSpPr txBox="1"/>
          <p:nvPr userDrawn="1"/>
        </p:nvSpPr>
        <p:spPr>
          <a:xfrm>
            <a:off x="1644019" y="1886585"/>
            <a:ext cx="5336439" cy="1446884"/>
          </a:xfrm>
          <a:prstGeom prst="rect">
            <a:avLst/>
          </a:prstGeom>
          <a:noFill/>
        </p:spPr>
        <p:txBody>
          <a:bodyPr wrap="square" lIns="91438" tIns="45719" rIns="91438" bIns="45719" rtlCol="0" anchor="ct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zh-CN"/>
            </a:defPPr>
            <a:lvl1pPr>
              <a:defRPr sz="7200" spc="50">
                <a:ln w="11430"/>
                <a:solidFill>
                  <a:schemeClr val="tx1">
                    <a:lumMod val="65000"/>
                    <a:lumOff val="35000"/>
                  </a:schemeClr>
                </a:solidFill>
                <a:effectLst>
                  <a:outerShdw blurRad="38100" dist="38100" dir="2700000" algn="tl">
                    <a:srgbClr val="000000">
                      <a:alpha val="43137"/>
                    </a:srgbClr>
                  </a:outerShdw>
                </a:effectLst>
                <a:latin typeface="华康俪金黑W8(P)" pitchFamily="34" charset="-122"/>
                <a:ea typeface="华康俪金黑W8(P)" pitchFamily="34" charset="-122"/>
                <a:cs typeface="经典繁仿黑" pitchFamily="49" charset="-122"/>
              </a:defRPr>
            </a:lvl1pPr>
          </a:lstStyle>
          <a:p>
            <a:pPr lvl="0"/>
            <a:r>
              <a:rPr lang="zh-CN" altLang="en-US" sz="8800" b="1" dirty="0" smtClean="0">
                <a:solidFill>
                  <a:srgbClr val="CD1F06"/>
                </a:solidFill>
                <a:latin typeface="微软雅黑" pitchFamily="34" charset="-122"/>
                <a:ea typeface="微软雅黑" pitchFamily="34" charset="-122"/>
              </a:rPr>
              <a:t>谢谢</a:t>
            </a:r>
            <a:r>
              <a:rPr lang="zh-CN" altLang="en-US" sz="8800" b="1" dirty="0" smtClean="0">
                <a:solidFill>
                  <a:srgbClr val="00B050"/>
                </a:solidFill>
                <a:latin typeface="微软雅黑" pitchFamily="34" charset="-122"/>
                <a:ea typeface="微软雅黑" pitchFamily="34" charset="-122"/>
              </a:rPr>
              <a:t>观看</a:t>
            </a:r>
            <a:endParaRPr lang="zh-CN" altLang="en-US" sz="8800" b="1" dirty="0">
              <a:solidFill>
                <a:srgbClr val="00B050"/>
              </a:solidFill>
              <a:latin typeface="微软雅黑" pitchFamily="34" charset="-122"/>
              <a:ea typeface="微软雅黑" pitchFamily="34" charset="-122"/>
            </a:endParaRPr>
          </a:p>
        </p:txBody>
      </p:sp>
      <p:sp>
        <p:nvSpPr>
          <p:cNvPr id="9" name="矩形 8"/>
          <p:cNvSpPr/>
          <p:nvPr userDrawn="1"/>
        </p:nvSpPr>
        <p:spPr>
          <a:xfrm>
            <a:off x="1782655" y="3658773"/>
            <a:ext cx="5618651" cy="954329"/>
          </a:xfrm>
          <a:prstGeom prst="rect">
            <a:avLst/>
          </a:prstGeom>
        </p:spPr>
        <p:txBody>
          <a:bodyPr wrap="square" lIns="91438" tIns="45719" rIns="91438" bIns="45719" anchor="ctr">
            <a:spAutoFit/>
          </a:bodyPr>
          <a:lstStyle/>
          <a:p>
            <a:pPr algn="l"/>
            <a:r>
              <a:rPr lang="en-US" altLang="zh-CN" sz="2800" b="0" dirty="0" smtClean="0">
                <a:solidFill>
                  <a:schemeClr val="bg1">
                    <a:lumMod val="50000"/>
                  </a:schemeClr>
                </a:solidFill>
                <a:effectLst/>
                <a:latin typeface="微软雅黑" pitchFamily="34" charset="-122"/>
                <a:ea typeface="微软雅黑" pitchFamily="34" charset="-122"/>
                <a:cs typeface="经典繁仿黑" pitchFamily="49" charset="-122"/>
              </a:rPr>
              <a:t>——</a:t>
            </a:r>
            <a:r>
              <a:rPr lang="zh-CN" altLang="en-US" sz="2800" b="0" dirty="0" smtClean="0">
                <a:solidFill>
                  <a:schemeClr val="bg1">
                    <a:lumMod val="50000"/>
                  </a:schemeClr>
                </a:solidFill>
                <a:effectLst/>
                <a:latin typeface="微软雅黑" pitchFamily="34" charset="-122"/>
                <a:ea typeface="微软雅黑" pitchFamily="34" charset="-122"/>
                <a:cs typeface="经典繁仿黑" pitchFamily="49" charset="-122"/>
              </a:rPr>
              <a:t>更多精彩内容请登录 </a:t>
            </a:r>
            <a:endParaRPr lang="en-US" altLang="zh-CN" sz="2800" b="0" dirty="0" smtClean="0">
              <a:solidFill>
                <a:schemeClr val="bg1">
                  <a:lumMod val="50000"/>
                </a:schemeClr>
              </a:solidFill>
              <a:effectLst/>
              <a:latin typeface="微软雅黑" pitchFamily="34" charset="-122"/>
              <a:ea typeface="微软雅黑" pitchFamily="34" charset="-122"/>
              <a:cs typeface="经典繁仿黑" pitchFamily="49" charset="-122"/>
            </a:endParaRPr>
          </a:p>
          <a:p>
            <a:pPr algn="l"/>
            <a:r>
              <a:rPr lang="en-US" altLang="zh-CN" sz="2800" b="0" baseline="0" dirty="0" smtClean="0">
                <a:solidFill>
                  <a:schemeClr val="bg1">
                    <a:lumMod val="50000"/>
                  </a:schemeClr>
                </a:solidFill>
                <a:effectLst/>
                <a:latin typeface="微软雅黑" pitchFamily="34" charset="-122"/>
                <a:ea typeface="微软雅黑" pitchFamily="34" charset="-122"/>
                <a:cs typeface="经典繁仿黑" pitchFamily="49" charset="-122"/>
              </a:rPr>
              <a:t>        </a:t>
            </a:r>
            <a:r>
              <a:rPr lang="en-US" altLang="zh-CN" sz="2800" b="0" dirty="0" smtClean="0">
                <a:solidFill>
                  <a:srgbClr val="FF0000"/>
                </a:solidFill>
                <a:effectLst/>
                <a:latin typeface="微软雅黑" pitchFamily="34" charset="-122"/>
                <a:ea typeface="微软雅黑" pitchFamily="34" charset="-122"/>
                <a:cs typeface="经典繁仿黑" pitchFamily="49" charset="-122"/>
              </a:rPr>
              <a:t>www.91taoke.com</a:t>
            </a:r>
            <a:endParaRPr lang="zh-CN" altLang="en-US" sz="2800" b="0" dirty="0">
              <a:solidFill>
                <a:srgbClr val="FF0000"/>
              </a:solidFill>
              <a:effectLst/>
              <a:latin typeface="微软雅黑" pitchFamily="34" charset="-122"/>
              <a:ea typeface="微软雅黑" pitchFamily="34" charset="-122"/>
              <a:cs typeface="经典繁仿黑" pitchFamily="49" charset="-122"/>
            </a:endParaRPr>
          </a:p>
        </p:txBody>
      </p:sp>
    </p:spTree>
    <p:extLst>
      <p:ext uri="{BB962C8B-B14F-4D97-AF65-F5344CB8AC3E}">
        <p14:creationId xmlns:p14="http://schemas.microsoft.com/office/powerpoint/2010/main" xmlns="" val="4034264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iterate type="lt">
                                    <p:tmPct val="18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strVal val="(6*min(max(#ppt_w*#ppt_h,.3),1)-7.4)/-.7*#ppt_w"/>
                                          </p:val>
                                        </p:tav>
                                        <p:tav tm="100000">
                                          <p:val>
                                            <p:strVal val="#ppt_w"/>
                                          </p:val>
                                        </p:tav>
                                      </p:tavLst>
                                    </p:anim>
                                    <p:anim calcmode="lin" valueType="num">
                                      <p:cBhvr>
                                        <p:cTn id="8" dur="500" fill="hold"/>
                                        <p:tgtEl>
                                          <p:spTgt spid="8"/>
                                        </p:tgtEl>
                                        <p:attrNameLst>
                                          <p:attrName>ppt_h</p:attrName>
                                        </p:attrNameLst>
                                      </p:cBhvr>
                                      <p:tavLst>
                                        <p:tav tm="0">
                                          <p:val>
                                            <p:strVal val="(6*min(max(#ppt_w*#ppt_h,.3),1)-7.4)/-.7*#ppt_h"/>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70"/>
                            </p:stCondLst>
                            <p:childTnLst>
                              <p:par>
                                <p:cTn id="12" presetID="2" presetClass="entr" presetSubtype="2" decel="100000" fill="hold" grpId="0" nodeType="afterEffect">
                                  <p:stCondLst>
                                    <p:cond delay="0"/>
                                  </p:stCondLst>
                                  <p:iterate type="lt">
                                    <p:tmPct val="10000"/>
                                  </p:iterate>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3783418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59" r:id="rId8"/>
  </p:sldLayoutIdLst>
  <p:timing>
    <p:tnLst>
      <p:par>
        <p:cTn id="1" dur="indefinite" restart="never" nodeType="tmRoot"/>
      </p:par>
    </p:tnLst>
  </p:timing>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CN"/>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4.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18.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7.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image" Target="../media/image11.png"/><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29.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3.png"/><Relationship Id="rId9" Type="http://schemas.openxmlformats.org/officeDocument/2006/relationships/slide" Target="slide36.xml"/><Relationship Id="rId14" Type="http://schemas.openxmlformats.org/officeDocument/2006/relationships/slide" Target="slide45.xml"/></Relationships>
</file>

<file path=ppt/slides/_rels/slide2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5.xml"/><Relationship Id="rId3" Type="http://schemas.openxmlformats.org/officeDocument/2006/relationships/image" Target="../media/image11.png"/><Relationship Id="rId7" Type="http://schemas.openxmlformats.org/officeDocument/2006/relationships/slide" Target="slide34.xml"/><Relationship Id="rId12" Type="http://schemas.openxmlformats.org/officeDocument/2006/relationships/slide" Target="slide44.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 Target="slide32.xml"/><Relationship Id="rId11" Type="http://schemas.openxmlformats.org/officeDocument/2006/relationships/slide" Target="slide42.xml"/><Relationship Id="rId5" Type="http://schemas.openxmlformats.org/officeDocument/2006/relationships/slide" Target="slide30.xml"/><Relationship Id="rId10" Type="http://schemas.openxmlformats.org/officeDocument/2006/relationships/slide" Target="slide40.xml"/><Relationship Id="rId4" Type="http://schemas.openxmlformats.org/officeDocument/2006/relationships/slide" Target="slide28.xml"/><Relationship Id="rId9" Type="http://schemas.openxmlformats.org/officeDocument/2006/relationships/slide" Target="slide37.xml"/><Relationship Id="rId14" Type="http://schemas.openxmlformats.org/officeDocument/2006/relationships/slide" Target="slide47.xml"/></Relationships>
</file>

<file path=ppt/slides/_rels/slide31.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8.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slide" Target="slide34.xml"/><Relationship Id="rId11" Type="http://schemas.openxmlformats.org/officeDocument/2006/relationships/slide" Target="slide44.xml"/><Relationship Id="rId5" Type="http://schemas.openxmlformats.org/officeDocument/2006/relationships/slide" Target="slide32.xml"/><Relationship Id="rId10" Type="http://schemas.openxmlformats.org/officeDocument/2006/relationships/slide" Target="slide42.xml"/><Relationship Id="rId4" Type="http://schemas.openxmlformats.org/officeDocument/2006/relationships/slide" Target="slide30.xml"/><Relationship Id="rId9" Type="http://schemas.openxmlformats.org/officeDocument/2006/relationships/slide" Target="slide40.xml"/></Relationships>
</file>

<file path=ppt/slides/_rels/slide3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image" Target="../media/image3.png"/><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33.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12.png"/><Relationship Id="rId9" Type="http://schemas.openxmlformats.org/officeDocument/2006/relationships/slide" Target="slide36.xml"/><Relationship Id="rId14" Type="http://schemas.openxmlformats.org/officeDocument/2006/relationships/slide" Target="slide45.xml"/></Relationships>
</file>

<file path=ppt/slides/_rels/slide3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34.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image" Target="../media/image3.png"/><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35.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12.png"/><Relationship Id="rId9" Type="http://schemas.openxmlformats.org/officeDocument/2006/relationships/slide" Target="slide36.xml"/><Relationship Id="rId14" Type="http://schemas.openxmlformats.org/officeDocument/2006/relationships/slide" Target="slide45.xml"/></Relationships>
</file>

<file path=ppt/slides/_rels/slide35.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36.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8.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 Target="slide34.xml"/><Relationship Id="rId11" Type="http://schemas.openxmlformats.org/officeDocument/2006/relationships/slide" Target="slide44.xml"/><Relationship Id="rId5" Type="http://schemas.openxmlformats.org/officeDocument/2006/relationships/slide" Target="slide32.xml"/><Relationship Id="rId10" Type="http://schemas.openxmlformats.org/officeDocument/2006/relationships/slide" Target="slide42.xml"/><Relationship Id="rId4" Type="http://schemas.openxmlformats.org/officeDocument/2006/relationships/slide" Target="slide30.xml"/><Relationship Id="rId9" Type="http://schemas.openxmlformats.org/officeDocument/2006/relationships/slide" Target="slide40.xml"/></Relationships>
</file>

<file path=ppt/slides/_rels/slide37.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slide" Target="slide47.xml"/><Relationship Id="rId3" Type="http://schemas.openxmlformats.org/officeDocument/2006/relationships/slide" Target="slide28.xml"/><Relationship Id="rId7" Type="http://schemas.openxmlformats.org/officeDocument/2006/relationships/slide" Target="slide36.xml"/><Relationship Id="rId12" Type="http://schemas.openxmlformats.org/officeDocument/2006/relationships/slide" Target="slide45.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slide" Target="slide34.xml"/><Relationship Id="rId11" Type="http://schemas.openxmlformats.org/officeDocument/2006/relationships/slide" Target="slide44.xml"/><Relationship Id="rId5" Type="http://schemas.openxmlformats.org/officeDocument/2006/relationships/slide" Target="slide32.xml"/><Relationship Id="rId10" Type="http://schemas.openxmlformats.org/officeDocument/2006/relationships/slide" Target="slide42.xml"/><Relationship Id="rId4" Type="http://schemas.openxmlformats.org/officeDocument/2006/relationships/slide" Target="slide30.xml"/><Relationship Id="rId9" Type="http://schemas.openxmlformats.org/officeDocument/2006/relationships/slide" Target="slide40.xml"/></Relationships>
</file>

<file path=ppt/slides/_rels/slide38.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image" Target="../media/image3.png"/><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39.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13.png"/><Relationship Id="rId9" Type="http://schemas.openxmlformats.org/officeDocument/2006/relationships/slide" Target="slide36.xml"/><Relationship Id="rId14" Type="http://schemas.openxmlformats.org/officeDocument/2006/relationships/slide" Target="slide45.xml"/></Relationships>
</file>

<file path=ppt/slides/_rels/slide39.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slide" Target="slide41.xml"/><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3.png"/><Relationship Id="rId9" Type="http://schemas.openxmlformats.org/officeDocument/2006/relationships/slide" Target="slide36.xml"/><Relationship Id="rId14" Type="http://schemas.openxmlformats.org/officeDocument/2006/relationships/slide" Target="slide45.xml"/></Relationships>
</file>

<file path=ppt/slides/_rels/slide41.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4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image" Target="../media/image3.png"/><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43.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14.png"/><Relationship Id="rId9" Type="http://schemas.openxmlformats.org/officeDocument/2006/relationships/slide" Target="slide36.xml"/><Relationship Id="rId14" Type="http://schemas.openxmlformats.org/officeDocument/2006/relationships/slide" Target="slide45.xml"/></Relationships>
</file>

<file path=ppt/slides/_rels/slide43.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44.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5.xml"/><Relationship Id="rId3" Type="http://schemas.openxmlformats.org/officeDocument/2006/relationships/image" Target="../media/image14.png"/><Relationship Id="rId7" Type="http://schemas.openxmlformats.org/officeDocument/2006/relationships/slide" Target="slide34.xml"/><Relationship Id="rId12" Type="http://schemas.openxmlformats.org/officeDocument/2006/relationships/slide" Target="slide44.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 Target="slide32.xml"/><Relationship Id="rId11" Type="http://schemas.openxmlformats.org/officeDocument/2006/relationships/slide" Target="slide42.xml"/><Relationship Id="rId5" Type="http://schemas.openxmlformats.org/officeDocument/2006/relationships/slide" Target="slide30.xml"/><Relationship Id="rId10" Type="http://schemas.openxmlformats.org/officeDocument/2006/relationships/slide" Target="slide40.xml"/><Relationship Id="rId4" Type="http://schemas.openxmlformats.org/officeDocument/2006/relationships/slide" Target="slide28.xml"/><Relationship Id="rId9" Type="http://schemas.openxmlformats.org/officeDocument/2006/relationships/slide" Target="slide37.xml"/><Relationship Id="rId14" Type="http://schemas.openxmlformats.org/officeDocument/2006/relationships/slide" Target="slide47.xml"/></Relationships>
</file>

<file path=ppt/slides/_rels/slide45.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44.xml"/><Relationship Id="rId3" Type="http://schemas.openxmlformats.org/officeDocument/2006/relationships/image" Target="../media/image3.png"/><Relationship Id="rId7" Type="http://schemas.openxmlformats.org/officeDocument/2006/relationships/slide" Target="slide32.xml"/><Relationship Id="rId12" Type="http://schemas.openxmlformats.org/officeDocument/2006/relationships/slide" Target="slide42.xml"/><Relationship Id="rId2" Type="http://schemas.openxmlformats.org/officeDocument/2006/relationships/slide" Target="slide46.xml"/><Relationship Id="rId1" Type="http://schemas.openxmlformats.org/officeDocument/2006/relationships/slideLayout" Target="../slideLayouts/slideLayout5.xml"/><Relationship Id="rId6" Type="http://schemas.openxmlformats.org/officeDocument/2006/relationships/slide" Target="slide30.xml"/><Relationship Id="rId11" Type="http://schemas.openxmlformats.org/officeDocument/2006/relationships/slide" Target="slide40.xml"/><Relationship Id="rId5" Type="http://schemas.openxmlformats.org/officeDocument/2006/relationships/slide" Target="slide28.xml"/><Relationship Id="rId15" Type="http://schemas.openxmlformats.org/officeDocument/2006/relationships/slide" Target="slide47.xml"/><Relationship Id="rId10" Type="http://schemas.openxmlformats.org/officeDocument/2006/relationships/slide" Target="slide37.xml"/><Relationship Id="rId4" Type="http://schemas.openxmlformats.org/officeDocument/2006/relationships/image" Target="../media/image15.png"/><Relationship Id="rId9" Type="http://schemas.openxmlformats.org/officeDocument/2006/relationships/slide" Target="slide36.xml"/><Relationship Id="rId14" Type="http://schemas.openxmlformats.org/officeDocument/2006/relationships/slide" Target="slide45.xml"/></Relationships>
</file>

<file path=ppt/slides/_rels/slide46.xml.rels><?xml version="1.0" encoding="UTF-8" standalone="yes"?>
<Relationships xmlns="http://schemas.openxmlformats.org/package/2006/relationships"><Relationship Id="rId8" Type="http://schemas.openxmlformats.org/officeDocument/2006/relationships/slide" Target="slide40.xml"/><Relationship Id="rId3" Type="http://schemas.openxmlformats.org/officeDocument/2006/relationships/slide" Target="slide30.xml"/><Relationship Id="rId7" Type="http://schemas.openxmlformats.org/officeDocument/2006/relationships/slide" Target="slide37.xml"/><Relationship Id="rId12" Type="http://schemas.openxmlformats.org/officeDocument/2006/relationships/slide" Target="slide47.xml"/><Relationship Id="rId2" Type="http://schemas.openxmlformats.org/officeDocument/2006/relationships/slide" Target="slide28.xml"/><Relationship Id="rId1" Type="http://schemas.openxmlformats.org/officeDocument/2006/relationships/slideLayout" Target="../slideLayouts/slideLayout5.xml"/><Relationship Id="rId6" Type="http://schemas.openxmlformats.org/officeDocument/2006/relationships/slide" Target="slide36.xml"/><Relationship Id="rId11" Type="http://schemas.openxmlformats.org/officeDocument/2006/relationships/slide" Target="slide45.xml"/><Relationship Id="rId5" Type="http://schemas.openxmlformats.org/officeDocument/2006/relationships/slide" Target="slide34.xml"/><Relationship Id="rId10" Type="http://schemas.openxmlformats.org/officeDocument/2006/relationships/slide" Target="slide44.xml"/><Relationship Id="rId4" Type="http://schemas.openxmlformats.org/officeDocument/2006/relationships/slide" Target="slide32.xml"/><Relationship Id="rId9" Type="http://schemas.openxmlformats.org/officeDocument/2006/relationships/slide" Target="slide42.xml"/></Relationships>
</file>

<file path=ppt/slides/_rels/slide47.xml.rels><?xml version="1.0" encoding="UTF-8" standalone="yes"?>
<Relationships xmlns="http://schemas.openxmlformats.org/package/2006/relationships"><Relationship Id="rId8" Type="http://schemas.openxmlformats.org/officeDocument/2006/relationships/slide" Target="slide36.xml"/><Relationship Id="rId13" Type="http://schemas.openxmlformats.org/officeDocument/2006/relationships/slide" Target="slide45.xml"/><Relationship Id="rId3" Type="http://schemas.openxmlformats.org/officeDocument/2006/relationships/image" Target="../media/image15.png"/><Relationship Id="rId7" Type="http://schemas.openxmlformats.org/officeDocument/2006/relationships/slide" Target="slide34.xml"/><Relationship Id="rId12" Type="http://schemas.openxmlformats.org/officeDocument/2006/relationships/slide" Target="slide44.xml"/><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slide" Target="slide32.xml"/><Relationship Id="rId11" Type="http://schemas.openxmlformats.org/officeDocument/2006/relationships/slide" Target="slide42.xml"/><Relationship Id="rId5" Type="http://schemas.openxmlformats.org/officeDocument/2006/relationships/slide" Target="slide30.xml"/><Relationship Id="rId10" Type="http://schemas.openxmlformats.org/officeDocument/2006/relationships/slide" Target="slide40.xml"/><Relationship Id="rId4" Type="http://schemas.openxmlformats.org/officeDocument/2006/relationships/slide" Target="slide28.xml"/><Relationship Id="rId9" Type="http://schemas.openxmlformats.org/officeDocument/2006/relationships/slide" Target="slide37.xml"/><Relationship Id="rId14" Type="http://schemas.openxmlformats.org/officeDocument/2006/relationships/slide" Target="slide4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9.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622" y="2135972"/>
            <a:ext cx="4680520" cy="861774"/>
          </a:xfrm>
          <a:prstGeom prst="rect">
            <a:avLst/>
          </a:prstGeom>
          <a:noFill/>
        </p:spPr>
        <p:txBody>
          <a:bodyPr wrap="square" rtlCol="0">
            <a:spAutoFit/>
          </a:bodyPr>
          <a:lstStyle/>
          <a:p>
            <a:r>
              <a:rPr lang="zh-CN" altLang="en-US" sz="5000" b="1" dirty="0" smtClean="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rPr>
              <a:t>方法七</a:t>
            </a:r>
            <a:r>
              <a:rPr lang="zh-CN" altLang="zh-CN" sz="5000" b="1" dirty="0" smtClean="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rPr>
              <a:t>　</a:t>
            </a:r>
            <a:r>
              <a:rPr lang="zh-CN" altLang="en-US" sz="5000" b="1" dirty="0" smtClean="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rPr>
              <a:t>综合法</a:t>
            </a:r>
            <a:endParaRPr lang="zh-CN" altLang="zh-CN" sz="5000" b="1" dirty="0">
              <a:solidFill>
                <a:schemeClr val="accent6">
                  <a:lumMod val="75000"/>
                </a:schemeClr>
              </a:solidFill>
              <a:effectLst>
                <a:reflection blurRad="6350" stA="55000" endA="300" endPos="45500" dir="5400000" sy="-100000" algn="bl" rotWithShape="0"/>
              </a:effectLst>
              <a:latin typeface="Times New Roman" pitchFamily="18" charset="0"/>
              <a:ea typeface="微软雅黑" pitchFamily="34" charset="-122"/>
              <a:cs typeface="Times New Roman" pitchFamily="18" charset="0"/>
            </a:endParaRPr>
          </a:p>
        </p:txBody>
      </p:sp>
      <p:pic>
        <p:nvPicPr>
          <p:cNvPr id="7" name="Picture 2" descr="F:\风景图片\185242r0ztztuggjnhn0e5.jpg"/>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20962" b="32280"/>
          <a:stretch/>
        </p:blipFill>
        <p:spPr bwMode="auto">
          <a:xfrm>
            <a:off x="-403066" y="4115469"/>
            <a:ext cx="12998133" cy="3418781"/>
          </a:xfrm>
          <a:prstGeom prst="rect">
            <a:avLst/>
          </a:prstGeom>
          <a:ln>
            <a:noFill/>
          </a:ln>
          <a:effectLst>
            <a:softEdge rad="317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89401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2083" y="154805"/>
            <a:ext cx="11639246" cy="5867277"/>
          </a:xfrm>
          <a:prstGeom prst="rect">
            <a:avLst/>
          </a:prstGeom>
        </p:spPr>
        <p:txBody>
          <a:bodyPr>
            <a:spAutoFit/>
          </a:bodyPr>
          <a:lstStyle/>
          <a:p>
            <a:pPr algn="just">
              <a:lnSpc>
                <a:spcPts val="5500"/>
              </a:lnSpc>
              <a:spcAft>
                <a:spcPts val="0"/>
              </a:spcAft>
              <a:tabLst>
                <a:tab pos="2340610" algn="l"/>
              </a:tabLst>
            </a:pPr>
            <a:r>
              <a:rPr lang="en-US" altLang="zh-CN" sz="2800" b="1" kern="100" dirty="0">
                <a:solidFill>
                  <a:srgbClr val="0000FF"/>
                </a:solidFill>
                <a:latin typeface="Times New Roman"/>
                <a:ea typeface="华文细黑"/>
                <a:cs typeface="Courier New"/>
              </a:rPr>
              <a:t>5.</a:t>
            </a:r>
            <a:r>
              <a:rPr lang="zh-CN" altLang="zh-CN" sz="2800" b="1" kern="100" dirty="0">
                <a:solidFill>
                  <a:srgbClr val="0000FF"/>
                </a:solidFill>
                <a:latin typeface="Times New Roman"/>
                <a:ea typeface="华文细黑"/>
                <a:cs typeface="Times New Roman"/>
              </a:rPr>
              <a:t>列举法</a:t>
            </a:r>
            <a:endParaRPr lang="zh-CN" altLang="zh-CN" sz="2800" b="1" kern="100" dirty="0">
              <a:solidFill>
                <a:srgbClr val="0000FF"/>
              </a:solidFill>
              <a:latin typeface="宋体"/>
              <a:cs typeface="Courier New"/>
            </a:endParaRPr>
          </a:p>
          <a:p>
            <a:pPr algn="just">
              <a:lnSpc>
                <a:spcPts val="5500"/>
              </a:lnSpc>
              <a:spcAft>
                <a:spcPts val="0"/>
              </a:spcAft>
              <a:tabLst>
                <a:tab pos="2340610" algn="l"/>
              </a:tabLst>
            </a:pPr>
            <a:r>
              <a:rPr lang="zh-CN" altLang="zh-CN" sz="2800" kern="100" dirty="0">
                <a:latin typeface="Times New Roman"/>
                <a:ea typeface="华文细黑"/>
                <a:cs typeface="Times New Roman"/>
              </a:rPr>
              <a:t>有些选择题的选项一时难以判断其正误，此时可通过列举的方法证明选项的错误，从而得到正确答案。</a:t>
            </a:r>
            <a:endParaRPr lang="zh-CN" altLang="zh-CN" sz="2800" kern="100" dirty="0">
              <a:latin typeface="宋体"/>
              <a:cs typeface="Courier New"/>
            </a:endParaRPr>
          </a:p>
          <a:p>
            <a:pPr algn="just">
              <a:lnSpc>
                <a:spcPts val="55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Times New Roman"/>
              </a:rPr>
              <a:t>5</a:t>
            </a:r>
            <a:r>
              <a:rPr lang="zh-CN" altLang="zh-CN" sz="2800" kern="100" dirty="0">
                <a:latin typeface="Times New Roman"/>
                <a:ea typeface="华文细黑"/>
                <a:cs typeface="Times New Roman"/>
              </a:rPr>
              <a:t>　新加坡</a:t>
            </a:r>
            <a:r>
              <a:rPr lang="en-US" altLang="zh-CN" sz="2800" kern="100" dirty="0">
                <a:latin typeface="Times New Roman"/>
                <a:ea typeface="华文细黑"/>
                <a:cs typeface="Courier New"/>
              </a:rPr>
              <a:t>(1°N,104°E)</a:t>
            </a:r>
            <a:r>
              <a:rPr lang="zh-CN" altLang="zh-CN" sz="2800" kern="100" dirty="0">
                <a:latin typeface="Times New Roman"/>
                <a:ea typeface="华文细黑"/>
                <a:cs typeface="Times New Roman"/>
              </a:rPr>
              <a:t>与杭州</a:t>
            </a:r>
            <a:r>
              <a:rPr lang="en-US" altLang="zh-CN" sz="2800" kern="100" dirty="0">
                <a:latin typeface="Times New Roman"/>
                <a:ea typeface="华文细黑"/>
                <a:cs typeface="Courier New"/>
              </a:rPr>
              <a:t>(30°N,120°E)</a:t>
            </a:r>
            <a:r>
              <a:rPr lang="zh-CN" altLang="zh-CN" sz="2800" kern="100" dirty="0">
                <a:latin typeface="Times New Roman"/>
                <a:ea typeface="华文细黑"/>
                <a:cs typeface="Times New Roman"/>
              </a:rPr>
              <a:t>相比</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正午太阳高度总是较大</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日落时间总是较早</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地方时和标准时都较晚</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日平均气温总是较高</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118542" y="4418856"/>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903518" y="2522265"/>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360917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72083" y="278109"/>
            <a:ext cx="11524006" cy="4779294"/>
          </a:xfrm>
          <a:prstGeom prst="rect">
            <a:avLst/>
          </a:prstGeom>
        </p:spPr>
        <p:txBody>
          <a:bodyPr>
            <a:spAutoFit/>
          </a:bodyPr>
          <a:lstStyle/>
          <a:p>
            <a:pPr algn="just">
              <a:lnSpc>
                <a:spcPct val="150000"/>
              </a:lnSpc>
            </a:pPr>
            <a:r>
              <a:rPr lang="zh-CN" altLang="zh-CN" sz="2800" b="1" kern="100">
                <a:solidFill>
                  <a:srgbClr val="0000FF"/>
                </a:solidFill>
                <a:latin typeface="Times New Roman"/>
                <a:ea typeface="华文细黑"/>
                <a:cs typeface="Times New Roman"/>
              </a:rPr>
              <a:t>解析　</a:t>
            </a:r>
            <a:r>
              <a:rPr lang="zh-CN" altLang="zh-CN" sz="2800" kern="100">
                <a:latin typeface="Times New Roman"/>
                <a:ea typeface="华文细黑"/>
                <a:cs typeface="Times New Roman"/>
              </a:rPr>
              <a:t>解本题时可找一些特殊的地点或时间来分析，如太阳直射北回归线时，两城市相比，新加坡距太阳直射点的纬度差</a:t>
            </a:r>
            <a:r>
              <a:rPr lang="en-US" altLang="zh-CN" sz="2800" kern="100" dirty="0">
                <a:latin typeface="Times New Roman"/>
                <a:ea typeface="华文细黑"/>
              </a:rPr>
              <a:t>(22°26</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大于杭州</a:t>
            </a:r>
            <a:r>
              <a:rPr lang="en-US" altLang="zh-CN" sz="2800" kern="100" dirty="0">
                <a:latin typeface="Times New Roman"/>
                <a:ea typeface="华文细黑"/>
              </a:rPr>
              <a:t>(6°34</a:t>
            </a:r>
            <a:r>
              <a:rPr lang="en-US" altLang="zh-CN" sz="2800" kern="100" dirty="0">
                <a:latin typeface="宋体"/>
                <a:ea typeface="华文细黑"/>
                <a:cs typeface="Times New Roman"/>
              </a:rPr>
              <a:t>′</a:t>
            </a:r>
            <a:r>
              <a:rPr lang="en-US" altLang="zh-CN" sz="2800" kern="100" dirty="0">
                <a:latin typeface="Times New Roman"/>
                <a:ea typeface="华文细黑"/>
              </a:rPr>
              <a:t>)</a:t>
            </a:r>
            <a:r>
              <a:rPr lang="zh-CN" altLang="zh-CN" sz="2800" kern="100" dirty="0">
                <a:latin typeface="Times New Roman"/>
                <a:ea typeface="华文细黑"/>
                <a:cs typeface="Times New Roman"/>
              </a:rPr>
              <a:t>，杭州的正午太阳高度角大于新加坡。又如，冬至日杭州的夜长于新加坡，日落的时间早于新加坡。两地经度相差</a:t>
            </a:r>
            <a:r>
              <a:rPr lang="en-US" altLang="zh-CN" sz="2800" kern="100" dirty="0">
                <a:latin typeface="Times New Roman"/>
                <a:ea typeface="华文细黑"/>
              </a:rPr>
              <a:t>16°</a:t>
            </a:r>
            <a:r>
              <a:rPr lang="zh-CN" altLang="zh-CN" sz="2800" kern="100" dirty="0">
                <a:latin typeface="Times New Roman"/>
                <a:ea typeface="华文细黑"/>
                <a:cs typeface="Times New Roman"/>
              </a:rPr>
              <a:t>，新加坡位于杭州以西，所以新加坡的地方时和标准时都较晚。杭州的正午太阳高度有时大于新加坡，且杭州受陆地影响大，新加坡受海洋影响大，故杭州的气温可能高于新加坡。</a:t>
            </a:r>
            <a:endParaRPr lang="zh-CN" altLang="en-US" sz="2800" dirty="0"/>
          </a:p>
        </p:txBody>
      </p:sp>
    </p:spTree>
    <p:extLst>
      <p:ext uri="{BB962C8B-B14F-4D97-AF65-F5344CB8AC3E}">
        <p14:creationId xmlns:p14="http://schemas.microsoft.com/office/powerpoint/2010/main" xmlns="" val="16817022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2083" y="115858"/>
            <a:ext cx="11639246" cy="3097912"/>
          </a:xfrm>
          <a:prstGeom prst="rect">
            <a:avLst/>
          </a:prstGeom>
        </p:spPr>
        <p:txBody>
          <a:bodyPr>
            <a:spAutoFit/>
          </a:bodyPr>
          <a:lstStyle/>
          <a:p>
            <a:pPr algn="just">
              <a:lnSpc>
                <a:spcPts val="5500"/>
              </a:lnSpc>
              <a:spcAft>
                <a:spcPts val="0"/>
              </a:spcAft>
              <a:tabLst>
                <a:tab pos="2340610" algn="l"/>
              </a:tabLst>
            </a:pPr>
            <a:r>
              <a:rPr lang="en-US" altLang="zh-CN" sz="2800" b="1" kern="100" dirty="0">
                <a:solidFill>
                  <a:srgbClr val="0000FF"/>
                </a:solidFill>
                <a:latin typeface="Times New Roman"/>
                <a:ea typeface="华文细黑"/>
                <a:cs typeface="Courier New"/>
              </a:rPr>
              <a:t>6.</a:t>
            </a:r>
            <a:r>
              <a:rPr lang="zh-CN" altLang="zh-CN" sz="2800" b="1" kern="100" dirty="0">
                <a:solidFill>
                  <a:srgbClr val="0000FF"/>
                </a:solidFill>
                <a:latin typeface="Times New Roman"/>
                <a:ea typeface="华文细黑"/>
                <a:cs typeface="Times New Roman"/>
              </a:rPr>
              <a:t>定位法</a:t>
            </a:r>
            <a:endParaRPr lang="zh-CN" altLang="zh-CN" sz="2800" b="1" kern="100" dirty="0">
              <a:solidFill>
                <a:srgbClr val="0000FF"/>
              </a:solidFill>
              <a:latin typeface="宋体"/>
              <a:cs typeface="Courier New"/>
            </a:endParaRPr>
          </a:p>
          <a:p>
            <a:pPr algn="just">
              <a:lnSpc>
                <a:spcPts val="5500"/>
              </a:lnSpc>
              <a:spcAft>
                <a:spcPts val="0"/>
              </a:spcAft>
              <a:tabLst>
                <a:tab pos="2340610" algn="l"/>
              </a:tabLst>
            </a:pPr>
            <a:r>
              <a:rPr lang="zh-CN" altLang="zh-CN" sz="2800" kern="100" dirty="0">
                <a:latin typeface="Times New Roman"/>
                <a:ea typeface="华文细黑"/>
                <a:cs typeface="Times New Roman"/>
              </a:rPr>
              <a:t>适用于排序类选择题，即要求把被选答案按空间顺序、时间顺序或逻辑顺序排列起来的选择题。方法是先确定最有把握事物的位置，然后进行分析比较，最后作出判断。</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13014774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72216" y="42261"/>
            <a:ext cx="11755638" cy="6581353"/>
          </a:xfrm>
          <a:prstGeom prst="rect">
            <a:avLst/>
          </a:prstGeom>
        </p:spPr>
        <p:txBody>
          <a:bodyPr>
            <a:spAutoFit/>
          </a:bodyPr>
          <a:lstStyle/>
          <a:p>
            <a:pPr algn="just">
              <a:lnSpc>
                <a:spcPct val="150000"/>
              </a:lnSpc>
              <a:spcAft>
                <a:spcPts val="0"/>
              </a:spcAft>
              <a:tabLst>
                <a:tab pos="2340610" algn="l"/>
              </a:tabLst>
            </a:pPr>
            <a:r>
              <a:rPr lang="zh-CN" altLang="zh-CN" sz="2700" b="1" kern="100" dirty="0">
                <a:solidFill>
                  <a:srgbClr val="C00000"/>
                </a:solidFill>
                <a:latin typeface="Times New Roman"/>
                <a:ea typeface="华文细黑"/>
                <a:cs typeface="Times New Roman"/>
              </a:rPr>
              <a:t>例</a:t>
            </a:r>
            <a:r>
              <a:rPr lang="en-US" altLang="zh-CN" sz="2700" b="1" kern="100" dirty="0">
                <a:solidFill>
                  <a:srgbClr val="C00000"/>
                </a:solidFill>
                <a:latin typeface="Times New Roman"/>
                <a:ea typeface="华文细黑"/>
                <a:cs typeface="Courier New"/>
              </a:rPr>
              <a:t>6</a:t>
            </a:r>
            <a:r>
              <a:rPr lang="zh-CN" altLang="zh-CN" sz="2700" kern="100" dirty="0">
                <a:latin typeface="Times New Roman"/>
                <a:ea typeface="华文细黑"/>
                <a:cs typeface="Times New Roman"/>
              </a:rPr>
              <a:t>　图示四个城市既是我国百万以上的特大城市，又是重要的铁路干线中心城市，这些城市名称的排序正确的是</a:t>
            </a:r>
            <a:r>
              <a:rPr lang="en-US" altLang="zh-CN" sz="2700" kern="100" dirty="0">
                <a:latin typeface="Times New Roman"/>
                <a:ea typeface="华文细黑"/>
                <a:cs typeface="Courier New"/>
              </a:rPr>
              <a:t>(</a:t>
            </a:r>
            <a:r>
              <a:rPr lang="zh-CN" altLang="zh-CN" sz="2700" kern="100" dirty="0">
                <a:latin typeface="Times New Roman"/>
                <a:ea typeface="华文细黑"/>
                <a:cs typeface="Times New Roman"/>
              </a:rPr>
              <a:t>　　</a:t>
            </a:r>
            <a:r>
              <a:rPr lang="en-US" altLang="zh-CN" sz="2700" kern="100" dirty="0" smtClean="0">
                <a:latin typeface="Times New Roman"/>
                <a:ea typeface="华文细黑"/>
                <a:cs typeface="Courier New"/>
              </a:rPr>
              <a:t>)</a:t>
            </a:r>
          </a:p>
          <a:p>
            <a:pPr algn="just">
              <a:lnSpc>
                <a:spcPct val="150000"/>
              </a:lnSpc>
              <a:spcAft>
                <a:spcPts val="0"/>
              </a:spcAft>
              <a:tabLst>
                <a:tab pos="2340610" algn="l"/>
              </a:tabLst>
            </a:pPr>
            <a:endParaRPr lang="en-US" altLang="zh-CN" sz="2700" kern="100" dirty="0" smtClean="0">
              <a:effectLst/>
              <a:latin typeface="Times New Roman"/>
              <a:ea typeface="华文细黑"/>
              <a:cs typeface="Courier New"/>
            </a:endParaRPr>
          </a:p>
          <a:p>
            <a:pPr algn="just">
              <a:lnSpc>
                <a:spcPct val="150000"/>
              </a:lnSpc>
              <a:spcAft>
                <a:spcPts val="0"/>
              </a:spcAft>
              <a:tabLst>
                <a:tab pos="2340610" algn="l"/>
              </a:tabLst>
            </a:pPr>
            <a:endParaRPr lang="en-US" altLang="zh-CN" sz="2700" kern="100" dirty="0">
              <a:effectLst/>
              <a:latin typeface="Times New Roman"/>
              <a:ea typeface="华文细黑"/>
              <a:cs typeface="Courier New"/>
            </a:endParaRPr>
          </a:p>
          <a:p>
            <a:pPr algn="just">
              <a:lnSpc>
                <a:spcPct val="150000"/>
              </a:lnSpc>
              <a:spcAft>
                <a:spcPts val="0"/>
              </a:spcAft>
              <a:tabLst>
                <a:tab pos="2340610" algn="l"/>
              </a:tabLst>
            </a:pPr>
            <a:endParaRPr lang="en-US" altLang="zh-CN" sz="2700" kern="100" dirty="0" smtClean="0">
              <a:latin typeface="Times New Roman"/>
              <a:ea typeface="华文细黑"/>
              <a:cs typeface="Courier New"/>
            </a:endParaRPr>
          </a:p>
          <a:p>
            <a:pPr algn="just">
              <a:lnSpc>
                <a:spcPts val="2000"/>
              </a:lnSpc>
              <a:spcAft>
                <a:spcPts val="0"/>
              </a:spcAft>
              <a:tabLst>
                <a:tab pos="2340610" algn="l"/>
              </a:tabLst>
            </a:pPr>
            <a:endParaRPr lang="en-US" altLang="zh-CN" sz="2700" kern="100" dirty="0">
              <a:effectLst/>
              <a:latin typeface="Times New Roman"/>
              <a:ea typeface="华文细黑"/>
              <a:cs typeface="Courier New"/>
            </a:endParaRPr>
          </a:p>
          <a:p>
            <a:pPr algn="just">
              <a:lnSpc>
                <a:spcPts val="0"/>
              </a:lnSpc>
              <a:spcAft>
                <a:spcPts val="0"/>
              </a:spcAft>
              <a:tabLst>
                <a:tab pos="2340610" algn="l"/>
              </a:tabLst>
            </a:pPr>
            <a:endParaRPr lang="en-US" altLang="zh-CN" sz="2700" kern="100" dirty="0" smtClean="0">
              <a:latin typeface="Times New Roman"/>
              <a:ea typeface="华文细黑"/>
              <a:cs typeface="Courier New"/>
            </a:endParaRPr>
          </a:p>
          <a:p>
            <a:pPr algn="just">
              <a:lnSpc>
                <a:spcPct val="150000"/>
              </a:lnSpc>
              <a:spcAft>
                <a:spcPts val="0"/>
              </a:spcAft>
              <a:tabLst>
                <a:tab pos="2340610" algn="l"/>
              </a:tabLst>
            </a:pPr>
            <a:endParaRPr lang="en-US" altLang="zh-CN" sz="2700" kern="100" dirty="0">
              <a:effectLst/>
              <a:latin typeface="Times New Roman"/>
              <a:ea typeface="华文细黑"/>
              <a:cs typeface="Courier New"/>
            </a:endParaRPr>
          </a:p>
          <a:p>
            <a:pPr algn="just">
              <a:lnSpc>
                <a:spcPct val="150000"/>
              </a:lnSpc>
              <a:spcAft>
                <a:spcPts val="0"/>
              </a:spcAft>
              <a:tabLst>
                <a:tab pos="2340610" algn="l"/>
              </a:tabLst>
            </a:pPr>
            <a:r>
              <a:rPr lang="en-US" altLang="zh-CN" sz="2700" kern="100" dirty="0">
                <a:latin typeface="Times New Roman"/>
                <a:ea typeface="华文细黑"/>
                <a:cs typeface="Courier New"/>
              </a:rPr>
              <a:t>A.</a:t>
            </a:r>
            <a:r>
              <a:rPr lang="en-US" altLang="zh-CN" sz="2700" kern="100" dirty="0">
                <a:latin typeface="宋体"/>
                <a:ea typeface="华文细黑"/>
                <a:cs typeface="Times New Roman"/>
              </a:rPr>
              <a:t>①</a:t>
            </a:r>
            <a:r>
              <a:rPr lang="zh-CN" altLang="zh-CN" sz="2700" kern="100" dirty="0">
                <a:latin typeface="Times New Roman"/>
                <a:ea typeface="华文细黑"/>
                <a:cs typeface="Times New Roman"/>
              </a:rPr>
              <a:t>重庆　</a:t>
            </a:r>
            <a:r>
              <a:rPr lang="en-US" altLang="zh-CN" sz="2700" kern="100" dirty="0">
                <a:latin typeface="宋体"/>
                <a:ea typeface="华文细黑"/>
                <a:cs typeface="Times New Roman"/>
              </a:rPr>
              <a:t>②</a:t>
            </a:r>
            <a:r>
              <a:rPr lang="zh-CN" altLang="zh-CN" sz="2700" kern="100" dirty="0">
                <a:latin typeface="Times New Roman"/>
                <a:ea typeface="华文细黑"/>
                <a:cs typeface="Times New Roman"/>
              </a:rPr>
              <a:t>包头　</a:t>
            </a:r>
            <a:r>
              <a:rPr lang="en-US" altLang="zh-CN" sz="2700" kern="100" dirty="0">
                <a:latin typeface="宋体"/>
                <a:ea typeface="华文细黑"/>
                <a:cs typeface="Times New Roman"/>
              </a:rPr>
              <a:t>③</a:t>
            </a:r>
            <a:r>
              <a:rPr lang="zh-CN" altLang="zh-CN" sz="2700" kern="100" dirty="0">
                <a:latin typeface="Times New Roman"/>
                <a:ea typeface="华文细黑"/>
                <a:cs typeface="Times New Roman"/>
              </a:rPr>
              <a:t>太原　</a:t>
            </a:r>
            <a:r>
              <a:rPr lang="en-US" altLang="zh-CN" sz="2700" kern="100" dirty="0">
                <a:latin typeface="宋体"/>
                <a:ea typeface="华文细黑"/>
                <a:cs typeface="Times New Roman"/>
              </a:rPr>
              <a:t>④</a:t>
            </a:r>
            <a:r>
              <a:rPr lang="zh-CN" altLang="zh-CN" sz="2700" kern="100" dirty="0">
                <a:latin typeface="Times New Roman"/>
                <a:ea typeface="华文细黑"/>
                <a:cs typeface="Times New Roman"/>
              </a:rPr>
              <a:t>武汉</a:t>
            </a:r>
            <a:endParaRPr lang="zh-CN" altLang="zh-CN" sz="2700" kern="100" dirty="0">
              <a:latin typeface="宋体"/>
              <a:cs typeface="Courier New"/>
            </a:endParaRPr>
          </a:p>
          <a:p>
            <a:pPr algn="just">
              <a:lnSpc>
                <a:spcPct val="150000"/>
              </a:lnSpc>
              <a:spcAft>
                <a:spcPts val="0"/>
              </a:spcAft>
              <a:tabLst>
                <a:tab pos="2340610" algn="l"/>
              </a:tabLst>
            </a:pPr>
            <a:r>
              <a:rPr lang="en-US" altLang="zh-CN" sz="2700" kern="100" dirty="0">
                <a:latin typeface="Times New Roman"/>
                <a:ea typeface="华文细黑"/>
                <a:cs typeface="Courier New"/>
              </a:rPr>
              <a:t>B.</a:t>
            </a:r>
            <a:r>
              <a:rPr lang="en-US" altLang="zh-CN" sz="2700" kern="100" dirty="0">
                <a:latin typeface="宋体"/>
                <a:ea typeface="华文细黑"/>
                <a:cs typeface="Times New Roman"/>
              </a:rPr>
              <a:t>①</a:t>
            </a:r>
            <a:r>
              <a:rPr lang="zh-CN" altLang="zh-CN" sz="2700" kern="100" dirty="0">
                <a:latin typeface="Times New Roman"/>
                <a:ea typeface="华文细黑"/>
                <a:cs typeface="Times New Roman"/>
              </a:rPr>
              <a:t>包头　</a:t>
            </a:r>
            <a:r>
              <a:rPr lang="en-US" altLang="zh-CN" sz="2700" kern="100" dirty="0">
                <a:latin typeface="宋体"/>
                <a:ea typeface="华文细黑"/>
                <a:cs typeface="Times New Roman"/>
              </a:rPr>
              <a:t>②</a:t>
            </a:r>
            <a:r>
              <a:rPr lang="zh-CN" altLang="zh-CN" sz="2700" kern="100" dirty="0">
                <a:latin typeface="Times New Roman"/>
                <a:ea typeface="华文细黑"/>
                <a:cs typeface="Times New Roman"/>
              </a:rPr>
              <a:t>太原　</a:t>
            </a:r>
            <a:r>
              <a:rPr lang="en-US" altLang="zh-CN" sz="2700" kern="100" dirty="0">
                <a:latin typeface="宋体"/>
                <a:ea typeface="华文细黑"/>
                <a:cs typeface="Times New Roman"/>
              </a:rPr>
              <a:t>③</a:t>
            </a:r>
            <a:r>
              <a:rPr lang="zh-CN" altLang="zh-CN" sz="2700" kern="100" dirty="0">
                <a:latin typeface="Times New Roman"/>
                <a:ea typeface="华文细黑"/>
                <a:cs typeface="Times New Roman"/>
              </a:rPr>
              <a:t>武汉　</a:t>
            </a:r>
            <a:r>
              <a:rPr lang="en-US" altLang="zh-CN" sz="2700" kern="100" dirty="0">
                <a:latin typeface="宋体"/>
                <a:ea typeface="华文细黑"/>
                <a:cs typeface="Times New Roman"/>
              </a:rPr>
              <a:t>④</a:t>
            </a:r>
            <a:r>
              <a:rPr lang="zh-CN" altLang="zh-CN" sz="2700" kern="100" dirty="0">
                <a:latin typeface="Times New Roman"/>
                <a:ea typeface="华文细黑"/>
                <a:cs typeface="Times New Roman"/>
              </a:rPr>
              <a:t>重庆</a:t>
            </a:r>
            <a:endParaRPr lang="zh-CN" altLang="zh-CN" sz="2700" kern="100" dirty="0">
              <a:latin typeface="宋体"/>
              <a:cs typeface="Courier New"/>
            </a:endParaRPr>
          </a:p>
          <a:p>
            <a:pPr algn="just">
              <a:lnSpc>
                <a:spcPct val="150000"/>
              </a:lnSpc>
              <a:spcAft>
                <a:spcPts val="0"/>
              </a:spcAft>
              <a:tabLst>
                <a:tab pos="2340610" algn="l"/>
              </a:tabLst>
            </a:pPr>
            <a:r>
              <a:rPr lang="en-US" altLang="zh-CN" sz="2700" kern="100" dirty="0">
                <a:latin typeface="Times New Roman"/>
                <a:ea typeface="华文细黑"/>
                <a:cs typeface="Courier New"/>
              </a:rPr>
              <a:t>C.</a:t>
            </a:r>
            <a:r>
              <a:rPr lang="en-US" altLang="zh-CN" sz="2700" kern="100" dirty="0">
                <a:latin typeface="宋体"/>
                <a:ea typeface="华文细黑"/>
                <a:cs typeface="Times New Roman"/>
              </a:rPr>
              <a:t>①</a:t>
            </a:r>
            <a:r>
              <a:rPr lang="zh-CN" altLang="zh-CN" sz="2700" kern="100" dirty="0">
                <a:latin typeface="Times New Roman"/>
                <a:ea typeface="华文细黑"/>
                <a:cs typeface="Times New Roman"/>
              </a:rPr>
              <a:t>武汉　</a:t>
            </a:r>
            <a:r>
              <a:rPr lang="en-US" altLang="zh-CN" sz="2700" kern="100" dirty="0">
                <a:latin typeface="宋体"/>
                <a:ea typeface="华文细黑"/>
                <a:cs typeface="Times New Roman"/>
              </a:rPr>
              <a:t>②</a:t>
            </a:r>
            <a:r>
              <a:rPr lang="zh-CN" altLang="zh-CN" sz="2700" kern="100" dirty="0">
                <a:latin typeface="Times New Roman"/>
                <a:ea typeface="华文细黑"/>
                <a:cs typeface="Times New Roman"/>
              </a:rPr>
              <a:t>包头　</a:t>
            </a:r>
            <a:r>
              <a:rPr lang="en-US" altLang="zh-CN" sz="2700" kern="100" dirty="0">
                <a:latin typeface="宋体"/>
                <a:ea typeface="华文细黑"/>
                <a:cs typeface="Times New Roman"/>
              </a:rPr>
              <a:t>③</a:t>
            </a:r>
            <a:r>
              <a:rPr lang="zh-CN" altLang="zh-CN" sz="2700" kern="100" dirty="0">
                <a:latin typeface="Times New Roman"/>
                <a:ea typeface="华文细黑"/>
                <a:cs typeface="Times New Roman"/>
              </a:rPr>
              <a:t>重庆　</a:t>
            </a:r>
            <a:r>
              <a:rPr lang="en-US" altLang="zh-CN" sz="2700" kern="100" dirty="0">
                <a:latin typeface="宋体"/>
                <a:ea typeface="华文细黑"/>
                <a:cs typeface="Times New Roman"/>
              </a:rPr>
              <a:t>④</a:t>
            </a:r>
            <a:r>
              <a:rPr lang="zh-CN" altLang="zh-CN" sz="2700" kern="100" dirty="0">
                <a:latin typeface="Times New Roman"/>
                <a:ea typeface="华文细黑"/>
                <a:cs typeface="Times New Roman"/>
              </a:rPr>
              <a:t>太原</a:t>
            </a:r>
            <a:endParaRPr lang="zh-CN" altLang="zh-CN" sz="2700" kern="100" dirty="0">
              <a:latin typeface="宋体"/>
              <a:cs typeface="Courier New"/>
            </a:endParaRPr>
          </a:p>
          <a:p>
            <a:pPr algn="just">
              <a:lnSpc>
                <a:spcPct val="150000"/>
              </a:lnSpc>
              <a:spcAft>
                <a:spcPts val="0"/>
              </a:spcAft>
              <a:tabLst>
                <a:tab pos="2340610" algn="l"/>
              </a:tabLst>
            </a:pPr>
            <a:r>
              <a:rPr lang="en-US" altLang="zh-CN" sz="2700" kern="100" dirty="0">
                <a:latin typeface="Times New Roman"/>
                <a:ea typeface="华文细黑"/>
                <a:cs typeface="Courier New"/>
              </a:rPr>
              <a:t>D.</a:t>
            </a:r>
            <a:r>
              <a:rPr lang="en-US" altLang="zh-CN" sz="2700" kern="100" dirty="0">
                <a:latin typeface="宋体"/>
                <a:ea typeface="华文细黑"/>
                <a:cs typeface="Times New Roman"/>
              </a:rPr>
              <a:t>①</a:t>
            </a:r>
            <a:r>
              <a:rPr lang="zh-CN" altLang="zh-CN" sz="2700" kern="100" dirty="0">
                <a:latin typeface="Times New Roman"/>
                <a:ea typeface="华文细黑"/>
                <a:cs typeface="Times New Roman"/>
              </a:rPr>
              <a:t>太原　</a:t>
            </a:r>
            <a:r>
              <a:rPr lang="en-US" altLang="zh-CN" sz="2700" kern="100" dirty="0">
                <a:latin typeface="宋体"/>
                <a:ea typeface="华文细黑"/>
                <a:cs typeface="Times New Roman"/>
              </a:rPr>
              <a:t>②</a:t>
            </a:r>
            <a:r>
              <a:rPr lang="zh-CN" altLang="zh-CN" sz="2700" kern="100" dirty="0">
                <a:latin typeface="Times New Roman"/>
                <a:ea typeface="华文细黑"/>
                <a:cs typeface="Times New Roman"/>
              </a:rPr>
              <a:t>武汉　</a:t>
            </a:r>
            <a:r>
              <a:rPr lang="en-US" altLang="zh-CN" sz="2700" kern="100" dirty="0">
                <a:latin typeface="宋体"/>
                <a:ea typeface="华文细黑"/>
                <a:cs typeface="Times New Roman"/>
              </a:rPr>
              <a:t>③</a:t>
            </a:r>
            <a:r>
              <a:rPr lang="zh-CN" altLang="zh-CN" sz="2700" kern="100" dirty="0">
                <a:latin typeface="Times New Roman"/>
                <a:ea typeface="华文细黑"/>
                <a:cs typeface="Times New Roman"/>
              </a:rPr>
              <a:t>包头　</a:t>
            </a:r>
            <a:r>
              <a:rPr lang="en-US" altLang="zh-CN" sz="2700" kern="100" dirty="0">
                <a:latin typeface="宋体"/>
                <a:ea typeface="华文细黑"/>
                <a:cs typeface="Times New Roman"/>
              </a:rPr>
              <a:t>④</a:t>
            </a:r>
            <a:r>
              <a:rPr lang="zh-CN" altLang="zh-CN" sz="2700" kern="100" dirty="0" smtClean="0">
                <a:latin typeface="Times New Roman"/>
                <a:ea typeface="华文细黑"/>
                <a:cs typeface="Times New Roman"/>
              </a:rPr>
              <a:t>重庆</a:t>
            </a:r>
            <a:endParaRPr lang="zh-CN" altLang="zh-CN" sz="27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38100" y="5229994"/>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07757" y="856556"/>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descr="\\李笑影\李笑影\2016\二轮\考前三个月\地理 通用\方正\K314.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1772" y="1321922"/>
            <a:ext cx="6866868" cy="28535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91245306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74789" y="261442"/>
            <a:ext cx="11639246" cy="2992114"/>
          </a:xfrm>
          <a:prstGeom prst="rect">
            <a:avLst/>
          </a:prstGeom>
        </p:spPr>
        <p:txBody>
          <a:bodyPr>
            <a:spAutoFit/>
          </a:bodyPr>
          <a:lstStyle/>
          <a:p>
            <a:pPr algn="just">
              <a:lnSpc>
                <a:spcPts val="5300"/>
              </a:lnSpc>
              <a:spcAft>
                <a:spcPts val="0"/>
              </a:spcAft>
              <a:tabLst>
                <a:tab pos="2340610" algn="l"/>
              </a:tabLst>
            </a:pPr>
            <a:r>
              <a:rPr lang="zh-CN" altLang="zh-CN" sz="2800" b="1" kern="100">
                <a:solidFill>
                  <a:srgbClr val="0000FF"/>
                </a:solidFill>
                <a:latin typeface="Times New Roman"/>
                <a:ea typeface="华文细黑"/>
                <a:cs typeface="Times New Roman"/>
              </a:rPr>
              <a:t>解析　</a:t>
            </a:r>
            <a:r>
              <a:rPr lang="zh-CN" altLang="zh-CN" sz="2800" kern="100">
                <a:latin typeface="Times New Roman"/>
                <a:ea typeface="华文细黑"/>
                <a:cs typeface="Times New Roman"/>
              </a:rPr>
              <a:t>解答本题时，如能确定</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是重庆，即可得到正确答案。如可确定</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是包头，即可排除答案</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，重点确定</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到底是重庆还是武汉，</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到底是太原还是重庆、</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到底是武汉还是太原，只要能确定其中的一组即可得到正确答案。</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21817185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550" y="88851"/>
            <a:ext cx="11755638" cy="6367704"/>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7.</a:t>
            </a:r>
            <a:r>
              <a:rPr lang="zh-CN" altLang="zh-CN" sz="2800" b="1" kern="100" dirty="0">
                <a:solidFill>
                  <a:srgbClr val="0000FF"/>
                </a:solidFill>
                <a:latin typeface="Times New Roman"/>
                <a:ea typeface="华文细黑"/>
                <a:cs typeface="Times New Roman"/>
              </a:rPr>
              <a:t>求同存异法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单项选择题的</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个选项中只有</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个是正确的，如果发现</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个选项特征是相同的，即可推理不同特征的那个选项就是正确的。</a:t>
            </a:r>
            <a:endParaRPr lang="zh-CN" altLang="zh-CN" sz="2800" kern="100" dirty="0">
              <a:latin typeface="宋体"/>
              <a:cs typeface="Courier New"/>
            </a:endParaRPr>
          </a:p>
          <a:p>
            <a:pPr algn="just">
              <a:lnSpc>
                <a:spcPts val="53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Times New Roman"/>
              </a:rPr>
              <a:t>7</a:t>
            </a:r>
            <a:r>
              <a:rPr lang="zh-CN" altLang="zh-CN" sz="2800" kern="100" dirty="0">
                <a:latin typeface="Times New Roman"/>
                <a:ea typeface="华文细黑"/>
                <a:cs typeface="Times New Roman"/>
              </a:rPr>
              <a:t>　读</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中心点为地球北极的示意图</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，若阴影部分表示黑夜，当地球运行到远日点附近时，则下列说法，不可能的是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Courier New"/>
              </a:rPr>
              <a:t>)</a:t>
            </a: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华北平原正值小麦播种季节</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华北平原正值小麦收获季节</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长江中下游进入梅雨时期</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罗马气候干</a:t>
            </a:r>
            <a:r>
              <a:rPr lang="zh-CN" altLang="zh-CN" sz="2800" kern="100" dirty="0" smtClean="0">
                <a:latin typeface="Times New Roman"/>
                <a:ea typeface="华文细黑"/>
                <a:cs typeface="Times New Roman"/>
              </a:rPr>
              <a:t>热</a:t>
            </a:r>
            <a:endParaRPr lang="zh-CN" altLang="zh-CN" sz="28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56059" y="3530377"/>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78799" y="3026321"/>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8" name="Picture 2" descr="\\李笑影\李笑影\2016\二轮\考前三个月\地理 通用\方正\K315.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615486" y="3183726"/>
            <a:ext cx="3101307" cy="30494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004773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62558" y="208484"/>
            <a:ext cx="11639246" cy="1465285"/>
          </a:xfrm>
          <a:prstGeom prst="rect">
            <a:avLst/>
          </a:prstGeom>
        </p:spPr>
        <p:txBody>
          <a:bodyPr>
            <a:spAutoFit/>
          </a:bodyPr>
          <a:lstStyle/>
          <a:p>
            <a:pPr algn="just">
              <a:lnSpc>
                <a:spcPct val="150000"/>
              </a:lnSpc>
              <a:spcAft>
                <a:spcPts val="0"/>
              </a:spcAft>
              <a:tabLst>
                <a:tab pos="2340610" algn="l"/>
              </a:tabLst>
            </a:pPr>
            <a:r>
              <a:rPr lang="zh-CN" altLang="zh-CN" sz="2800" b="1" kern="100">
                <a:solidFill>
                  <a:srgbClr val="0000FF"/>
                </a:solidFill>
                <a:latin typeface="Times New Roman"/>
                <a:ea typeface="华文细黑"/>
                <a:cs typeface="Times New Roman"/>
              </a:rPr>
              <a:t>解析　</a:t>
            </a:r>
            <a:r>
              <a:rPr lang="zh-CN" altLang="zh-CN" sz="2800" kern="100">
                <a:latin typeface="Times New Roman"/>
                <a:ea typeface="华文细黑"/>
                <a:cs typeface="Times New Roman"/>
              </a:rPr>
              <a:t>从</a:t>
            </a: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个选项中可发现华北平原小麦收获季节、长江中下游进入梅雨时期和罗马气候干热的时间都在夏季，地球在远日点，故本题</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项符合。</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4534172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3033" y="87049"/>
            <a:ext cx="11524006" cy="6555641"/>
          </a:xfrm>
          <a:prstGeom prst="rect">
            <a:avLst/>
          </a:prstGeom>
        </p:spPr>
        <p:txBody>
          <a:bodyPr>
            <a:spAutoFit/>
          </a:bodyPr>
          <a:lstStyle/>
          <a:p>
            <a:pPr algn="just">
              <a:lnSpc>
                <a:spcPct val="150000"/>
              </a:lnSpc>
              <a:spcAft>
                <a:spcPts val="0"/>
              </a:spcAft>
              <a:tabLst>
                <a:tab pos="2340610" algn="l"/>
              </a:tabLst>
            </a:pPr>
            <a:r>
              <a:rPr lang="en-US" altLang="zh-CN" sz="2800" b="1" kern="100" dirty="0">
                <a:solidFill>
                  <a:srgbClr val="0000FF"/>
                </a:solidFill>
                <a:latin typeface="Times New Roman"/>
                <a:ea typeface="华文细黑"/>
                <a:cs typeface="Courier New"/>
              </a:rPr>
              <a:t>8.</a:t>
            </a:r>
            <a:r>
              <a:rPr lang="zh-CN" altLang="zh-CN" sz="2800" b="1" kern="100" dirty="0">
                <a:solidFill>
                  <a:srgbClr val="0000FF"/>
                </a:solidFill>
                <a:latin typeface="Times New Roman"/>
                <a:ea typeface="华文细黑"/>
                <a:cs typeface="Times New Roman"/>
              </a:rPr>
              <a:t>逻辑推理法</a:t>
            </a:r>
            <a:endParaRPr lang="zh-CN" altLang="zh-CN" sz="2800" b="1" kern="100" dirty="0">
              <a:solidFill>
                <a:srgbClr val="0000FF"/>
              </a:solidFill>
              <a:latin typeface="宋体"/>
              <a:cs typeface="Courier New"/>
            </a:endParaRPr>
          </a:p>
          <a:p>
            <a:pPr algn="just">
              <a:lnSpc>
                <a:spcPct val="150000"/>
              </a:lnSpc>
              <a:spcAft>
                <a:spcPts val="0"/>
              </a:spcAft>
              <a:tabLst>
                <a:tab pos="2340610" algn="l"/>
              </a:tabLst>
            </a:pPr>
            <a:r>
              <a:rPr lang="zh-CN" altLang="zh-CN" sz="2800" kern="100" dirty="0">
                <a:latin typeface="Times New Roman"/>
                <a:ea typeface="华文细黑"/>
                <a:cs typeface="Times New Roman"/>
              </a:rPr>
              <a:t>有些选择题可能拿不准正确选项，但可通过逻辑推理进行判断</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8</a:t>
            </a:r>
            <a:r>
              <a:rPr lang="zh-CN" altLang="zh-CN" sz="2800" kern="100" dirty="0">
                <a:latin typeface="Times New Roman"/>
                <a:ea typeface="华文细黑"/>
                <a:cs typeface="Times New Roman"/>
              </a:rPr>
              <a:t>　读下图，该地有可能位于</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Courier New"/>
              </a:rPr>
              <a:t>)</a:t>
            </a:r>
          </a:p>
          <a:p>
            <a:pPr algn="just">
              <a:lnSpc>
                <a:spcPct val="150000"/>
              </a:lnSpc>
              <a:spcAft>
                <a:spcPts val="0"/>
              </a:spcAft>
              <a:tabLst>
                <a:tab pos="2340610" algn="l"/>
              </a:tabLst>
            </a:pPr>
            <a:endParaRPr lang="en-US" altLang="zh-CN" sz="2800" kern="100" dirty="0">
              <a:latin typeface="Times New Roman"/>
              <a:ea typeface="华文细黑"/>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endParaRPr lang="en-US" altLang="zh-CN" sz="2800" kern="100" dirty="0">
              <a:latin typeface="Times New Roman"/>
              <a:ea typeface="华文细黑"/>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endParaRPr lang="en-US" altLang="zh-CN" sz="2800" kern="100" dirty="0">
              <a:latin typeface="Times New Roman"/>
              <a:ea typeface="华文细黑"/>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美国东南部</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澳大利亚东南部</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我国南方地区</a:t>
            </a:r>
            <a:r>
              <a:rPr lang="en-US" altLang="zh-CN" sz="2800" kern="100" dirty="0">
                <a:latin typeface="Times New Roman"/>
                <a:ea typeface="华文细黑"/>
                <a:cs typeface="Courier New"/>
              </a:rPr>
              <a:t>  	D.</a:t>
            </a:r>
            <a:r>
              <a:rPr lang="zh-CN" altLang="zh-CN" sz="2800" kern="100" dirty="0">
                <a:latin typeface="Times New Roman"/>
                <a:ea typeface="华文细黑"/>
                <a:cs typeface="Times New Roman"/>
              </a:rPr>
              <a:t>地中海</a:t>
            </a:r>
            <a:r>
              <a:rPr lang="zh-CN" altLang="zh-CN" sz="2800" kern="100" dirty="0" smtClean="0">
                <a:latin typeface="Times New Roman"/>
                <a:ea typeface="华文细黑"/>
                <a:cs typeface="Times New Roman"/>
              </a:rPr>
              <a:t>沿岸</a:t>
            </a:r>
            <a:endParaRPr lang="zh-CN" altLang="zh-CN" sz="28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4776487" y="5263902"/>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15997" y="1612271"/>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122" name="Picture 2" descr="\\李笑影\李笑影\2016\二轮\考前三个月\地理 通用\方正\K316.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116954" y="2105075"/>
            <a:ext cx="3956505" cy="31730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48944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62558" y="185887"/>
            <a:ext cx="11639246" cy="2245320"/>
          </a:xfrm>
          <a:prstGeom prst="rect">
            <a:avLst/>
          </a:prstGeom>
        </p:spPr>
        <p:txBody>
          <a:bodyPr>
            <a:spAutoFit/>
          </a:bodyPr>
          <a:lstStyle/>
          <a:p>
            <a:pPr algn="just">
              <a:lnSpc>
                <a:spcPts val="5300"/>
              </a:lnSpc>
              <a:spcAft>
                <a:spcPts val="0"/>
              </a:spcAft>
              <a:tabLst>
                <a:tab pos="2340610" algn="l"/>
              </a:tabLst>
            </a:pPr>
            <a:r>
              <a:rPr lang="zh-CN" altLang="zh-CN" sz="2800" b="1" kern="100">
                <a:solidFill>
                  <a:srgbClr val="0000FF"/>
                </a:solidFill>
                <a:latin typeface="Times New Roman"/>
                <a:ea typeface="华文细黑"/>
                <a:cs typeface="Times New Roman"/>
              </a:rPr>
              <a:t>解析　</a:t>
            </a:r>
            <a:r>
              <a:rPr lang="zh-CN" altLang="zh-CN" sz="2800" kern="100">
                <a:latin typeface="Times New Roman"/>
                <a:ea typeface="华文细黑"/>
                <a:cs typeface="Times New Roman"/>
              </a:rPr>
              <a:t>此图所示地区应属于南半球的亚热带季风性湿润气候。但如果判断不出，可通过该图所示地区</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月份温度低，</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月份气温高，说明在南半球，而选项</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都在北半球，就可以推出正确选项是</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15005731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2558" y="143141"/>
            <a:ext cx="11639246" cy="4952362"/>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9.</a:t>
            </a:r>
            <a:r>
              <a:rPr lang="zh-CN" altLang="zh-CN" sz="2800" b="1" kern="100" dirty="0">
                <a:solidFill>
                  <a:srgbClr val="0000FF"/>
                </a:solidFill>
                <a:latin typeface="Times New Roman"/>
                <a:ea typeface="华文细黑"/>
                <a:cs typeface="Times New Roman"/>
              </a:rPr>
              <a:t>排除法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先易后难，从全部备选答案中将自己最熟悉的、已经完全掌握理解的选项进行判断筛选，稳定自己的考试情绪，通过已知选项推断未知选项的正误，或在此基础上进一步对一些模糊不清、拿不定主意、一时答不出或根本不理解的选项进行分析判断。排除法是解选择题的常用方法，上面讲的各种方法中很多也包含着排除法的思想，事实上排除法是解组合选择题的最佳方法。</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37963803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88608" y="179909"/>
            <a:ext cx="11639246" cy="5008424"/>
          </a:xfrm>
          <a:prstGeom prst="rect">
            <a:avLst/>
          </a:prstGeom>
        </p:spPr>
        <p:txBody>
          <a:bodyPr>
            <a:spAutoFit/>
          </a:bodyPr>
          <a:lstStyle/>
          <a:p>
            <a:pPr algn="just">
              <a:lnSpc>
                <a:spcPts val="5300"/>
              </a:lnSpc>
              <a:spcAft>
                <a:spcPts val="0"/>
              </a:spcAft>
              <a:tabLst>
                <a:tab pos="2340610" algn="l"/>
              </a:tabLst>
            </a:pPr>
            <a:r>
              <a:rPr lang="zh-CN" altLang="zh-CN" sz="2800" kern="100" dirty="0">
                <a:latin typeface="Times New Roman"/>
                <a:ea typeface="华文细黑"/>
                <a:cs typeface="Times New Roman"/>
              </a:rPr>
              <a:t>实际做题与平时训练要求并不一样，平时为了夯实基础，可能会要对每个选项、每个细节都追求明白无误，而在考试时并不需要在意这些细节过程，要的是结果，所以并非每个选择题都必须严格按一定模式去寻找答案，一些貌似投机取巧的方法其实可能是快速得分、准确答题的好方法，综合运用一些方法，每个小选项用一个小方法，一个大选择题综合几个方法都是可以的。除以上</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种按部就班的答题方法之外，还可以充分利用以下几种方法，综合起来寻找最佳解题方法。</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1883062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44224" y="169759"/>
            <a:ext cx="11755638" cy="5967764"/>
          </a:xfrm>
          <a:prstGeom prst="rect">
            <a:avLst/>
          </a:prstGeom>
        </p:spPr>
        <p:txBody>
          <a:bodyPr>
            <a:spAutoFit/>
          </a:bodyPr>
          <a:lstStyle/>
          <a:p>
            <a:pPr algn="just">
              <a:lnSpc>
                <a:spcPts val="55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9</a:t>
            </a:r>
            <a:r>
              <a:rPr lang="zh-CN" altLang="zh-CN" sz="2800" kern="100" dirty="0">
                <a:latin typeface="Times New Roman"/>
                <a:ea typeface="华文细黑"/>
                <a:cs typeface="Times New Roman"/>
              </a:rPr>
              <a:t>　若地球的自转方向与现在相反，而公转方向不变，则下列现象正确的是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太阳日将比恒星日大约短</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分</a:t>
            </a:r>
            <a:r>
              <a:rPr lang="en-US" altLang="zh-CN" sz="2800" kern="100" dirty="0">
                <a:latin typeface="Times New Roman"/>
                <a:ea typeface="华文细黑"/>
                <a:cs typeface="Courier New"/>
              </a:rPr>
              <a:t>56</a:t>
            </a:r>
            <a:r>
              <a:rPr lang="zh-CN" altLang="zh-CN" sz="2800" kern="100" dirty="0">
                <a:latin typeface="Times New Roman"/>
                <a:ea typeface="华文细黑"/>
                <a:cs typeface="Times New Roman"/>
              </a:rPr>
              <a:t>秒　</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en-US" altLang="zh-CN" sz="2800" kern="100" dirty="0" smtClean="0">
                <a:latin typeface="宋体"/>
                <a:ea typeface="华文细黑"/>
                <a:cs typeface="Times New Roman"/>
              </a:rPr>
              <a:t>②</a:t>
            </a:r>
            <a:r>
              <a:rPr lang="zh-CN" altLang="zh-CN" sz="2800" kern="100" dirty="0">
                <a:latin typeface="Times New Roman"/>
                <a:ea typeface="华文细黑"/>
                <a:cs typeface="Times New Roman"/>
              </a:rPr>
              <a:t>北半球河流右岸将比左岸冲刷得强烈　</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en-US" altLang="zh-CN" sz="2800" kern="100" dirty="0" smtClean="0">
                <a:latin typeface="宋体"/>
                <a:ea typeface="华文细黑"/>
                <a:cs typeface="Times New Roman"/>
              </a:rPr>
              <a:t>③</a:t>
            </a:r>
            <a:r>
              <a:rPr lang="zh-CN" altLang="zh-CN" sz="2800" kern="100" dirty="0">
                <a:latin typeface="Times New Roman"/>
                <a:ea typeface="华文细黑"/>
                <a:cs typeface="Times New Roman"/>
              </a:rPr>
              <a:t>南温带和北温带的范围将会扩大一些　</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en-US" altLang="zh-CN" sz="2800" kern="100" dirty="0" smtClean="0">
                <a:latin typeface="宋体"/>
                <a:ea typeface="华文细黑"/>
                <a:cs typeface="Times New Roman"/>
              </a:rPr>
              <a:t>④</a:t>
            </a:r>
            <a:r>
              <a:rPr lang="zh-CN" altLang="zh-CN" sz="2800" kern="100" dirty="0">
                <a:latin typeface="Times New Roman"/>
                <a:ea typeface="华文细黑"/>
                <a:cs typeface="Times New Roman"/>
              </a:rPr>
              <a:t>澳大利亚西海岸的沙漠将会变成森林</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A.</a:t>
            </a:r>
            <a:r>
              <a:rPr lang="en-US" altLang="zh-CN" sz="2800" kern="100" dirty="0">
                <a:latin typeface="宋体"/>
                <a:ea typeface="华文细黑"/>
                <a:cs typeface="Times New Roman"/>
              </a:rPr>
              <a:t>①②</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③④</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C.</a:t>
            </a:r>
            <a:r>
              <a:rPr lang="en-US" altLang="zh-CN" sz="2800" kern="100" dirty="0">
                <a:latin typeface="宋体"/>
                <a:ea typeface="华文细黑"/>
                <a:cs typeface="Times New Roman"/>
              </a:rPr>
              <a:t>①④</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②③</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86442" y="5095503"/>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57672" y="1146315"/>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824878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48746" y="198959"/>
            <a:ext cx="11639246" cy="6430575"/>
          </a:xfrm>
          <a:prstGeom prst="rect">
            <a:avLst/>
          </a:prstGeom>
        </p:spPr>
        <p:txBody>
          <a:bodyPr>
            <a:spAutoFit/>
          </a:bodyPr>
          <a:lstStyle/>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a:latin typeface="Times New Roman"/>
                <a:ea typeface="华文细黑"/>
                <a:cs typeface="Times New Roman"/>
              </a:rPr>
              <a:t>有些选择题如按常规解法，就必须确定每个选项是否正确才能得到答案。应用排除法解此类选择题可节省时间，提高正确率。如解本题时，可确定</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是错误的，那么就可以把含有该选项的备选答案</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排除，</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是两选项共有的，可判定为正确，重点分析</a:t>
            </a:r>
            <a:r>
              <a:rPr lang="en-US" altLang="zh-CN" sz="2800" kern="100" dirty="0">
                <a:latin typeface="宋体"/>
                <a:ea typeface="华文细黑"/>
                <a:cs typeface="Times New Roman"/>
              </a:rPr>
              <a:t>①③</a:t>
            </a:r>
            <a:r>
              <a:rPr lang="zh-CN" altLang="zh-CN" sz="2800" kern="100" dirty="0">
                <a:latin typeface="Times New Roman"/>
                <a:ea typeface="华文细黑"/>
                <a:cs typeface="Times New Roman"/>
              </a:rPr>
              <a:t>两个选项哪个正确，从而得到正确答案，这种方法可称为正向排除法。如解此题时当能确定</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正确时就可把没有</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的选项</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排除</a:t>
            </a:r>
            <a:r>
              <a:rPr lang="zh-CN" altLang="zh-CN" sz="2800" kern="100" dirty="0" smtClean="0">
                <a:latin typeface="Times New Roman"/>
                <a:ea typeface="华文细黑"/>
                <a:cs typeface="Times New Roman"/>
              </a:rPr>
              <a:t>。重点</a:t>
            </a:r>
            <a:r>
              <a:rPr lang="zh-CN" altLang="zh-CN" sz="2800" kern="100" dirty="0">
                <a:latin typeface="Times New Roman"/>
                <a:ea typeface="华文细黑"/>
                <a:cs typeface="Times New Roman"/>
              </a:rPr>
              <a:t>分析</a:t>
            </a:r>
            <a:r>
              <a:rPr lang="en-US" altLang="zh-CN" sz="2800" kern="100" dirty="0">
                <a:latin typeface="宋体"/>
                <a:ea typeface="华文细黑"/>
                <a:cs typeface="Times New Roman"/>
              </a:rPr>
              <a:t>②④</a:t>
            </a:r>
            <a:r>
              <a:rPr lang="zh-CN" altLang="zh-CN" sz="2800" kern="100" dirty="0">
                <a:latin typeface="Times New Roman"/>
                <a:ea typeface="华文细黑"/>
                <a:cs typeface="Times New Roman"/>
              </a:rPr>
              <a:t>中哪个正确。从而得到正确答案为</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，这种方法可称为逆向排除法。使用排除法往往不能一步确定答案，解题时可把两种排除方法交替使用。使用排除法进行排除的关键是在于对组合错肢或正肢的排除一定要正确。</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408907143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0075" y="103857"/>
            <a:ext cx="11755638" cy="5774209"/>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10.</a:t>
            </a:r>
            <a:r>
              <a:rPr lang="zh-CN" altLang="zh-CN" sz="2800" b="1" kern="100" dirty="0">
                <a:solidFill>
                  <a:srgbClr val="0000FF"/>
                </a:solidFill>
                <a:latin typeface="Times New Roman"/>
                <a:ea typeface="华文细黑"/>
                <a:cs typeface="Times New Roman"/>
              </a:rPr>
              <a:t>计算法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有些选择题需要经过计算才能得到正确答案。</a:t>
            </a:r>
            <a:endParaRPr lang="zh-CN" altLang="zh-CN" sz="2800" kern="100" dirty="0">
              <a:latin typeface="宋体"/>
              <a:cs typeface="Courier New"/>
            </a:endParaRPr>
          </a:p>
          <a:p>
            <a:pPr algn="just">
              <a:lnSpc>
                <a:spcPts val="53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10</a:t>
            </a:r>
            <a:r>
              <a:rPr lang="zh-CN" altLang="zh-CN" sz="2800" kern="100" dirty="0">
                <a:latin typeface="Times New Roman"/>
                <a:ea typeface="华文细黑"/>
                <a:cs typeface="Times New Roman"/>
              </a:rPr>
              <a:t>　当北京时间为</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22</a:t>
            </a:r>
            <a:r>
              <a:rPr lang="zh-CN" altLang="zh-CN" sz="2800" kern="100" dirty="0">
                <a:latin typeface="Times New Roman"/>
                <a:ea typeface="华文细黑"/>
                <a:cs typeface="Times New Roman"/>
              </a:rPr>
              <a:t>日</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点时，全球未进入</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22</a:t>
            </a:r>
            <a:r>
              <a:rPr lang="zh-CN" altLang="zh-CN" sz="2800" kern="100" dirty="0">
                <a:latin typeface="Times New Roman"/>
                <a:ea typeface="华文细黑"/>
                <a:cs typeface="Times New Roman"/>
              </a:rPr>
              <a:t>日的有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多一半地方</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少一半地方</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恰好一半地方</a:t>
            </a:r>
            <a:r>
              <a:rPr lang="en-US" altLang="zh-CN" sz="2800" kern="100" dirty="0">
                <a:latin typeface="Times New Roman"/>
                <a:ea typeface="华文细黑"/>
                <a:cs typeface="Courier New"/>
              </a:rPr>
              <a:t>  	D.</a:t>
            </a:r>
            <a:r>
              <a:rPr lang="zh-CN" altLang="zh-CN" sz="2800" kern="100" dirty="0">
                <a:latin typeface="Times New Roman"/>
                <a:ea typeface="华文细黑"/>
                <a:cs typeface="Times New Roman"/>
              </a:rPr>
              <a:t>没有任何</a:t>
            </a:r>
            <a:r>
              <a:rPr lang="zh-CN" altLang="zh-CN" sz="2800" kern="100" dirty="0" smtClean="0">
                <a:latin typeface="Times New Roman"/>
                <a:ea typeface="华文细黑"/>
                <a:cs typeface="Times New Roman"/>
              </a:rPr>
              <a:t>地方</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a:latin typeface="Times New Roman"/>
                <a:ea typeface="华文细黑"/>
                <a:cs typeface="Times New Roman"/>
              </a:rPr>
              <a:t>本题主要考查全球日期的分布范围。已知北京时间为</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22</a:t>
            </a:r>
            <a:r>
              <a:rPr lang="zh-CN" altLang="zh-CN" sz="2800" kern="100" dirty="0">
                <a:latin typeface="Times New Roman"/>
                <a:ea typeface="华文细黑"/>
                <a:cs typeface="Times New Roman"/>
              </a:rPr>
              <a:t>日</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时，则</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22</a:t>
            </a:r>
            <a:r>
              <a:rPr lang="zh-CN" altLang="zh-CN" sz="2800" kern="100" dirty="0">
                <a:latin typeface="Times New Roman"/>
                <a:ea typeface="华文细黑"/>
                <a:cs typeface="Times New Roman"/>
              </a:rPr>
              <a:t>日的范围应是东三区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东十二区，</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21</a:t>
            </a:r>
            <a:r>
              <a:rPr lang="zh-CN" altLang="zh-CN" sz="2800" kern="100" dirty="0">
                <a:latin typeface="Times New Roman"/>
                <a:ea typeface="华文细黑"/>
                <a:cs typeface="Times New Roman"/>
              </a:rPr>
              <a:t>日的范围应是西十二区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东二区，即全球未进入</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22</a:t>
            </a:r>
            <a:r>
              <a:rPr lang="zh-CN" altLang="zh-CN" sz="2800" kern="100" dirty="0">
                <a:latin typeface="Times New Roman"/>
                <a:ea typeface="华文细黑"/>
                <a:cs typeface="Times New Roman"/>
              </a:rPr>
              <a:t>日的应是多一半地方，所以答案应选择</a:t>
            </a:r>
            <a:r>
              <a:rPr lang="en-US" altLang="zh-CN" sz="2800" kern="100" dirty="0">
                <a:latin typeface="Times New Roman"/>
                <a:ea typeface="华文细黑"/>
                <a:cs typeface="Courier New"/>
              </a:rPr>
              <a:t>A</a:t>
            </a:r>
            <a:r>
              <a:rPr lang="zh-CN" altLang="zh-CN" sz="2800" kern="100" dirty="0" smtClean="0">
                <a:latin typeface="Times New Roman"/>
                <a:ea typeface="华文细黑"/>
                <a:cs typeface="Times New Roman"/>
              </a:rPr>
              <a:t>。</a:t>
            </a:r>
            <a:endParaRPr lang="zh-CN" altLang="zh-CN" sz="28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65584" y="2205658"/>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237762" y="1699137"/>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74689058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xEl>
                                              <p:pRg st="5" end="5"/>
                                            </p:txEl>
                                          </p:spTgt>
                                        </p:tgtEl>
                                      </p:cBhvr>
                                    </p:animEffect>
                                    <p:set>
                                      <p:cBhvr>
                                        <p:cTn id="23"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7" grpId="0"/>
      <p:bldP spid="17"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550" y="64381"/>
            <a:ext cx="11755638" cy="3323987"/>
          </a:xfrm>
          <a:prstGeom prst="rect">
            <a:avLst/>
          </a:prstGeom>
        </p:spPr>
        <p:txBody>
          <a:bodyPr>
            <a:spAutoFit/>
          </a:bodyPr>
          <a:lstStyle/>
          <a:p>
            <a:pPr>
              <a:lnSpc>
                <a:spcPct val="150000"/>
              </a:lnSpc>
              <a:spcAft>
                <a:spcPts val="0"/>
              </a:spcAft>
              <a:tabLst>
                <a:tab pos="2340610" algn="l"/>
              </a:tabLst>
            </a:pPr>
            <a:r>
              <a:rPr lang="en-US" altLang="zh-CN" sz="2800" b="1" kern="100" dirty="0">
                <a:solidFill>
                  <a:srgbClr val="0000FF"/>
                </a:solidFill>
                <a:latin typeface="Times New Roman"/>
                <a:ea typeface="华文细黑"/>
                <a:cs typeface="Courier New"/>
              </a:rPr>
              <a:t>11.</a:t>
            </a:r>
            <a:r>
              <a:rPr lang="zh-CN" altLang="zh-CN" sz="2800" b="1" kern="100" dirty="0">
                <a:solidFill>
                  <a:srgbClr val="0000FF"/>
                </a:solidFill>
                <a:latin typeface="Times New Roman"/>
                <a:ea typeface="华文细黑"/>
                <a:cs typeface="Times New Roman"/>
              </a:rPr>
              <a:t>特殊值法</a:t>
            </a:r>
            <a:endParaRPr lang="zh-CN" altLang="zh-CN" sz="2800" b="1" kern="100" dirty="0">
              <a:solidFill>
                <a:srgbClr val="0000FF"/>
              </a:solidFill>
              <a:latin typeface="宋体"/>
              <a:cs typeface="Courier New"/>
            </a:endParaRPr>
          </a:p>
          <a:p>
            <a:pPr>
              <a:lnSpc>
                <a:spcPct val="150000"/>
              </a:lnSpc>
              <a:spcAft>
                <a:spcPts val="0"/>
              </a:spcAft>
              <a:tabLst>
                <a:tab pos="2340610" algn="l"/>
              </a:tabLst>
            </a:pPr>
            <a:r>
              <a:rPr lang="zh-CN" altLang="zh-CN" sz="2800" kern="100" dirty="0">
                <a:latin typeface="Times New Roman"/>
                <a:ea typeface="华文细黑"/>
                <a:cs typeface="Times New Roman"/>
              </a:rPr>
              <a:t>运用数学上的特殊值法解地理计算题，有时可以达到事半功倍的效果。</a:t>
            </a:r>
            <a:endParaRPr lang="zh-CN" altLang="zh-CN" sz="2800" kern="100" dirty="0">
              <a:latin typeface="宋体"/>
              <a:cs typeface="Courier New"/>
            </a:endParaRPr>
          </a:p>
          <a:p>
            <a:pPr>
              <a:lnSpc>
                <a:spcPct val="1500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11</a:t>
            </a:r>
            <a:r>
              <a:rPr lang="zh-CN" altLang="zh-CN" sz="2800" kern="100" dirty="0">
                <a:latin typeface="Times New Roman"/>
                <a:ea typeface="华文细黑"/>
                <a:cs typeface="Times New Roman"/>
              </a:rPr>
              <a:t>　读</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某地的正午太阳高度随季节变化图</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，该地的地理纬度为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Courier New"/>
              </a:rPr>
              <a:t>)</a:t>
            </a:r>
          </a:p>
          <a:p>
            <a:pPr algn="just">
              <a:lnSpc>
                <a:spcPct val="150000"/>
              </a:lnSpc>
              <a:spcAft>
                <a:spcPts val="0"/>
              </a:spcAft>
              <a:tabLst>
                <a:tab pos="2340610" algn="l"/>
              </a:tabLst>
            </a:pPr>
            <a:r>
              <a:rPr lang="en-US" altLang="zh-CN" sz="2800" kern="100" dirty="0">
                <a:latin typeface="Times New Roman"/>
                <a:ea typeface="华文细黑"/>
                <a:cs typeface="Courier New"/>
              </a:rPr>
              <a:t>A.0°  	</a:t>
            </a:r>
            <a:r>
              <a:rPr lang="en-US" altLang="zh-CN" sz="2800" kern="100" dirty="0" smtClean="0">
                <a:latin typeface="Times New Roman"/>
                <a:ea typeface="华文细黑"/>
                <a:cs typeface="Courier New"/>
              </a:rPr>
              <a:t>	              B.66°34</a:t>
            </a:r>
            <a:r>
              <a:rPr lang="en-US" altLang="zh-CN" sz="2800" kern="100" dirty="0" smtClean="0">
                <a:latin typeface="宋体"/>
                <a:ea typeface="华文细黑"/>
                <a:cs typeface="Times New Roman"/>
              </a:rPr>
              <a:t>′</a:t>
            </a:r>
            <a:r>
              <a:rPr lang="en-US" altLang="zh-CN" sz="2800" kern="100" dirty="0" smtClean="0">
                <a:latin typeface="Times New Roman"/>
                <a:ea typeface="华文细黑"/>
                <a:cs typeface="Courier New"/>
              </a:rPr>
              <a:t>N</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C.23°26</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N  	</a:t>
            </a:r>
            <a:r>
              <a:rPr lang="en-US" altLang="zh-CN" sz="2800" kern="100" dirty="0" smtClean="0">
                <a:latin typeface="Times New Roman"/>
                <a:ea typeface="华文细黑"/>
                <a:cs typeface="Courier New"/>
              </a:rPr>
              <a:t>	              D.23°26</a:t>
            </a:r>
            <a:r>
              <a:rPr lang="en-US" altLang="zh-CN" sz="2800" kern="100" dirty="0" smtClean="0">
                <a:latin typeface="宋体"/>
                <a:ea typeface="华文细黑"/>
                <a:cs typeface="Times New Roman"/>
              </a:rPr>
              <a:t>′</a:t>
            </a:r>
            <a:r>
              <a:rPr lang="en-US" altLang="zh-CN" sz="2800" kern="100" dirty="0" smtClean="0">
                <a:latin typeface="Times New Roman"/>
                <a:ea typeface="华文细黑"/>
                <a:cs typeface="Courier New"/>
              </a:rPr>
              <a:t>S</a:t>
            </a:r>
            <a:endParaRPr lang="zh-CN" altLang="zh-CN" sz="28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6716" y="1576636"/>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6" name="Picture 2" descr="\\李笑影\李笑影\2016\二轮\考前三个月\地理 通用\方正\K318.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701550" y="2205658"/>
            <a:ext cx="3947797" cy="298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矩形 2"/>
          <p:cNvSpPr/>
          <p:nvPr/>
        </p:nvSpPr>
        <p:spPr>
          <a:xfrm>
            <a:off x="190550" y="3287451"/>
            <a:ext cx="11755638" cy="3323987"/>
          </a:xfrm>
          <a:prstGeom prst="rect">
            <a:avLst/>
          </a:prstGeom>
        </p:spPr>
        <p:txBody>
          <a:bodyPr>
            <a:spAutoFit/>
          </a:bodyPr>
          <a:lstStyle/>
          <a:p>
            <a:pPr algn="just">
              <a:lnSpc>
                <a:spcPct val="1500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spc="-100" dirty="0">
                <a:latin typeface="Times New Roman"/>
                <a:ea typeface="华文细黑"/>
                <a:cs typeface="Times New Roman"/>
              </a:rPr>
              <a:t>本题若运用求某地正午太阳高度</a:t>
            </a:r>
            <a:r>
              <a:rPr lang="zh-CN" altLang="zh-CN" sz="2800" kern="100" spc="-100" dirty="0" smtClean="0">
                <a:latin typeface="Times New Roman"/>
                <a:ea typeface="华文细黑"/>
                <a:cs typeface="Times New Roman"/>
              </a:rPr>
              <a:t>的公式计</a:t>
            </a:r>
            <a:endParaRPr lang="en-US" altLang="zh-CN" sz="2800" kern="100" spc="-100" dirty="0" smtClean="0">
              <a:latin typeface="Times New Roman"/>
              <a:ea typeface="华文细黑"/>
              <a:cs typeface="Times New Roman"/>
            </a:endParaRPr>
          </a:p>
          <a:p>
            <a:pPr algn="just">
              <a:lnSpc>
                <a:spcPct val="150000"/>
              </a:lnSpc>
              <a:spcAft>
                <a:spcPts val="0"/>
              </a:spcAft>
              <a:tabLst>
                <a:tab pos="2340610" algn="l"/>
              </a:tabLst>
            </a:pPr>
            <a:r>
              <a:rPr lang="zh-CN" altLang="zh-CN" sz="2800" kern="100" spc="-100" dirty="0" smtClean="0">
                <a:latin typeface="Times New Roman"/>
                <a:ea typeface="华文细黑"/>
                <a:cs typeface="Times New Roman"/>
              </a:rPr>
              <a:t>算</a:t>
            </a:r>
            <a:r>
              <a:rPr lang="zh-CN" altLang="zh-CN" sz="2800" kern="100" spc="-100" dirty="0">
                <a:latin typeface="Times New Roman"/>
                <a:ea typeface="华文细黑"/>
                <a:cs typeface="Times New Roman"/>
              </a:rPr>
              <a:t>当地的地理纬度，比较麻烦，可采用</a:t>
            </a:r>
            <a:r>
              <a:rPr lang="zh-CN" altLang="zh-CN" sz="2800" kern="100" spc="-100" dirty="0" smtClean="0">
                <a:latin typeface="Times New Roman"/>
                <a:ea typeface="华文细黑"/>
                <a:cs typeface="Times New Roman"/>
              </a:rPr>
              <a:t>特殊值</a:t>
            </a:r>
            <a:r>
              <a:rPr lang="zh-CN" altLang="zh-CN" sz="2800" kern="100" spc="-100" dirty="0">
                <a:latin typeface="Times New Roman"/>
                <a:ea typeface="华文细黑"/>
                <a:cs typeface="Times New Roman"/>
              </a:rPr>
              <a:t>法</a:t>
            </a:r>
            <a:r>
              <a:rPr lang="zh-CN" altLang="zh-CN" sz="2800" kern="100" spc="-100" dirty="0" smtClean="0">
                <a:latin typeface="Times New Roman"/>
                <a:ea typeface="华文细黑"/>
                <a:cs typeface="Times New Roman"/>
              </a:rPr>
              <a:t>。</a:t>
            </a:r>
            <a:endParaRPr lang="en-US" altLang="zh-CN" sz="2800" kern="100" spc="-100" dirty="0" smtClean="0">
              <a:latin typeface="Times New Roman"/>
              <a:ea typeface="华文细黑"/>
              <a:cs typeface="Times New Roman"/>
            </a:endParaRPr>
          </a:p>
          <a:p>
            <a:pPr algn="just">
              <a:lnSpc>
                <a:spcPct val="150000"/>
              </a:lnSpc>
              <a:spcAft>
                <a:spcPts val="0"/>
              </a:spcAft>
              <a:tabLst>
                <a:tab pos="2340610" algn="l"/>
              </a:tabLst>
            </a:pPr>
            <a:r>
              <a:rPr lang="zh-CN" altLang="zh-CN" sz="2800" kern="100" spc="-100" dirty="0" smtClean="0">
                <a:latin typeface="Times New Roman"/>
                <a:ea typeface="华文细黑"/>
                <a:cs typeface="Times New Roman"/>
              </a:rPr>
              <a:t>读</a:t>
            </a:r>
            <a:r>
              <a:rPr lang="zh-CN" altLang="zh-CN" sz="2800" kern="100" spc="-100" dirty="0">
                <a:latin typeface="Times New Roman"/>
                <a:ea typeface="华文细黑"/>
                <a:cs typeface="Times New Roman"/>
              </a:rPr>
              <a:t>图可知，当地正午太阳高度为</a:t>
            </a:r>
            <a:r>
              <a:rPr lang="en-US" altLang="zh-CN" sz="2800" kern="100" spc="-100" dirty="0">
                <a:latin typeface="Times New Roman"/>
                <a:ea typeface="华文细黑"/>
                <a:cs typeface="Courier New"/>
              </a:rPr>
              <a:t>90</a:t>
            </a:r>
            <a:r>
              <a:rPr lang="en-US" altLang="zh-CN" sz="2800" kern="100" spc="-100" dirty="0" smtClean="0">
                <a:latin typeface="Times New Roman"/>
                <a:ea typeface="华文细黑"/>
                <a:cs typeface="Courier New"/>
              </a:rPr>
              <a:t>°(</a:t>
            </a:r>
            <a:r>
              <a:rPr lang="zh-CN" altLang="zh-CN" sz="2800" kern="100" spc="-100" dirty="0">
                <a:latin typeface="Times New Roman"/>
                <a:ea typeface="华文细黑"/>
                <a:cs typeface="Times New Roman"/>
              </a:rPr>
              <a:t>直射</a:t>
            </a:r>
            <a:r>
              <a:rPr lang="en-US" altLang="zh-CN" sz="2800" kern="100" spc="-100" dirty="0" smtClean="0">
                <a:latin typeface="Times New Roman"/>
                <a:ea typeface="华文细黑"/>
                <a:cs typeface="Courier New"/>
              </a:rPr>
              <a:t>)</a:t>
            </a:r>
            <a:r>
              <a:rPr lang="zh-CN" altLang="zh-CN" sz="2800" kern="100" spc="-100" dirty="0" smtClean="0">
                <a:latin typeface="Times New Roman"/>
                <a:ea typeface="华文细黑"/>
                <a:cs typeface="Times New Roman"/>
              </a:rPr>
              <a:t>时，</a:t>
            </a:r>
            <a:endParaRPr lang="en-US" altLang="zh-CN" sz="2800" kern="100" spc="-100" dirty="0" smtClean="0">
              <a:latin typeface="Times New Roman"/>
              <a:ea typeface="华文细黑"/>
              <a:cs typeface="Times New Roman"/>
            </a:endParaRPr>
          </a:p>
          <a:p>
            <a:pPr algn="just">
              <a:lnSpc>
                <a:spcPct val="150000"/>
              </a:lnSpc>
              <a:spcAft>
                <a:spcPts val="0"/>
              </a:spcAft>
              <a:tabLst>
                <a:tab pos="2340610" algn="l"/>
              </a:tabLst>
            </a:pPr>
            <a:r>
              <a:rPr lang="zh-CN" altLang="zh-CN" sz="2800" kern="100" spc="-100" dirty="0" smtClean="0">
                <a:latin typeface="Times New Roman"/>
                <a:ea typeface="华文细黑"/>
                <a:cs typeface="Times New Roman"/>
              </a:rPr>
              <a:t>时间</a:t>
            </a:r>
            <a:r>
              <a:rPr lang="zh-CN" altLang="zh-CN" sz="2800" kern="100" spc="-100" dirty="0">
                <a:latin typeface="Times New Roman"/>
                <a:ea typeface="华文细黑"/>
                <a:cs typeface="Times New Roman"/>
              </a:rPr>
              <a:t>为</a:t>
            </a:r>
            <a:r>
              <a:rPr lang="en-US" altLang="zh-CN" sz="2800" kern="100" spc="-100" dirty="0">
                <a:latin typeface="Times New Roman"/>
                <a:ea typeface="华文细黑"/>
                <a:cs typeface="Courier New"/>
              </a:rPr>
              <a:t>3</a:t>
            </a:r>
            <a:r>
              <a:rPr lang="zh-CN" altLang="zh-CN" sz="2800" kern="100" spc="-100" dirty="0">
                <a:latin typeface="Times New Roman"/>
                <a:ea typeface="华文细黑"/>
                <a:cs typeface="Times New Roman"/>
              </a:rPr>
              <a:t>月</a:t>
            </a:r>
            <a:r>
              <a:rPr lang="en-US" altLang="zh-CN" sz="2800" kern="100" spc="-100" dirty="0">
                <a:latin typeface="Times New Roman"/>
                <a:ea typeface="华文细黑"/>
                <a:cs typeface="Courier New"/>
              </a:rPr>
              <a:t>21</a:t>
            </a:r>
            <a:r>
              <a:rPr lang="zh-CN" altLang="zh-CN" sz="2800" kern="100" spc="-100" dirty="0">
                <a:latin typeface="Times New Roman"/>
                <a:ea typeface="华文细黑"/>
                <a:cs typeface="Times New Roman"/>
              </a:rPr>
              <a:t>日或</a:t>
            </a:r>
            <a:r>
              <a:rPr lang="en-US" altLang="zh-CN" sz="2800" kern="100" spc="-100" dirty="0">
                <a:latin typeface="Times New Roman"/>
                <a:ea typeface="华文细黑"/>
                <a:cs typeface="Courier New"/>
              </a:rPr>
              <a:t>9</a:t>
            </a:r>
            <a:r>
              <a:rPr lang="zh-CN" altLang="zh-CN" sz="2800" kern="100" dirty="0">
                <a:latin typeface="Times New Roman"/>
                <a:ea typeface="华文细黑"/>
                <a:cs typeface="Times New Roman"/>
              </a:rPr>
              <a:t>月</a:t>
            </a:r>
            <a:r>
              <a:rPr lang="en-US" altLang="zh-CN" sz="2800" kern="100" dirty="0">
                <a:latin typeface="Times New Roman"/>
                <a:ea typeface="华文细黑"/>
                <a:cs typeface="Courier New"/>
              </a:rPr>
              <a:t>23</a:t>
            </a:r>
            <a:r>
              <a:rPr lang="zh-CN" altLang="zh-CN" sz="2800" kern="100" dirty="0">
                <a:latin typeface="Times New Roman"/>
                <a:ea typeface="华文细黑"/>
                <a:cs typeface="Times New Roman"/>
              </a:rPr>
              <a:t>日，即春分或秋分日，又知二分日太阳直射赤道。故正确答案为</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项。</a:t>
            </a:r>
            <a:endParaRPr lang="zh-CN" altLang="zh-CN" sz="2800" kern="100" dirty="0">
              <a:effectLst/>
              <a:latin typeface="宋体"/>
              <a:cs typeface="Courier New"/>
            </a:endParaRPr>
          </a:p>
        </p:txBody>
      </p:sp>
      <p:sp>
        <p:nvSpPr>
          <p:cNvPr id="17" name="TextBox 16"/>
          <p:cNvSpPr txBox="1"/>
          <p:nvPr/>
        </p:nvSpPr>
        <p:spPr>
          <a:xfrm>
            <a:off x="56059" y="2061642"/>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xmlns="" val="687507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3" grpId="0"/>
      <p:bldP spid="3" grpId="1"/>
      <p:bldP spid="17" grpId="0"/>
      <p:bldP spid="17"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90550" y="117426"/>
            <a:ext cx="11755638" cy="2554264"/>
          </a:xfrm>
          <a:prstGeom prst="rect">
            <a:avLst/>
          </a:prstGeom>
        </p:spPr>
        <p:txBody>
          <a:bodyPr>
            <a:spAutoFit/>
          </a:bodyPr>
          <a:lstStyle/>
          <a:p>
            <a:pPr algn="just">
              <a:lnSpc>
                <a:spcPts val="5500"/>
              </a:lnSpc>
              <a:spcAft>
                <a:spcPts val="0"/>
              </a:spcAft>
              <a:tabLst>
                <a:tab pos="2340610" algn="l"/>
              </a:tabLst>
            </a:pPr>
            <a:r>
              <a:rPr lang="en-US" altLang="zh-CN" sz="2800" b="1" kern="100" dirty="0">
                <a:solidFill>
                  <a:srgbClr val="0000FF"/>
                </a:solidFill>
                <a:latin typeface="Times New Roman"/>
                <a:ea typeface="华文细黑"/>
                <a:cs typeface="Courier New"/>
              </a:rPr>
              <a:t>12.</a:t>
            </a:r>
            <a:r>
              <a:rPr lang="zh-CN" altLang="zh-CN" sz="2800" b="1" kern="100" dirty="0">
                <a:solidFill>
                  <a:srgbClr val="0000FF"/>
                </a:solidFill>
                <a:latin typeface="Times New Roman"/>
                <a:ea typeface="华文细黑"/>
                <a:cs typeface="Times New Roman"/>
              </a:rPr>
              <a:t>逆解法</a:t>
            </a:r>
            <a:endParaRPr lang="zh-CN" altLang="zh-CN" sz="2800" b="1" kern="100" dirty="0">
              <a:solidFill>
                <a:srgbClr val="0000FF"/>
              </a:solidFill>
              <a:latin typeface="宋体"/>
              <a:cs typeface="Courier New"/>
            </a:endParaRPr>
          </a:p>
          <a:p>
            <a:pPr algn="just">
              <a:lnSpc>
                <a:spcPts val="5500"/>
              </a:lnSpc>
              <a:spcAft>
                <a:spcPts val="0"/>
              </a:spcAft>
              <a:tabLst>
                <a:tab pos="2340610" algn="l"/>
              </a:tabLst>
            </a:pPr>
            <a:r>
              <a:rPr lang="zh-CN" altLang="zh-CN" sz="2800" kern="100" dirty="0">
                <a:latin typeface="Times New Roman"/>
                <a:ea typeface="华文细黑"/>
                <a:cs typeface="Times New Roman"/>
              </a:rPr>
              <a:t>平时学习时，大部分同学习惯于正向思维。逆解法是运用逆向思维解题的一种方法，运用这种方法解题，往往会收到意想不到的效果。</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375390162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90550" y="79431"/>
            <a:ext cx="11755638" cy="3242170"/>
          </a:xfrm>
          <a:prstGeom prst="rect">
            <a:avLst/>
          </a:prstGeom>
        </p:spPr>
        <p:txBody>
          <a:bodyPr>
            <a:spAutoFit/>
          </a:bodyPr>
          <a:lstStyle/>
          <a:p>
            <a:pPr algn="just">
              <a:lnSpc>
                <a:spcPct val="1500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12</a:t>
            </a:r>
            <a:r>
              <a:rPr lang="zh-CN" altLang="zh-CN" sz="2800" kern="100" dirty="0">
                <a:latin typeface="Times New Roman"/>
                <a:ea typeface="华文细黑"/>
                <a:cs typeface="Times New Roman"/>
              </a:rPr>
              <a:t>　近年来，我国房地产业发展迅速，越来越多的居民乔迁新居，居住条件和环境显著改善。请读图，运用以下公式及相关知识回答。</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某地正</a:t>
            </a:r>
            <a:r>
              <a:rPr lang="zh-CN" altLang="zh-CN" sz="2800" kern="100" spc="-100" dirty="0">
                <a:latin typeface="Times New Roman"/>
                <a:ea typeface="华文细黑"/>
                <a:cs typeface="Times New Roman"/>
              </a:rPr>
              <a:t>午太阳高度的大小：</a:t>
            </a:r>
            <a:r>
              <a:rPr lang="en-US" altLang="zh-CN" sz="2800" kern="100" spc="-100" dirty="0">
                <a:latin typeface="Times New Roman"/>
                <a:ea typeface="华文细黑"/>
                <a:cs typeface="Courier New"/>
              </a:rPr>
              <a:t>H</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90°</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|φ</a:t>
            </a:r>
            <a:r>
              <a:rPr lang="zh-CN" altLang="zh-CN" sz="2800" kern="100" spc="-100" dirty="0">
                <a:latin typeface="Times New Roman"/>
                <a:ea typeface="华文细黑"/>
                <a:cs typeface="Times New Roman"/>
              </a:rPr>
              <a:t>－</a:t>
            </a:r>
            <a:r>
              <a:rPr lang="en-US" altLang="zh-CN" sz="2800" kern="100" spc="-100" dirty="0">
                <a:latin typeface="Times New Roman"/>
                <a:ea typeface="华文细黑"/>
                <a:cs typeface="Courier New"/>
              </a:rPr>
              <a:t>δ|</a:t>
            </a:r>
            <a:r>
              <a:rPr lang="zh-CN" altLang="zh-CN" sz="2800" kern="100" spc="-100" dirty="0">
                <a:latin typeface="Times New Roman"/>
                <a:ea typeface="华文细黑"/>
                <a:cs typeface="Times New Roman"/>
              </a:rPr>
              <a:t>式中</a:t>
            </a:r>
            <a:r>
              <a:rPr lang="en-US" altLang="zh-CN" sz="2800" kern="100" spc="-100" dirty="0">
                <a:latin typeface="Times New Roman"/>
                <a:ea typeface="华文细黑"/>
                <a:cs typeface="Courier New"/>
              </a:rPr>
              <a:t>H</a:t>
            </a:r>
            <a:r>
              <a:rPr lang="zh-CN" altLang="zh-CN" sz="2800" kern="100" spc="-100" dirty="0">
                <a:latin typeface="Times New Roman"/>
                <a:ea typeface="华文细黑"/>
                <a:cs typeface="Times New Roman"/>
              </a:rPr>
              <a:t>为正午太阳高度；</a:t>
            </a:r>
            <a:r>
              <a:rPr lang="en-US" altLang="zh-CN" sz="2800" kern="100" spc="-100" dirty="0">
                <a:latin typeface="Times New Roman"/>
                <a:ea typeface="华文细黑"/>
                <a:cs typeface="Courier New"/>
              </a:rPr>
              <a:t>φ</a:t>
            </a:r>
            <a:r>
              <a:rPr lang="zh-CN" altLang="zh-CN" sz="2800" kern="100" spc="-100" dirty="0">
                <a:latin typeface="Times New Roman"/>
                <a:ea typeface="华文细黑"/>
                <a:cs typeface="Times New Roman"/>
              </a:rPr>
              <a:t>为当地纬度，</a:t>
            </a:r>
            <a:r>
              <a:rPr lang="zh-CN" altLang="zh-CN" sz="2800" kern="100" dirty="0">
                <a:latin typeface="Times New Roman"/>
                <a:ea typeface="华文细黑"/>
                <a:cs typeface="Times New Roman"/>
              </a:rPr>
              <a:t>取正值；</a:t>
            </a:r>
            <a:r>
              <a:rPr lang="en-US" altLang="zh-CN" sz="2800" kern="100" dirty="0">
                <a:latin typeface="Times New Roman"/>
                <a:ea typeface="华文细黑"/>
                <a:cs typeface="Courier New"/>
              </a:rPr>
              <a:t>δ</a:t>
            </a:r>
            <a:r>
              <a:rPr lang="zh-CN" altLang="zh-CN" sz="2800" kern="100" dirty="0">
                <a:latin typeface="Times New Roman"/>
                <a:ea typeface="华文细黑"/>
                <a:cs typeface="Times New Roman"/>
              </a:rPr>
              <a:t>为太阳直射点的纬度，当地夏半年取正值，冬半年取负值。</a:t>
            </a:r>
            <a:r>
              <a:rPr lang="en-US" altLang="zh-CN" sz="2800" kern="100" dirty="0">
                <a:latin typeface="宋体"/>
                <a:ea typeface="华文细黑"/>
                <a:cs typeface="Times New Roman"/>
              </a:rPr>
              <a:t>②</a:t>
            </a:r>
            <a:r>
              <a:rPr lang="en-US" altLang="zh-CN" sz="2800" kern="100" dirty="0">
                <a:latin typeface="Times New Roman"/>
                <a:ea typeface="华文细黑"/>
                <a:cs typeface="Courier New"/>
              </a:rPr>
              <a:t>tg35°</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0.7</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tg45°</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tg60°</a:t>
            </a:r>
            <a:r>
              <a:rPr lang="en-US" altLang="zh-CN" sz="2800" kern="100" dirty="0">
                <a:latin typeface="宋体"/>
                <a:ea typeface="华文细黑"/>
                <a:cs typeface="Times New Roman"/>
              </a:rPr>
              <a:t>≈</a:t>
            </a:r>
            <a:r>
              <a:rPr lang="en-US" altLang="zh-CN" sz="2800" kern="100" dirty="0">
                <a:latin typeface="Times New Roman"/>
                <a:ea typeface="华文细黑"/>
                <a:cs typeface="Courier New"/>
              </a:rPr>
              <a:t>1.732</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p:txBody>
      </p:sp>
      <p:pic>
        <p:nvPicPr>
          <p:cNvPr id="7170" name="Picture 2" descr="\\李笑影\李笑影\2016\二轮\考前三个月\地理 通用\方正\K319.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540" y="3288441"/>
            <a:ext cx="4279333" cy="3434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26605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0125" y="136476"/>
            <a:ext cx="7213233" cy="5133317"/>
          </a:xfrm>
          <a:prstGeom prst="rect">
            <a:avLst/>
          </a:prstGeom>
        </p:spPr>
        <p:txBody>
          <a:bodyPr wrap="square">
            <a:spAutoFit/>
          </a:bodyPr>
          <a:lstStyle/>
          <a:p>
            <a:pPr algn="just">
              <a:lnSpc>
                <a:spcPts val="5500"/>
              </a:lnSpc>
              <a:spcAft>
                <a:spcPts val="0"/>
              </a:spcAft>
              <a:tabLst>
                <a:tab pos="2340610" algn="l"/>
              </a:tabLst>
            </a:pPr>
            <a:r>
              <a:rPr lang="zh-CN" altLang="zh-CN" sz="2800" kern="100" dirty="0">
                <a:latin typeface="Times New Roman"/>
                <a:ea typeface="华文细黑"/>
                <a:cs typeface="Times New Roman"/>
              </a:rPr>
              <a:t>房地产开发商在某城市</a:t>
            </a:r>
            <a:r>
              <a:rPr lang="en-US" altLang="zh-CN" sz="2800" kern="100" dirty="0">
                <a:latin typeface="Times New Roman"/>
                <a:ea typeface="华文细黑"/>
              </a:rPr>
              <a:t>(</a:t>
            </a:r>
            <a:r>
              <a:rPr lang="zh-CN" altLang="zh-CN" sz="2800" kern="100" dirty="0">
                <a:latin typeface="Times New Roman"/>
                <a:ea typeface="华文细黑"/>
                <a:cs typeface="Times New Roman"/>
              </a:rPr>
              <a:t>北纬</a:t>
            </a:r>
            <a:r>
              <a:rPr lang="en-US" altLang="zh-CN" sz="2800" kern="100" dirty="0">
                <a:latin typeface="Times New Roman"/>
                <a:ea typeface="华文细黑"/>
              </a:rPr>
              <a:t>30</a:t>
            </a:r>
            <a:r>
              <a:rPr lang="zh-CN" altLang="zh-CN" sz="2800" kern="100" dirty="0">
                <a:latin typeface="Times New Roman"/>
                <a:ea typeface="华文细黑"/>
                <a:cs typeface="Times New Roman"/>
              </a:rPr>
              <a:t>度</a:t>
            </a:r>
            <a:r>
              <a:rPr lang="en-US" altLang="zh-CN" sz="2800" kern="100" dirty="0">
                <a:latin typeface="Times New Roman"/>
                <a:ea typeface="华文细黑"/>
              </a:rPr>
              <a:t>)</a:t>
            </a:r>
            <a:r>
              <a:rPr lang="zh-CN" altLang="zh-CN" sz="2800" kern="100" dirty="0">
                <a:latin typeface="Times New Roman"/>
                <a:ea typeface="华文细黑"/>
                <a:cs typeface="Times New Roman"/>
              </a:rPr>
              <a:t>建造了两幢商品住宅楼</a:t>
            </a:r>
            <a:r>
              <a:rPr lang="en-US" altLang="zh-CN" sz="2800" kern="100" dirty="0">
                <a:latin typeface="Times New Roman"/>
                <a:ea typeface="华文细黑"/>
              </a:rPr>
              <a:t>(</a:t>
            </a:r>
            <a:r>
              <a:rPr lang="zh-CN" altLang="zh-CN" sz="2800" kern="100" dirty="0" smtClean="0">
                <a:latin typeface="Times New Roman"/>
                <a:ea typeface="华文细黑"/>
                <a:cs typeface="Times New Roman"/>
              </a:rPr>
              <a:t>见</a:t>
            </a:r>
            <a:r>
              <a:rPr lang="zh-CN" altLang="en-US" sz="2800" kern="100" dirty="0" smtClean="0">
                <a:latin typeface="Times New Roman"/>
                <a:ea typeface="华文细黑"/>
                <a:cs typeface="Times New Roman"/>
              </a:rPr>
              <a:t>右</a:t>
            </a:r>
            <a:r>
              <a:rPr lang="zh-CN" altLang="zh-CN" sz="2800" kern="100" dirty="0" smtClean="0">
                <a:latin typeface="Times New Roman"/>
                <a:ea typeface="华文细黑"/>
                <a:cs typeface="Times New Roman"/>
              </a:rPr>
              <a:t>图</a:t>
            </a:r>
            <a:r>
              <a:rPr lang="en-US" altLang="zh-CN" sz="2800" kern="100" dirty="0">
                <a:latin typeface="Times New Roman"/>
                <a:ea typeface="华文细黑"/>
              </a:rPr>
              <a:t>)</a:t>
            </a:r>
            <a:r>
              <a:rPr lang="zh-CN" altLang="zh-CN" sz="2800" kern="100" dirty="0">
                <a:latin typeface="Times New Roman"/>
                <a:ea typeface="华文细黑"/>
                <a:cs typeface="Times New Roman"/>
              </a:rPr>
              <a:t>，某居民买到了北楼一层的一套房子，于春节前住进后发现正午前后，太阳光线被南楼挡住。请问该房子一年中正午太阳光线被南楼挡住的时间大约是</a:t>
            </a:r>
            <a:r>
              <a:rPr lang="en-US" altLang="zh-CN" sz="2800" kern="100" dirty="0">
                <a:latin typeface="Times New Roman"/>
                <a:ea typeface="华文细黑"/>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rPr>
              <a:t>)</a:t>
            </a:r>
          </a:p>
          <a:p>
            <a:pPr algn="just">
              <a:lnSpc>
                <a:spcPts val="5500"/>
              </a:lnSpc>
              <a:spcAft>
                <a:spcPts val="0"/>
              </a:spcAft>
              <a:tabLst>
                <a:tab pos="2340610" algn="l"/>
              </a:tabLst>
            </a:pPr>
            <a:r>
              <a:rPr lang="en-US" altLang="zh-CN" sz="2800" kern="100" dirty="0">
                <a:latin typeface="Times New Roman"/>
                <a:ea typeface="华文细黑"/>
                <a:cs typeface="Courier New"/>
              </a:rPr>
              <a:t>A.1</a:t>
            </a:r>
            <a:r>
              <a:rPr lang="zh-CN" altLang="zh-CN" sz="2800" kern="100" dirty="0">
                <a:latin typeface="Times New Roman"/>
                <a:ea typeface="华文细黑"/>
                <a:cs typeface="Times New Roman"/>
              </a:rPr>
              <a:t>个月</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B.3</a:t>
            </a:r>
            <a:r>
              <a:rPr lang="zh-CN" altLang="zh-CN" sz="2800" kern="100" dirty="0">
                <a:latin typeface="Times New Roman"/>
                <a:ea typeface="华文细黑"/>
                <a:cs typeface="Times New Roman"/>
              </a:rPr>
              <a:t>个月</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C.6</a:t>
            </a:r>
            <a:r>
              <a:rPr lang="zh-CN" altLang="zh-CN" sz="2800" kern="100" dirty="0">
                <a:latin typeface="Times New Roman"/>
                <a:ea typeface="华文细黑"/>
                <a:cs typeface="Times New Roman"/>
              </a:rPr>
              <a:t>个月</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D.9</a:t>
            </a:r>
            <a:r>
              <a:rPr lang="zh-CN" altLang="zh-CN" sz="2800" kern="100" dirty="0">
                <a:latin typeface="Times New Roman"/>
                <a:ea typeface="华文细黑"/>
                <a:cs typeface="Times New Roman"/>
              </a:rPr>
              <a:t>个</a:t>
            </a:r>
            <a:r>
              <a:rPr lang="zh-CN" altLang="zh-CN" sz="2800" kern="100" dirty="0" smtClean="0">
                <a:latin typeface="Times New Roman"/>
                <a:ea typeface="华文细黑"/>
                <a:cs typeface="Times New Roman"/>
              </a:rPr>
              <a:t>月</a:t>
            </a:r>
            <a:endParaRPr lang="zh-CN" altLang="zh-CN" sz="2800" kern="100" dirty="0">
              <a:latin typeface="宋体"/>
              <a:cs typeface="Courier New"/>
            </a:endParaRPr>
          </a:p>
        </p:txBody>
      </p:sp>
      <p:sp>
        <p:nvSpPr>
          <p:cNvPr id="4" name="矩形 3"/>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6" name="TextBox 5"/>
          <p:cNvSpPr txBox="1"/>
          <p:nvPr/>
        </p:nvSpPr>
        <p:spPr>
          <a:xfrm>
            <a:off x="95967" y="4384948"/>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99143" y="3194720"/>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2" descr="\\李笑影\李笑影\2016\二轮\考前三个月\地理 通用\方正\K319.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48521" y="427170"/>
            <a:ext cx="4279333" cy="34346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966675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6" grpId="0"/>
      <p:bldP spid="6" grpId="1"/>
    </p:bld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230412" y="189434"/>
            <a:ext cx="11639246" cy="4488242"/>
          </a:xfrm>
          <a:prstGeom prst="rect">
            <a:avLst/>
          </a:prstGeom>
        </p:spPr>
        <p:txBody>
          <a:bodyPr>
            <a:spAutoFit/>
          </a:bodyPr>
          <a:lstStyle/>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a:latin typeface="Times New Roman"/>
                <a:ea typeface="华文细黑"/>
                <a:cs typeface="Times New Roman"/>
              </a:rPr>
              <a:t>关于光线与楼距问题，往往是已知直射点的纬度和所在地的纬度，求楼层的高度或楼与楼之间的距离。常规的思路是运用公式求出</a:t>
            </a:r>
            <a:r>
              <a:rPr lang="en-US" altLang="zh-CN" sz="2800" kern="100" dirty="0">
                <a:latin typeface="Times New Roman"/>
                <a:ea typeface="华文细黑"/>
                <a:cs typeface="Courier New"/>
              </a:rPr>
              <a:t>H</a:t>
            </a:r>
            <a:r>
              <a:rPr lang="zh-CN" altLang="zh-CN" sz="2800" kern="100" dirty="0">
                <a:latin typeface="Times New Roman"/>
                <a:ea typeface="华文细黑"/>
                <a:cs typeface="Times New Roman"/>
              </a:rPr>
              <a:t>，然后解三角形。但本题是已知楼层的高度和楼与楼之间的距离，先求直射点的纬度，然后才能做出选择，所以给人无所适从的感觉。可运用逆解法：先求出</a:t>
            </a:r>
            <a:r>
              <a:rPr lang="en-US" altLang="zh-CN" sz="2800" kern="100" dirty="0">
                <a:latin typeface="Times New Roman"/>
                <a:ea typeface="华文细黑"/>
                <a:cs typeface="Courier New"/>
              </a:rPr>
              <a:t>H</a:t>
            </a:r>
            <a:r>
              <a:rPr lang="zh-CN" altLang="zh-CN" sz="2800" kern="100" dirty="0">
                <a:latin typeface="Times New Roman"/>
                <a:ea typeface="华文细黑"/>
                <a:cs typeface="Times New Roman"/>
              </a:rPr>
              <a:t>，再运用公式求出直射点的纬度，发现北楼的光线恰好不被挡住时直射点的纬度是</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。所以正确答案为</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项。</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425350104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9" name="圆角矩形 8">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2" name="矩形 11"/>
          <p:cNvSpPr/>
          <p:nvPr/>
        </p:nvSpPr>
        <p:spPr>
          <a:xfrm>
            <a:off x="200075" y="54943"/>
            <a:ext cx="11755638" cy="6555641"/>
          </a:xfrm>
          <a:prstGeom prst="rect">
            <a:avLst/>
          </a:prstGeom>
        </p:spPr>
        <p:txBody>
          <a:bodyPr>
            <a:spAutoFit/>
          </a:bodyPr>
          <a:lstStyle/>
          <a:p>
            <a:pPr algn="just">
              <a:lnSpc>
                <a:spcPct val="150000"/>
              </a:lnSpc>
              <a:spcAft>
                <a:spcPts val="0"/>
              </a:spcAft>
              <a:tabLst>
                <a:tab pos="2340610" algn="l"/>
              </a:tabLst>
            </a:pPr>
            <a:r>
              <a:rPr lang="zh-CN" altLang="zh-CN" sz="2800" b="1" kern="100" dirty="0">
                <a:solidFill>
                  <a:srgbClr val="0000FF"/>
                </a:solidFill>
                <a:latin typeface="Times New Roman"/>
                <a:ea typeface="微软雅黑"/>
                <a:cs typeface="Times New Roman"/>
              </a:rPr>
              <a:t>对点练</a:t>
            </a:r>
            <a:endParaRPr lang="zh-CN" altLang="zh-CN" sz="2800" kern="100" dirty="0">
              <a:latin typeface="宋体"/>
              <a:cs typeface="Courier New"/>
            </a:endParaRPr>
          </a:p>
          <a:p>
            <a:pPr algn="just">
              <a:lnSpc>
                <a:spcPct val="150000"/>
              </a:lnSpc>
              <a:spcAft>
                <a:spcPts val="0"/>
              </a:spcAft>
              <a:tabLst>
                <a:tab pos="2340610" algn="l"/>
              </a:tabLst>
            </a:pPr>
            <a:r>
              <a:rPr lang="zh-CN" altLang="zh-CN" sz="2800" kern="100" dirty="0">
                <a:latin typeface="Times New Roman"/>
                <a:ea typeface="华文细黑"/>
                <a:cs typeface="Times New Roman"/>
              </a:rPr>
              <a:t>湖水中含盐量变化可以反映</a:t>
            </a:r>
            <a:r>
              <a:rPr lang="zh-CN" altLang="zh-CN" sz="2800" kern="100" dirty="0" smtClean="0">
                <a:latin typeface="Times New Roman"/>
                <a:ea typeface="华文细黑"/>
                <a:cs typeface="Times New Roman"/>
              </a:rPr>
              <a:t>湖泊水位</a:t>
            </a:r>
            <a:r>
              <a:rPr lang="zh-CN" altLang="zh-CN" sz="2800" kern="100" dirty="0">
                <a:latin typeface="Times New Roman"/>
                <a:ea typeface="华文细黑"/>
                <a:cs typeface="Times New Roman"/>
              </a:rPr>
              <a:t>和气候变化，下图为青海湖</a:t>
            </a:r>
            <a:r>
              <a:rPr lang="zh-CN" altLang="zh-CN" sz="2800" kern="100" dirty="0" smtClean="0">
                <a:latin typeface="Times New Roman"/>
                <a:ea typeface="华文细黑"/>
                <a:cs typeface="Times New Roman"/>
              </a:rPr>
              <a:t>距今</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万年来含盐量变化。完成</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题</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endParaRPr lang="en-US" altLang="zh-CN" sz="2800" kern="100" dirty="0">
              <a:effectLst/>
              <a:latin typeface="Times New Roman"/>
              <a:ea typeface="华文细黑"/>
              <a:cs typeface="Times New Roman"/>
            </a:endParaRPr>
          </a:p>
          <a:p>
            <a:pPr algn="just">
              <a:lnSpc>
                <a:spcPct val="150000"/>
              </a:lnSpc>
              <a:spcAft>
                <a:spcPts val="0"/>
              </a:spcAft>
              <a:tabLst>
                <a:tab pos="2340610" algn="l"/>
              </a:tabLst>
            </a:pP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endParaRPr lang="en-US" altLang="zh-CN" sz="2800" kern="100" dirty="0">
              <a:effectLst/>
              <a:latin typeface="Times New Roman"/>
              <a:ea typeface="华文细黑"/>
              <a:cs typeface="Times New Roman"/>
            </a:endParaRPr>
          </a:p>
          <a:p>
            <a:pPr algn="just">
              <a:lnSpc>
                <a:spcPct val="150000"/>
              </a:lnSpc>
              <a:spcAft>
                <a:spcPts val="0"/>
              </a:spcAft>
              <a:tabLst>
                <a:tab pos="2340610" algn="l"/>
              </a:tabLst>
            </a:pP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青海湖近</a:t>
            </a:r>
            <a:r>
              <a:rPr lang="en-US" altLang="zh-CN" sz="2800" kern="100" dirty="0">
                <a:latin typeface="Times New Roman"/>
                <a:ea typeface="华文细黑"/>
                <a:cs typeface="Courier New"/>
              </a:rPr>
              <a:t>1.2</a:t>
            </a:r>
            <a:r>
              <a:rPr lang="zh-CN" altLang="zh-CN" sz="2800" kern="100" dirty="0">
                <a:latin typeface="Times New Roman"/>
                <a:ea typeface="华文细黑"/>
                <a:cs typeface="Times New Roman"/>
              </a:rPr>
              <a:t>万年来，最低水位出现的时间距今约</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A.3 700</a:t>
            </a:r>
            <a:r>
              <a:rPr lang="zh-CN" altLang="zh-CN" sz="2800" kern="100" dirty="0">
                <a:latin typeface="Times New Roman"/>
                <a:ea typeface="华文细黑"/>
                <a:cs typeface="Times New Roman"/>
              </a:rPr>
              <a:t>年</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B.3 </a:t>
            </a:r>
            <a:r>
              <a:rPr lang="en-US" altLang="zh-CN" sz="2800" kern="100" dirty="0">
                <a:latin typeface="Times New Roman"/>
                <a:ea typeface="华文细黑"/>
                <a:cs typeface="Courier New"/>
              </a:rPr>
              <a:t>900</a:t>
            </a:r>
            <a:r>
              <a:rPr lang="zh-CN" altLang="zh-CN" sz="2800" kern="100" dirty="0">
                <a:latin typeface="Times New Roman"/>
                <a:ea typeface="华文细黑"/>
                <a:cs typeface="Times New Roman"/>
              </a:rPr>
              <a:t>年</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C.6 900</a:t>
            </a:r>
            <a:r>
              <a:rPr lang="zh-CN" altLang="zh-CN" sz="2800" kern="100" dirty="0">
                <a:latin typeface="Times New Roman"/>
                <a:ea typeface="华文细黑"/>
                <a:cs typeface="Times New Roman"/>
              </a:rPr>
              <a:t>年</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D.8 </a:t>
            </a:r>
            <a:r>
              <a:rPr lang="en-US" altLang="zh-CN" sz="2800" kern="100" dirty="0">
                <a:latin typeface="Times New Roman"/>
                <a:ea typeface="华文细黑"/>
                <a:cs typeface="Courier New"/>
              </a:rPr>
              <a:t>300</a:t>
            </a:r>
            <a:r>
              <a:rPr lang="zh-CN" altLang="zh-CN" sz="2800" kern="100" dirty="0" smtClean="0">
                <a:latin typeface="Times New Roman"/>
                <a:ea typeface="华文细黑"/>
                <a:cs typeface="Times New Roman"/>
              </a:rPr>
              <a:t>年</a:t>
            </a:r>
            <a:endParaRPr lang="zh-CN" altLang="zh-CN" sz="2800" kern="100" dirty="0">
              <a:latin typeface="宋体"/>
              <a:cs typeface="Courier New"/>
            </a:endParaRPr>
          </a:p>
        </p:txBody>
      </p:sp>
      <p:pic>
        <p:nvPicPr>
          <p:cNvPr id="8194" name="Picture 2" descr="\\李笑影\李笑影\2016\二轮\考前三个月\地理 通用\方正\K320.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456" y="2072346"/>
            <a:ext cx="6215501" cy="24940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p:cNvSpPr txBox="1"/>
          <p:nvPr/>
        </p:nvSpPr>
        <p:spPr>
          <a:xfrm>
            <a:off x="4736579" y="5866274"/>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8296900" y="4773563"/>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24"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25"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3</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6"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27"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8"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9"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30"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31"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32"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33"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88611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13" grpId="0"/>
      <p:bldP spid="13" grpId="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矩形 3"/>
          <p:cNvSpPr/>
          <p:nvPr/>
        </p:nvSpPr>
        <p:spPr>
          <a:xfrm>
            <a:off x="322315" y="594959"/>
            <a:ext cx="11524006" cy="1701757"/>
          </a:xfrm>
          <a:prstGeom prst="rect">
            <a:avLst/>
          </a:prstGeom>
        </p:spPr>
        <p:txBody>
          <a:bodyPr>
            <a:spAutoFit/>
          </a:bodyPr>
          <a:lstStyle/>
          <a:p>
            <a:pPr algn="just">
              <a:lnSpc>
                <a:spcPts val="55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湖水</a:t>
            </a:r>
            <a:r>
              <a:rPr lang="zh-CN" altLang="zh-CN" sz="2800" kern="100" dirty="0">
                <a:latin typeface="Times New Roman"/>
                <a:ea typeface="华文细黑"/>
                <a:cs typeface="Times New Roman"/>
              </a:rPr>
              <a:t>含盐量一般和湖泊水位成反比，故最低水位对应含盐量最高，读图可知大约为距今</a:t>
            </a:r>
            <a:r>
              <a:rPr lang="en-US" altLang="zh-CN" sz="2800" kern="100" dirty="0">
                <a:latin typeface="Times New Roman"/>
                <a:ea typeface="华文细黑"/>
                <a:cs typeface="Courier New"/>
              </a:rPr>
              <a:t>8 300</a:t>
            </a:r>
            <a:r>
              <a:rPr lang="zh-CN" altLang="zh-CN" sz="2800" kern="100" dirty="0">
                <a:latin typeface="Times New Roman"/>
                <a:ea typeface="华文细黑"/>
                <a:cs typeface="Times New Roman"/>
              </a:rPr>
              <a:t>年左右。</a:t>
            </a:r>
            <a:endParaRPr lang="zh-CN" altLang="zh-CN" sz="2800" kern="100" dirty="0">
              <a:effectLst/>
              <a:latin typeface="宋体"/>
              <a:cs typeface="Courier New"/>
            </a:endParaRPr>
          </a:p>
        </p:txBody>
      </p:sp>
      <p:sp>
        <p:nvSpPr>
          <p:cNvPr id="8"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9"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0"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3</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1"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2"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3"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5"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2837421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230412" y="136476"/>
            <a:ext cx="11755638" cy="4287543"/>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1.</a:t>
            </a:r>
            <a:r>
              <a:rPr lang="zh-CN" altLang="zh-CN" sz="2800" b="1" kern="100" dirty="0">
                <a:solidFill>
                  <a:srgbClr val="0000FF"/>
                </a:solidFill>
                <a:latin typeface="Times New Roman"/>
                <a:ea typeface="华文细黑"/>
                <a:cs typeface="Times New Roman"/>
              </a:rPr>
              <a:t>关键环节突破法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对于地理事物关联图类的选择题首先应在头脑中回想这类地理事物的形成与演变过程，注意找到突破点；然后观察图中的箭头指向和已知框中提供的有效信息，理清逻辑关系；再将首先确定的地理事物填入框中，以增添更多的信息，加速问题的解决；最后，将已初步完成的关联图按箭头连接关系重新梳理一遍，以弥补可能出现的漏洞，确保答案的正确性。</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19881063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34699" y="444690"/>
            <a:ext cx="11755638" cy="6179655"/>
          </a:xfrm>
          <a:prstGeom prst="rect">
            <a:avLst/>
          </a:prstGeom>
        </p:spPr>
        <p:txBody>
          <a:bodyPr>
            <a:spAutoFit/>
          </a:bodyPr>
          <a:lstStyle/>
          <a:p>
            <a:pPr algn="just">
              <a:lnSpc>
                <a:spcPts val="5300"/>
              </a:lnSpc>
              <a:spcAft>
                <a:spcPts val="0"/>
              </a:spcAft>
              <a:tabLst>
                <a:tab pos="2340610" algn="l"/>
              </a:tabLst>
            </a:pP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在距今</a:t>
            </a:r>
            <a:r>
              <a:rPr lang="en-US" altLang="zh-CN" sz="2800" kern="100" dirty="0">
                <a:latin typeface="Times New Roman"/>
                <a:ea typeface="华文细黑"/>
                <a:cs typeface="Courier New"/>
              </a:rPr>
              <a:t>7 500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5 000</a:t>
            </a:r>
            <a:r>
              <a:rPr lang="zh-CN" altLang="zh-CN" sz="2800" kern="100" dirty="0">
                <a:latin typeface="Times New Roman"/>
                <a:ea typeface="华文细黑"/>
                <a:cs typeface="Times New Roman"/>
              </a:rPr>
              <a:t>年间，青海湖水位变化特征是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300"/>
              </a:lnSpc>
              <a:spcAft>
                <a:spcPts val="0"/>
              </a:spcAft>
              <a:tabLst>
                <a:tab pos="2340610" algn="l"/>
              </a:tabLst>
            </a:pPr>
            <a:endParaRPr lang="en-US" altLang="zh-CN" sz="2800" kern="100" dirty="0" smtClean="0">
              <a:latin typeface="Times New Roman"/>
              <a:ea typeface="华文细黑"/>
              <a:cs typeface="Courier New"/>
            </a:endParaRPr>
          </a:p>
          <a:p>
            <a:pPr algn="just">
              <a:lnSpc>
                <a:spcPts val="5300"/>
              </a:lnSpc>
              <a:spcAft>
                <a:spcPts val="0"/>
              </a:spcAft>
              <a:tabLst>
                <a:tab pos="2340610" algn="l"/>
              </a:tabLst>
            </a:pPr>
            <a:endParaRPr lang="en-US" altLang="zh-CN" sz="2800" kern="100" dirty="0">
              <a:latin typeface="Times New Roman"/>
              <a:ea typeface="华文细黑"/>
              <a:cs typeface="Courier New"/>
            </a:endParaRPr>
          </a:p>
          <a:p>
            <a:pPr algn="just">
              <a:lnSpc>
                <a:spcPts val="5300"/>
              </a:lnSpc>
              <a:spcAft>
                <a:spcPts val="0"/>
              </a:spcAft>
              <a:tabLst>
                <a:tab pos="2340610" algn="l"/>
              </a:tabLst>
            </a:pPr>
            <a:endParaRPr lang="en-US" altLang="zh-CN" sz="2800" kern="100" dirty="0" smtClean="0">
              <a:latin typeface="Times New Roman"/>
              <a:ea typeface="华文细黑"/>
              <a:cs typeface="Courier New"/>
            </a:endParaRPr>
          </a:p>
          <a:p>
            <a:pPr algn="just">
              <a:lnSpc>
                <a:spcPts val="5300"/>
              </a:lnSpc>
              <a:spcAft>
                <a:spcPts val="0"/>
              </a:spcAft>
              <a:tabLst>
                <a:tab pos="2340610" algn="l"/>
              </a:tabLst>
            </a:pPr>
            <a:endParaRPr lang="en-US" altLang="zh-CN" sz="2800" kern="100" dirty="0">
              <a:latin typeface="Times New Roman"/>
              <a:ea typeface="华文细黑"/>
              <a:cs typeface="Courier New"/>
            </a:endParaRPr>
          </a:p>
          <a:p>
            <a:pPr algn="just">
              <a:lnSpc>
                <a:spcPts val="5300"/>
              </a:lnSpc>
              <a:spcAft>
                <a:spcPts val="0"/>
              </a:spcAft>
              <a:tabLst>
                <a:tab pos="2340610" algn="l"/>
              </a:tabLst>
            </a:pPr>
            <a:r>
              <a:rPr lang="en-US" altLang="zh-CN" sz="2800" kern="100" dirty="0" smtClean="0">
                <a:latin typeface="Times New Roman"/>
                <a:ea typeface="华文细黑"/>
                <a:cs typeface="Courier New"/>
              </a:rPr>
              <a:t>A</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逐渐上升</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波动上升</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逐渐下降</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波动</a:t>
            </a:r>
            <a:r>
              <a:rPr lang="zh-CN" altLang="zh-CN" sz="2800" kern="100" dirty="0" smtClean="0">
                <a:latin typeface="Times New Roman"/>
                <a:ea typeface="华文细黑"/>
                <a:cs typeface="Times New Roman"/>
              </a:rPr>
              <a:t>下降</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距</a:t>
            </a:r>
            <a:r>
              <a:rPr lang="zh-CN" altLang="zh-CN" sz="2800" kern="100" dirty="0">
                <a:latin typeface="Times New Roman"/>
                <a:ea typeface="华文细黑"/>
                <a:cs typeface="Times New Roman"/>
              </a:rPr>
              <a:t>今</a:t>
            </a:r>
            <a:r>
              <a:rPr lang="en-US" altLang="zh-CN" sz="2800" kern="100" dirty="0">
                <a:latin typeface="Times New Roman"/>
                <a:ea typeface="华文细黑"/>
                <a:cs typeface="Courier New"/>
              </a:rPr>
              <a:t>7 500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5 000</a:t>
            </a:r>
            <a:r>
              <a:rPr lang="zh-CN" altLang="zh-CN" sz="2800" kern="100" dirty="0">
                <a:latin typeface="Times New Roman"/>
                <a:ea typeface="华文细黑"/>
                <a:cs typeface="Times New Roman"/>
              </a:rPr>
              <a:t>年间，含盐量呈波动下降趋势，水位变化就呈波动上升趋势</a:t>
            </a:r>
            <a:r>
              <a:rPr lang="zh-CN" altLang="zh-CN" sz="2800" kern="100" dirty="0" smtClean="0">
                <a:latin typeface="Times New Roman"/>
                <a:ea typeface="华文细黑"/>
                <a:cs typeface="Times New Roman"/>
              </a:rPr>
              <a:t>。</a:t>
            </a:r>
            <a:endParaRPr lang="zh-CN" altLang="zh-CN" sz="2800" kern="100" dirty="0">
              <a:latin typeface="宋体"/>
              <a:cs typeface="Courier New"/>
            </a:endParaRPr>
          </a:p>
        </p:txBody>
      </p:sp>
      <p:sp>
        <p:nvSpPr>
          <p:cNvPr id="12" name="TextBox 11"/>
          <p:cNvSpPr txBox="1"/>
          <p:nvPr/>
        </p:nvSpPr>
        <p:spPr>
          <a:xfrm>
            <a:off x="4770487" y="3890417"/>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407008" y="699076"/>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矩形 13"/>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15" name="圆角矩形 1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pic>
        <p:nvPicPr>
          <p:cNvPr id="7" name="Picture 2" descr="\\李笑影\李笑影\2016\二轮\考前三个月\地理 通用\方正\K320.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56378" y="1257084"/>
            <a:ext cx="6277656" cy="25189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4"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5"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6"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3</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7"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7" name="Rectangle 21">
            <a:hlinkClick r:id="rId8"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0" name="Rectangle 21">
            <a:hlinkClick r:id="rId11"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1" name="Rectangle 21">
            <a:hlinkClick r:id="rId12"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2" name="Rectangle 21">
            <a:hlinkClick r:id="rId13"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3" name="Rectangle 21">
            <a:hlinkClick r:id="rId14"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834123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13" restart="whenNotActive" fill="hold" evtFilter="cancelBubble" nodeType="interactiveSeq">
                <p:stCondLst>
                  <p:cond evt="onClick" delay="0">
                    <p:tgtEl>
                      <p:spTgt spid="1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blinds(horizontal)">
                                      <p:cBhvr>
                                        <p:cTn id="18" dur="500"/>
                                        <p:tgtEl>
                                          <p:spTgt spid="8">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xEl>
                                              <p:pRg st="7" end="7"/>
                                            </p:txEl>
                                          </p:spTgt>
                                        </p:tgtEl>
                                      </p:cBhvr>
                                    </p:animEffect>
                                    <p:set>
                                      <p:cBhvr>
                                        <p:cTn id="23" dur="1" fill="hold">
                                          <p:stCondLst>
                                            <p:cond delay="499"/>
                                          </p:stCondLst>
                                        </p:cTn>
                                        <p:tgtEl>
                                          <p:spTgt spid="8">
                                            <p:txEl>
                                              <p:pRg st="7" end="7"/>
                                            </p:txEl>
                                          </p:spTgt>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12" grpId="0"/>
      <p:bldP spid="12"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253033" y="462608"/>
            <a:ext cx="11639246" cy="3424707"/>
          </a:xfrm>
          <a:prstGeom prst="rect">
            <a:avLst/>
          </a:prstGeom>
        </p:spPr>
        <p:txBody>
          <a:bodyPr>
            <a:spAutoFit/>
          </a:bodyPr>
          <a:lstStyle/>
          <a:p>
            <a:pPr algn="just">
              <a:lnSpc>
                <a:spcPct val="150000"/>
              </a:lnSpc>
              <a:spcAft>
                <a:spcPts val="0"/>
              </a:spcAft>
              <a:tabLst>
                <a:tab pos="2340610" algn="l"/>
              </a:tabLst>
            </a:pPr>
            <a:r>
              <a:rPr lang="zh-CN" altLang="zh-CN" sz="2800" kern="100" spc="-100" dirty="0">
                <a:latin typeface="Times New Roman"/>
                <a:ea typeface="华文细黑"/>
                <a:cs typeface="Times New Roman"/>
              </a:rPr>
              <a:t>阶地是在地壳垂直运动的影响下，由河流下切侵蚀作用而形成，有几级阶地，</a:t>
            </a:r>
            <a:r>
              <a:rPr lang="zh-CN" altLang="zh-CN" sz="2800" kern="100" dirty="0">
                <a:latin typeface="Times New Roman"/>
                <a:ea typeface="华文细黑"/>
                <a:cs typeface="Times New Roman"/>
              </a:rPr>
              <a:t>就对应有几次地壳运动。下图示意某河流阶地的地形，其中等高距为</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。某地质考察队沿剖面线在</a:t>
            </a:r>
            <a:r>
              <a:rPr lang="en-US" altLang="zh-CN" sz="2800" kern="100" dirty="0">
                <a:latin typeface="宋体"/>
                <a:ea typeface="华文细黑"/>
                <a:cs typeface="Times New Roman"/>
              </a:rPr>
              <a:t>①②③④⑤</a:t>
            </a:r>
            <a:r>
              <a:rPr lang="zh-CN" altLang="zh-CN" sz="2800" kern="100" dirty="0">
                <a:latin typeface="Times New Roman"/>
                <a:ea typeface="华文细黑"/>
                <a:cs typeface="Times New Roman"/>
              </a:rPr>
              <a:t>处分别钻孔至地下同一水平面，利用样本分析得知</a:t>
            </a:r>
            <a:r>
              <a:rPr lang="en-US" altLang="zh-CN" sz="2800" kern="100" dirty="0">
                <a:latin typeface="宋体"/>
                <a:ea typeface="华文细黑"/>
                <a:cs typeface="Times New Roman"/>
              </a:rPr>
              <a:t>①⑤</a:t>
            </a:r>
            <a:r>
              <a:rPr lang="zh-CN" altLang="zh-CN" sz="2800" kern="100" dirty="0">
                <a:latin typeface="Times New Roman"/>
                <a:ea typeface="华文细黑"/>
                <a:cs typeface="Times New Roman"/>
              </a:rPr>
              <a:t>为同一岩层且岩层年龄较新，</a:t>
            </a:r>
            <a:r>
              <a:rPr lang="en-US" altLang="zh-CN" sz="2800" kern="100" dirty="0">
                <a:latin typeface="宋体"/>
                <a:ea typeface="华文细黑"/>
                <a:cs typeface="Times New Roman"/>
              </a:rPr>
              <a:t>②④</a:t>
            </a:r>
            <a:r>
              <a:rPr lang="zh-CN" altLang="zh-CN" sz="2800" kern="100" dirty="0">
                <a:latin typeface="Times New Roman"/>
                <a:ea typeface="华文细黑"/>
                <a:cs typeface="Times New Roman"/>
              </a:rPr>
              <a:t>为同一岩层且岩层年龄较老。读图，完成</a:t>
            </a: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题。</a:t>
            </a:r>
            <a:endParaRPr lang="zh-CN" altLang="zh-CN" sz="2800" kern="100" dirty="0">
              <a:effectLst/>
              <a:latin typeface="宋体"/>
              <a:cs typeface="Courier New"/>
            </a:endParaRPr>
          </a:p>
        </p:txBody>
      </p:sp>
      <p:pic>
        <p:nvPicPr>
          <p:cNvPr id="9218" name="Picture 2" descr="\\李笑影\李笑影\2016\二轮\考前三个月\地理 通用\方正\K321.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76740" y="3676151"/>
            <a:ext cx="6836933" cy="30290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Rectangle 21">
            <a:hlinkClick r:id="rId3"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3" name="Rectangle 21">
            <a:hlinkClick r:id="rId4"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4" name="Rectangle 21">
            <a:hlinkClick r:id="rId5"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5" name="Rectangle 21">
            <a:hlinkClick r:id="rId6"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6" name="Rectangle 21">
            <a:hlinkClick r:id="rId7"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8"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9"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0"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0" name="Rectangle 21">
            <a:hlinkClick r:id="rId11"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1" name="Rectangle 21">
            <a:hlinkClick r:id="rId12"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22" name="Rectangle 21">
            <a:hlinkClick r:id="rId13"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68923330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88032" y="524079"/>
            <a:ext cx="11524006" cy="5925950"/>
          </a:xfrm>
          <a:prstGeom prst="rect">
            <a:avLst/>
          </a:prstGeom>
        </p:spPr>
        <p:txBody>
          <a:bodyPr>
            <a:spAutoFit/>
          </a:bodyPr>
          <a:lstStyle/>
          <a:p>
            <a:pPr algn="just">
              <a:lnSpc>
                <a:spcPts val="5500"/>
              </a:lnSpc>
              <a:spcAft>
                <a:spcPts val="0"/>
              </a:spcAft>
              <a:tabLst>
                <a:tab pos="2340610" algn="l"/>
              </a:tabLst>
            </a:pPr>
            <a:r>
              <a:rPr lang="en-US" altLang="zh-CN" sz="2800" kern="100" dirty="0">
                <a:latin typeface="Times New Roman"/>
                <a:ea typeface="华文细黑"/>
                <a:cs typeface="Courier New"/>
              </a:rPr>
              <a:t>3.</a:t>
            </a:r>
            <a:r>
              <a:rPr lang="zh-CN" altLang="zh-CN" sz="2800" kern="100" dirty="0">
                <a:latin typeface="Times New Roman"/>
                <a:ea typeface="华文细黑"/>
                <a:cs typeface="Times New Roman"/>
              </a:rPr>
              <a:t>图示地区的地质地貌为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340610" algn="l"/>
              </a:tabLst>
            </a:pP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endParaRPr lang="en-US" altLang="zh-CN" sz="2800" kern="100" dirty="0">
              <a:latin typeface="Times New Roman"/>
              <a:ea typeface="华文细黑"/>
              <a:cs typeface="Courier New"/>
            </a:endParaRPr>
          </a:p>
          <a:p>
            <a:pPr algn="just">
              <a:lnSpc>
                <a:spcPts val="5500"/>
              </a:lnSpc>
              <a:spcAft>
                <a:spcPts val="0"/>
              </a:spcAft>
              <a:tabLst>
                <a:tab pos="2340610" algn="l"/>
              </a:tabLst>
            </a:pP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endParaRPr lang="en-US" altLang="zh-CN" sz="2800" kern="100" dirty="0">
              <a:latin typeface="Times New Roman"/>
              <a:ea typeface="华文细黑"/>
              <a:cs typeface="Courier New"/>
            </a:endParaRPr>
          </a:p>
          <a:p>
            <a:pPr algn="just">
              <a:lnSpc>
                <a:spcPts val="5500"/>
              </a:lnSpc>
              <a:spcAft>
                <a:spcPts val="0"/>
              </a:spcAft>
              <a:tabLst>
                <a:tab pos="2340610" algn="l"/>
              </a:tabLst>
            </a:pP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r>
              <a:rPr lang="en-US" altLang="zh-CN" sz="2800" kern="100" dirty="0" smtClean="0">
                <a:latin typeface="Times New Roman"/>
                <a:ea typeface="华文细黑"/>
                <a:cs typeface="Courier New"/>
              </a:rPr>
              <a:t>A</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向斜山</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背斜山</a:t>
            </a:r>
            <a:endParaRPr lang="zh-CN" altLang="zh-CN" sz="2800" kern="100" dirty="0">
              <a:latin typeface="宋体"/>
              <a:cs typeface="Courier New"/>
            </a:endParaRPr>
          </a:p>
          <a:p>
            <a:pPr algn="just">
              <a:lnSpc>
                <a:spcPts val="55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向斜谷</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背斜谷</a:t>
            </a:r>
            <a:endParaRPr lang="zh-CN" altLang="zh-CN" sz="2800" kern="100" dirty="0">
              <a:effectLst/>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4819920" y="5508501"/>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67014" y="805325"/>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李笑影\李笑影\2016\二轮\考前三个月\地理 通用\方正\K321.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93497" y="1364412"/>
            <a:ext cx="7403418" cy="3279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5"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85114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313359" y="621482"/>
            <a:ext cx="11524006" cy="2322058"/>
          </a:xfrm>
          <a:prstGeom prst="rect">
            <a:avLst/>
          </a:prstGeom>
        </p:spPr>
        <p:txBody>
          <a:bodyPr>
            <a:spAutoFit/>
          </a:bodyPr>
          <a:lstStyle/>
          <a:p>
            <a:pPr algn="just">
              <a:lnSpc>
                <a:spcPts val="55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由</a:t>
            </a:r>
            <a:r>
              <a:rPr lang="zh-CN" altLang="zh-CN" sz="2800" kern="100" dirty="0">
                <a:latin typeface="Times New Roman"/>
                <a:ea typeface="华文细黑"/>
                <a:cs typeface="Times New Roman"/>
              </a:rPr>
              <a:t>图文材料可知，</a:t>
            </a:r>
            <a:r>
              <a:rPr lang="en-US" altLang="zh-CN" sz="2800" kern="100" dirty="0">
                <a:latin typeface="宋体"/>
                <a:ea typeface="华文细黑"/>
                <a:cs typeface="Times New Roman"/>
              </a:rPr>
              <a:t>①⑤</a:t>
            </a:r>
            <a:r>
              <a:rPr lang="zh-CN" altLang="zh-CN" sz="2800" kern="100" dirty="0">
                <a:latin typeface="Times New Roman"/>
                <a:ea typeface="华文细黑"/>
                <a:cs typeface="Times New Roman"/>
              </a:rPr>
              <a:t>为同一岩层且岩层年龄较新，</a:t>
            </a:r>
            <a:r>
              <a:rPr lang="en-US" altLang="zh-CN" sz="2800" kern="100" dirty="0">
                <a:latin typeface="宋体"/>
                <a:ea typeface="华文细黑"/>
                <a:cs typeface="Times New Roman"/>
              </a:rPr>
              <a:t>②④</a:t>
            </a:r>
            <a:r>
              <a:rPr lang="zh-CN" altLang="zh-CN" sz="2800" kern="100" dirty="0">
                <a:latin typeface="Times New Roman"/>
                <a:ea typeface="华文细黑"/>
                <a:cs typeface="Times New Roman"/>
              </a:rPr>
              <a:t>为同一岩层且岩层年龄较老，岩层越往外越新，可知为背斜。背斜顶部受张力，被河流侵蚀成谷地，所以图示地区的地质地貌为背斜谷。</a:t>
            </a:r>
            <a:endParaRPr lang="zh-CN" altLang="zh-CN" sz="2800" kern="100" dirty="0">
              <a:effectLst/>
              <a:latin typeface="宋体"/>
              <a:cs typeface="Courier New"/>
            </a:endParaRPr>
          </a:p>
        </p:txBody>
      </p:sp>
      <p:sp>
        <p:nvSpPr>
          <p:cNvPr id="4"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6"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7"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8"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37331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97557" y="563412"/>
            <a:ext cx="11524006" cy="5809185"/>
          </a:xfrm>
          <a:prstGeom prst="rect">
            <a:avLst/>
          </a:prstGeom>
        </p:spPr>
        <p:txBody>
          <a:bodyPr>
            <a:spAutoFit/>
          </a:bodyPr>
          <a:lstStyle/>
          <a:p>
            <a:pPr algn="just">
              <a:lnSpc>
                <a:spcPts val="5500"/>
              </a:lnSpc>
              <a:spcAft>
                <a:spcPts val="0"/>
              </a:spcAft>
              <a:tabLst>
                <a:tab pos="2340610" algn="l"/>
              </a:tabLst>
            </a:pPr>
            <a:r>
              <a:rPr lang="en-US" altLang="zh-CN" sz="2800" kern="100" dirty="0">
                <a:latin typeface="Times New Roman"/>
                <a:ea typeface="华文细黑"/>
                <a:cs typeface="Courier New"/>
              </a:rPr>
              <a:t>4.</a:t>
            </a:r>
            <a:r>
              <a:rPr lang="zh-CN" altLang="zh-CN" sz="2800" kern="100" dirty="0">
                <a:latin typeface="Times New Roman"/>
                <a:ea typeface="华文细黑"/>
                <a:cs typeface="Times New Roman"/>
              </a:rPr>
              <a:t>图中</a:t>
            </a:r>
            <a:r>
              <a:rPr lang="en-US" altLang="zh-CN" sz="2800" kern="100" dirty="0">
                <a:latin typeface="宋体"/>
                <a:ea typeface="华文细黑"/>
                <a:cs typeface="Times New Roman"/>
              </a:rPr>
              <a:t>①②③④</a:t>
            </a:r>
            <a:r>
              <a:rPr lang="zh-CN" altLang="zh-CN" sz="2800" kern="100" dirty="0">
                <a:latin typeface="Times New Roman"/>
                <a:ea typeface="华文细黑"/>
                <a:cs typeface="Times New Roman"/>
              </a:rPr>
              <a:t>所在阶地形成年代最晚的是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500"/>
              </a:lnSpc>
              <a:spcAft>
                <a:spcPts val="0"/>
              </a:spcAft>
              <a:tabLst>
                <a:tab pos="2340610" algn="l"/>
              </a:tabLst>
            </a:pP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endParaRPr lang="en-US" altLang="zh-CN" sz="2800" kern="100" dirty="0">
              <a:latin typeface="Times New Roman"/>
              <a:ea typeface="华文细黑"/>
              <a:cs typeface="Courier New"/>
            </a:endParaRPr>
          </a:p>
          <a:p>
            <a:pPr algn="just">
              <a:lnSpc>
                <a:spcPts val="5500"/>
              </a:lnSpc>
              <a:spcAft>
                <a:spcPts val="0"/>
              </a:spcAft>
              <a:tabLst>
                <a:tab pos="2340610" algn="l"/>
              </a:tabLst>
            </a:pP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endParaRPr lang="en-US" altLang="zh-CN" sz="2800" kern="100" dirty="0">
              <a:latin typeface="Times New Roman"/>
              <a:ea typeface="华文细黑"/>
              <a:cs typeface="Courier New"/>
            </a:endParaRPr>
          </a:p>
          <a:p>
            <a:pPr algn="just">
              <a:lnSpc>
                <a:spcPts val="5500"/>
              </a:lnSpc>
              <a:spcAft>
                <a:spcPts val="0"/>
              </a:spcAft>
              <a:tabLst>
                <a:tab pos="2340610" algn="l"/>
              </a:tabLst>
            </a:pP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r>
              <a:rPr lang="en-US" altLang="zh-CN" sz="2800" kern="100" dirty="0" smtClean="0">
                <a:latin typeface="Times New Roman"/>
                <a:ea typeface="华文细黑"/>
                <a:cs typeface="Courier New"/>
              </a:rPr>
              <a:t>A</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①</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②</a:t>
            </a:r>
            <a:r>
              <a:rPr lang="en-US" altLang="zh-CN" sz="2800" kern="100" dirty="0">
                <a:latin typeface="Times New Roman"/>
                <a:ea typeface="华文细黑"/>
                <a:cs typeface="Courier New"/>
              </a:rPr>
              <a:t>  </a:t>
            </a:r>
            <a:endParaRPr lang="en-US" altLang="zh-CN" sz="2800" kern="100" dirty="0" smtClean="0">
              <a:latin typeface="Times New Roman"/>
              <a:ea typeface="华文细黑"/>
              <a:cs typeface="Courier New"/>
            </a:endParaRPr>
          </a:p>
          <a:p>
            <a:pPr algn="just">
              <a:lnSpc>
                <a:spcPts val="5500"/>
              </a:lnSpc>
              <a:spcAft>
                <a:spcPts val="0"/>
              </a:spcAft>
              <a:tabLst>
                <a:tab pos="2340610" algn="l"/>
              </a:tabLst>
            </a:pPr>
            <a:r>
              <a:rPr lang="en-US" altLang="zh-CN" sz="2800" kern="100" dirty="0" smtClean="0">
                <a:latin typeface="Times New Roman"/>
                <a:ea typeface="华文细黑"/>
                <a:cs typeface="Courier New"/>
              </a:rPr>
              <a:t>C</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③</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en-US" altLang="zh-CN" sz="2800" kern="100" dirty="0">
                <a:latin typeface="宋体"/>
                <a:ea typeface="华文细黑"/>
                <a:cs typeface="Times New Roman"/>
              </a:rPr>
              <a:t>④</a:t>
            </a:r>
            <a:endParaRPr lang="zh-CN" altLang="zh-CN" sz="2800" kern="100" dirty="0">
              <a:effectLst/>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158450" y="5522439"/>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13426" y="853171"/>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李笑影\李笑影\2016\二轮\考前三个月\地理 通用\方正\K321.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393497" y="1459883"/>
            <a:ext cx="7403418" cy="327999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5"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1807526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74789" y="621482"/>
            <a:ext cx="11639246" cy="2322058"/>
          </a:xfrm>
          <a:prstGeom prst="rect">
            <a:avLst/>
          </a:prstGeom>
        </p:spPr>
        <p:txBody>
          <a:bodyPr>
            <a:spAutoFit/>
          </a:bodyPr>
          <a:lstStyle/>
          <a:p>
            <a:pPr algn="just">
              <a:lnSpc>
                <a:spcPts val="55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由</a:t>
            </a:r>
            <a:r>
              <a:rPr lang="zh-CN" altLang="zh-CN" sz="2800" kern="100" dirty="0">
                <a:latin typeface="Times New Roman"/>
                <a:ea typeface="华文细黑"/>
                <a:cs typeface="Times New Roman"/>
              </a:rPr>
              <a:t>图文材料可知，阶地是在地壳垂直运动的影响下，由河流下切侵蚀作用而形成，有几级阶地，就对应有几次地壳运动，因此阶地位置越高，形成时代越老。图中</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地靠近河流，位置最低，形成年代最晚。</a:t>
            </a:r>
            <a:endParaRPr lang="zh-CN" altLang="zh-CN" sz="2800" kern="100" dirty="0">
              <a:effectLst/>
              <a:latin typeface="宋体"/>
              <a:cs typeface="Courier New"/>
            </a:endParaRPr>
          </a:p>
        </p:txBody>
      </p:sp>
      <p:sp>
        <p:nvSpPr>
          <p:cNvPr id="4"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6"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7"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8"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5</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9"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0"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413447569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19608" y="549474"/>
            <a:ext cx="11409907" cy="5909310"/>
          </a:xfrm>
          <a:prstGeom prst="rect">
            <a:avLst/>
          </a:prstGeom>
        </p:spPr>
        <p:txBody>
          <a:bodyPr>
            <a:spAutoFit/>
          </a:bodyPr>
          <a:lstStyle/>
          <a:p>
            <a:pPr algn="just">
              <a:lnSpc>
                <a:spcPct val="150000"/>
              </a:lnSpc>
              <a:spcAft>
                <a:spcPts val="0"/>
              </a:spcAft>
              <a:tabLst>
                <a:tab pos="2340610" algn="l"/>
              </a:tabLst>
            </a:pPr>
            <a:r>
              <a:rPr lang="en-US" altLang="zh-CN" sz="2800" kern="100" dirty="0">
                <a:latin typeface="Times New Roman"/>
                <a:ea typeface="华文细黑"/>
                <a:cs typeface="Courier New"/>
              </a:rPr>
              <a:t>5.</a:t>
            </a:r>
            <a:r>
              <a:rPr lang="zh-CN" altLang="zh-CN" sz="2800" kern="100" dirty="0">
                <a:latin typeface="Times New Roman"/>
                <a:ea typeface="华文细黑"/>
                <a:cs typeface="Times New Roman"/>
              </a:rPr>
              <a:t>若在</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处钻</a:t>
            </a:r>
            <a:r>
              <a:rPr lang="en-US" altLang="zh-CN" sz="2800" kern="100" dirty="0">
                <a:latin typeface="Times New Roman"/>
                <a:ea typeface="华文细黑"/>
                <a:cs typeface="Courier New"/>
              </a:rPr>
              <a:t>40 m</a:t>
            </a:r>
            <a:r>
              <a:rPr lang="zh-CN" altLang="zh-CN" sz="2800" kern="100" dirty="0">
                <a:latin typeface="Times New Roman"/>
                <a:ea typeface="华文细黑"/>
                <a:cs typeface="Times New Roman"/>
              </a:rPr>
              <a:t>到达采集样本水平面，则在</a:t>
            </a:r>
            <a:r>
              <a:rPr lang="en-US" altLang="zh-CN" sz="2800" kern="100" dirty="0">
                <a:latin typeface="宋体"/>
                <a:ea typeface="华文细黑"/>
                <a:cs typeface="Times New Roman"/>
              </a:rPr>
              <a:t>⑤</a:t>
            </a:r>
            <a:r>
              <a:rPr lang="zh-CN" altLang="zh-CN" sz="2800" kern="100" dirty="0">
                <a:latin typeface="Times New Roman"/>
                <a:ea typeface="华文细黑"/>
                <a:cs typeface="Times New Roman"/>
              </a:rPr>
              <a:t>处钻至该水平面最有可能的深度是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A.15 m  	</a:t>
            </a:r>
            <a:r>
              <a:rPr lang="en-US" altLang="zh-CN" sz="2800" kern="100" dirty="0" smtClean="0">
                <a:latin typeface="Times New Roman"/>
                <a:ea typeface="华文细黑"/>
                <a:cs typeface="Courier New"/>
              </a:rPr>
              <a:t>		B.45 </a:t>
            </a:r>
            <a:r>
              <a:rPr lang="en-US" altLang="zh-CN" sz="2800" kern="100" dirty="0">
                <a:latin typeface="Times New Roman"/>
                <a:ea typeface="华文细黑"/>
                <a:cs typeface="Courier New"/>
              </a:rPr>
              <a:t>m</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C.75 m  	</a:t>
            </a:r>
            <a:r>
              <a:rPr lang="en-US" altLang="zh-CN" sz="2800" kern="100" dirty="0" smtClean="0">
                <a:latin typeface="Times New Roman"/>
                <a:ea typeface="华文细黑"/>
                <a:cs typeface="Courier New"/>
              </a:rPr>
              <a:t>		D.105 m</a:t>
            </a:r>
          </a:p>
          <a:p>
            <a:pPr algn="just">
              <a:lnSpc>
                <a:spcPct val="1500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由</a:t>
            </a:r>
            <a:r>
              <a:rPr lang="zh-CN" altLang="zh-CN" sz="2800" kern="100" dirty="0">
                <a:latin typeface="Times New Roman"/>
                <a:ea typeface="华文细黑"/>
                <a:cs typeface="Times New Roman"/>
              </a:rPr>
              <a:t>图可知，</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地为河流一级阶地，地势低于</a:t>
            </a:r>
            <a:r>
              <a:rPr lang="en-US" altLang="zh-CN" sz="2800" kern="100" dirty="0">
                <a:latin typeface="宋体"/>
                <a:ea typeface="华文细黑"/>
                <a:cs typeface="Times New Roman"/>
              </a:rPr>
              <a:t>⑤</a:t>
            </a:r>
            <a:r>
              <a:rPr lang="zh-CN" altLang="zh-CN" sz="2800" kern="100" dirty="0">
                <a:latin typeface="Times New Roman"/>
                <a:ea typeface="华文细黑"/>
                <a:cs typeface="Times New Roman"/>
              </a:rPr>
              <a:t>地，图中等高距为</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，等高线相差</a:t>
            </a:r>
            <a:r>
              <a:rPr lang="en-US" altLang="zh-CN" sz="2800" kern="100" dirty="0">
                <a:latin typeface="Times New Roman"/>
                <a:ea typeface="华文细黑"/>
                <a:cs typeface="Courier New"/>
              </a:rPr>
              <a:t>2</a:t>
            </a:r>
            <a:r>
              <a:rPr lang="zh-CN" altLang="zh-CN" sz="2800" kern="100" dirty="0">
                <a:latin typeface="Times New Roman"/>
                <a:ea typeface="华文细黑"/>
                <a:cs typeface="Times New Roman"/>
              </a:rPr>
              <a:t>条。根据高差公式</a:t>
            </a:r>
            <a:r>
              <a:rPr lang="en-US" altLang="zh-CN" sz="2800" kern="100" dirty="0">
                <a:latin typeface="Times New Roman"/>
                <a:ea typeface="华文细黑"/>
                <a:cs typeface="Courier New"/>
              </a:rPr>
              <a: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a:t>
            </a:r>
            <a:r>
              <a:rPr lang="en-US" altLang="zh-CN" sz="2800" kern="100" dirty="0" err="1">
                <a:latin typeface="Times New Roman"/>
                <a:ea typeface="华文细黑"/>
                <a:cs typeface="Courier New"/>
              </a:rPr>
              <a:t>d</a:t>
            </a:r>
            <a:r>
              <a:rPr lang="en-US" altLang="zh-CN" sz="2800" kern="100" dirty="0" err="1">
                <a:latin typeface="宋体"/>
                <a:ea typeface="华文细黑"/>
                <a:cs typeface="Times New Roman"/>
              </a:rPr>
              <a:t>≤</a:t>
            </a:r>
            <a:r>
              <a:rPr lang="en-US" altLang="zh-CN" sz="2800" kern="100" dirty="0" err="1">
                <a:latin typeface="Times New Roman"/>
                <a:ea typeface="华文细黑"/>
                <a:cs typeface="Courier New"/>
              </a:rPr>
              <a:t>H</a:t>
            </a:r>
            <a:r>
              <a:rPr lang="en-US" altLang="zh-CN" sz="2800" kern="100" dirty="0">
                <a:latin typeface="Times New Roman"/>
                <a:ea typeface="华文细黑"/>
                <a:cs typeface="Courier New"/>
              </a:rPr>
              <a:t>&lt;(n</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1)d</a:t>
            </a:r>
            <a:r>
              <a:rPr lang="zh-CN" altLang="zh-CN" sz="2800" kern="100" dirty="0">
                <a:latin typeface="Times New Roman"/>
                <a:ea typeface="华文细黑"/>
                <a:cs typeface="Times New Roman"/>
              </a:rPr>
              <a:t>可计算两地高差</a:t>
            </a:r>
            <a:r>
              <a:rPr lang="en-US" altLang="zh-CN" sz="2800" kern="100" dirty="0">
                <a:latin typeface="Times New Roman"/>
                <a:ea typeface="华文细黑"/>
                <a:cs typeface="Courier New"/>
              </a:rPr>
              <a:t>H</a:t>
            </a:r>
            <a:r>
              <a:rPr lang="zh-CN" altLang="zh-CN" sz="2800" kern="100" dirty="0">
                <a:latin typeface="Times New Roman"/>
                <a:ea typeface="华文细黑"/>
                <a:cs typeface="Times New Roman"/>
              </a:rPr>
              <a:t>大于</a:t>
            </a:r>
            <a:r>
              <a:rPr lang="en-US" altLang="zh-CN" sz="2800" kern="100" dirty="0">
                <a:latin typeface="Times New Roman"/>
                <a:ea typeface="华文细黑"/>
                <a:cs typeface="Courier New"/>
              </a:rPr>
              <a:t>20 m</a:t>
            </a:r>
            <a:r>
              <a:rPr lang="zh-CN" altLang="zh-CN" sz="2800" kern="100" dirty="0">
                <a:latin typeface="Times New Roman"/>
                <a:ea typeface="华文细黑"/>
                <a:cs typeface="Times New Roman"/>
              </a:rPr>
              <a:t>，小于</a:t>
            </a:r>
            <a:r>
              <a:rPr lang="en-US" altLang="zh-CN" sz="2800" kern="100" dirty="0">
                <a:latin typeface="Times New Roman"/>
                <a:ea typeface="华文细黑"/>
                <a:cs typeface="Courier New"/>
              </a:rPr>
              <a:t>60 m</a:t>
            </a:r>
            <a:r>
              <a:rPr lang="zh-CN" altLang="zh-CN" sz="2800" kern="100" dirty="0">
                <a:latin typeface="Times New Roman"/>
                <a:ea typeface="华文细黑"/>
                <a:cs typeface="Times New Roman"/>
              </a:rPr>
              <a:t>。若在</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处钻</a:t>
            </a:r>
            <a:r>
              <a:rPr lang="en-US" altLang="zh-CN" sz="2800" kern="100" dirty="0">
                <a:latin typeface="Times New Roman"/>
                <a:ea typeface="华文细黑"/>
                <a:cs typeface="Courier New"/>
              </a:rPr>
              <a:t>40 m</a:t>
            </a:r>
            <a:r>
              <a:rPr lang="zh-CN" altLang="zh-CN" sz="2800" kern="100" dirty="0">
                <a:latin typeface="Times New Roman"/>
                <a:ea typeface="华文细黑"/>
                <a:cs typeface="Times New Roman"/>
              </a:rPr>
              <a:t>到达采集样本水平面，则在</a:t>
            </a:r>
            <a:r>
              <a:rPr lang="en-US" altLang="zh-CN" sz="2800" kern="100" dirty="0">
                <a:latin typeface="宋体"/>
                <a:ea typeface="华文细黑"/>
                <a:cs typeface="Times New Roman"/>
              </a:rPr>
              <a:t>⑤</a:t>
            </a:r>
            <a:r>
              <a:rPr lang="zh-CN" altLang="zh-CN" sz="2800" kern="100" dirty="0">
                <a:latin typeface="Times New Roman"/>
                <a:ea typeface="华文细黑"/>
                <a:cs typeface="Times New Roman"/>
              </a:rPr>
              <a:t>处钻至该水平面最有可能的深度大于</a:t>
            </a:r>
            <a:r>
              <a:rPr lang="en-US" altLang="zh-CN" sz="2800" kern="100" dirty="0">
                <a:latin typeface="Times New Roman"/>
                <a:ea typeface="华文细黑"/>
                <a:cs typeface="Courier New"/>
              </a:rPr>
              <a:t>60 m</a:t>
            </a:r>
            <a:r>
              <a:rPr lang="zh-CN" altLang="zh-CN" sz="2800" kern="100" dirty="0">
                <a:latin typeface="Times New Roman"/>
                <a:ea typeface="华文细黑"/>
                <a:cs typeface="Times New Roman"/>
              </a:rPr>
              <a:t>小于</a:t>
            </a:r>
            <a:r>
              <a:rPr lang="en-US" altLang="zh-CN" sz="2800" kern="100" dirty="0">
                <a:latin typeface="Times New Roman"/>
                <a:ea typeface="华文细黑"/>
                <a:cs typeface="Courier New"/>
              </a:rPr>
              <a:t>100 m</a:t>
            </a:r>
            <a:r>
              <a:rPr lang="zh-CN" altLang="zh-CN" sz="2800" kern="100" dirty="0">
                <a:latin typeface="Times New Roman"/>
                <a:ea typeface="华文细黑"/>
                <a:cs typeface="Times New Roman"/>
              </a:rPr>
              <a:t>。最有可能的深度为</a:t>
            </a:r>
            <a:r>
              <a:rPr lang="en-US" altLang="zh-CN" sz="2800" kern="100" dirty="0">
                <a:latin typeface="Times New Roman"/>
                <a:ea typeface="华文细黑"/>
                <a:cs typeface="Courier New"/>
              </a:rPr>
              <a:t>75 m</a:t>
            </a:r>
            <a:r>
              <a:rPr lang="zh-CN" altLang="zh-CN" sz="2800" kern="100" dirty="0" smtClean="0">
                <a:latin typeface="Times New Roman"/>
                <a:ea typeface="华文细黑"/>
                <a:cs typeface="Times New Roman"/>
              </a:rPr>
              <a:t>。</a:t>
            </a:r>
            <a:endParaRPr lang="zh-CN" altLang="zh-CN" sz="2800" kern="100" dirty="0">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169538" y="2484165"/>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63669" y="1423095"/>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Rectangle 21">
            <a:hlinkClick r:id="rId3"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9" name="Rectangle 21">
            <a:hlinkClick r:id="rId4"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0" name="Rectangle 21">
            <a:hlinkClick r:id="rId5"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1" name="Rectangle 21">
            <a:hlinkClick r:id="rId6"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2" name="Rectangle 21">
            <a:hlinkClick r:id="rId7"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3" name="Rectangle 21">
            <a:hlinkClick r:id="rId8"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6</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9"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5" name="Rectangle 21">
            <a:hlinkClick r:id="rId10"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11"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2"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3"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133372604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xEl>
                                              <p:pRg st="3" end="3"/>
                                            </p:txEl>
                                          </p:spTgt>
                                        </p:tgtEl>
                                      </p:cBhvr>
                                    </p:animEffect>
                                    <p:set>
                                      <p:cBhvr>
                                        <p:cTn id="23"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 grpId="0"/>
      <p:bldP spid="5" grpId="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8507" y="465245"/>
            <a:ext cx="11524006" cy="794784"/>
          </a:xfrm>
          <a:prstGeom prst="rect">
            <a:avLst/>
          </a:prstGeom>
        </p:spPr>
        <p:txBody>
          <a:bodyPr>
            <a:spAutoFit/>
          </a:bodyPr>
          <a:lstStyle/>
          <a:p>
            <a:pPr algn="just">
              <a:lnSpc>
                <a:spcPct val="150000"/>
              </a:lnSpc>
              <a:spcAft>
                <a:spcPts val="0"/>
              </a:spcAft>
              <a:tabLst>
                <a:tab pos="2340610" algn="l"/>
              </a:tabLst>
            </a:pPr>
            <a:r>
              <a:rPr lang="zh-CN" altLang="zh-CN" sz="2800" kern="100" dirty="0">
                <a:latin typeface="Times New Roman"/>
                <a:ea typeface="华文细黑"/>
                <a:cs typeface="Times New Roman"/>
              </a:rPr>
              <a:t>读下图，完成</a:t>
            </a: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题。</a:t>
            </a:r>
            <a:endParaRPr lang="zh-CN" altLang="zh-CN" sz="2800" kern="100" dirty="0">
              <a:effectLst/>
              <a:latin typeface="宋体"/>
              <a:cs typeface="Courier New"/>
            </a:endParaRPr>
          </a:p>
        </p:txBody>
      </p:sp>
      <p:pic>
        <p:nvPicPr>
          <p:cNvPr id="10242" name="Picture 2" descr="\\李笑影\李笑影\2016\二轮\考前三个月\地理 通用\方正\K322.T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02228" y="1302775"/>
            <a:ext cx="8385956" cy="47913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3"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4"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5"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6"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7"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8"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9"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10"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1"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2"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3"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16072719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1737" y="453762"/>
            <a:ext cx="11639246" cy="6288901"/>
          </a:xfrm>
          <a:prstGeom prst="rect">
            <a:avLst/>
          </a:prstGeom>
        </p:spPr>
        <p:txBody>
          <a:bodyPr>
            <a:spAutoFit/>
          </a:bodyPr>
          <a:lstStyle/>
          <a:p>
            <a:pPr algn="just">
              <a:lnSpc>
                <a:spcPct val="150000"/>
              </a:lnSpc>
              <a:spcAft>
                <a:spcPts val="0"/>
              </a:spcAft>
              <a:tabLst>
                <a:tab pos="2340610" algn="l"/>
              </a:tabLst>
            </a:pPr>
            <a:r>
              <a:rPr lang="en-US" altLang="zh-CN" sz="2800" kern="100" dirty="0">
                <a:latin typeface="Times New Roman"/>
                <a:ea typeface="华文细黑"/>
                <a:cs typeface="Courier New"/>
              </a:rPr>
              <a:t>6.</a:t>
            </a:r>
            <a:r>
              <a:rPr lang="zh-CN" altLang="zh-CN" sz="2800" kern="100" dirty="0">
                <a:latin typeface="Times New Roman"/>
                <a:ea typeface="华文细黑"/>
                <a:cs typeface="Times New Roman"/>
              </a:rPr>
              <a:t>我国人口总量最大值出现的时间段为</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endParaRPr lang="en-US" altLang="zh-CN" sz="2800" kern="100" dirty="0">
              <a:latin typeface="Times New Roman"/>
              <a:ea typeface="华文细黑"/>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endParaRPr lang="en-US" altLang="zh-CN" sz="2800" kern="100" dirty="0">
              <a:latin typeface="Times New Roman"/>
              <a:ea typeface="华文细黑"/>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ts val="7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r>
              <a:rPr lang="en-US" altLang="zh-CN" sz="2800" kern="100" dirty="0" smtClean="0">
                <a:latin typeface="Times New Roman"/>
                <a:ea typeface="华文细黑"/>
                <a:cs typeface="Courier New"/>
              </a:rPr>
              <a:t>A.1986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1990</a:t>
            </a:r>
            <a:r>
              <a:rPr lang="zh-CN" altLang="zh-CN" sz="2800" kern="100" dirty="0">
                <a:latin typeface="Times New Roman"/>
                <a:ea typeface="华文细黑"/>
                <a:cs typeface="Times New Roman"/>
              </a:rPr>
              <a:t>年</a:t>
            </a:r>
            <a:r>
              <a:rPr lang="en-US" altLang="zh-CN" sz="2800" kern="100" dirty="0">
                <a:latin typeface="Times New Roman"/>
                <a:ea typeface="华文细黑"/>
                <a:cs typeface="Courier New"/>
              </a:rPr>
              <a:t>  	B.2016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2020</a:t>
            </a:r>
            <a:r>
              <a:rPr lang="zh-CN" altLang="zh-CN" sz="2800" kern="100" dirty="0">
                <a:latin typeface="Times New Roman"/>
                <a:ea typeface="华文细黑"/>
                <a:cs typeface="Times New Roman"/>
              </a:rPr>
              <a:t>年</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C.2026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2030</a:t>
            </a:r>
            <a:r>
              <a:rPr lang="zh-CN" altLang="zh-CN" sz="2800" kern="100" dirty="0">
                <a:latin typeface="Times New Roman"/>
                <a:ea typeface="华文细黑"/>
                <a:cs typeface="Times New Roman"/>
              </a:rPr>
              <a:t>年</a:t>
            </a:r>
            <a:r>
              <a:rPr lang="en-US" altLang="zh-CN" sz="2800" kern="100" dirty="0">
                <a:latin typeface="Times New Roman"/>
                <a:ea typeface="华文细黑"/>
                <a:cs typeface="Courier New"/>
              </a:rPr>
              <a:t>  	D.2036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2040</a:t>
            </a:r>
            <a:r>
              <a:rPr lang="zh-CN" altLang="zh-CN" sz="2800" kern="100" dirty="0">
                <a:latin typeface="Times New Roman"/>
                <a:ea typeface="华文细黑"/>
                <a:cs typeface="Times New Roman"/>
              </a:rPr>
              <a:t>年</a:t>
            </a:r>
            <a:endParaRPr lang="zh-CN" altLang="zh-CN" sz="2800" kern="100" dirty="0">
              <a:effectLst/>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4755629" y="5859016"/>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26671" y="676167"/>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李笑影\李笑影\2016\二轮\考前三个月\地理 通用\方正\K322.TIF"/>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75075" y="1170576"/>
            <a:ext cx="7040262" cy="4022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6"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7309507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477375" y="664808"/>
            <a:ext cx="11296938" cy="2457904"/>
          </a:xfrm>
          <a:prstGeom prst="rect">
            <a:avLst/>
          </a:prstGeom>
        </p:spPr>
        <p:txBody>
          <a:bodyPr>
            <a:spAutoFit/>
          </a:bodyPr>
          <a:lstStyle/>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人口增长率</a:t>
            </a:r>
            <a:r>
              <a:rPr lang="zh-CN" altLang="zh-CN" sz="2800" kern="100" dirty="0">
                <a:latin typeface="Times New Roman"/>
                <a:ea typeface="华文细黑"/>
                <a:cs typeface="Times New Roman"/>
              </a:rPr>
              <a:t>为正值，人口总量增大，当人口增长率从正值降低为</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时，人口总量达最大值，图中</a:t>
            </a:r>
            <a:r>
              <a:rPr lang="en-US" altLang="zh-CN" sz="2800" kern="100" dirty="0">
                <a:latin typeface="Times New Roman"/>
                <a:ea typeface="华文细黑"/>
                <a:cs typeface="Courier New"/>
              </a:rPr>
              <a:t>2036</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2040</a:t>
            </a:r>
            <a:r>
              <a:rPr lang="zh-CN" altLang="zh-CN" sz="2800" kern="100" dirty="0">
                <a:latin typeface="Times New Roman"/>
                <a:ea typeface="华文细黑"/>
                <a:cs typeface="Times New Roman"/>
              </a:rPr>
              <a:t>年人口增长率为</a:t>
            </a:r>
            <a:r>
              <a:rPr lang="en-US" altLang="zh-CN" sz="2800" kern="100" dirty="0">
                <a:latin typeface="Times New Roman"/>
                <a:ea typeface="华文细黑"/>
                <a:cs typeface="Courier New"/>
              </a:rPr>
              <a:t>0</a:t>
            </a:r>
            <a:r>
              <a:rPr lang="zh-CN" altLang="zh-CN" sz="2800" kern="100" dirty="0">
                <a:latin typeface="Times New Roman"/>
                <a:ea typeface="华文细黑"/>
                <a:cs typeface="Times New Roman"/>
              </a:rPr>
              <a:t>，人口总量达最大值。</a:t>
            </a:r>
            <a:endParaRPr lang="zh-CN" altLang="zh-CN" sz="2800" kern="100" dirty="0">
              <a:effectLst/>
              <a:latin typeface="宋体"/>
              <a:cs typeface="Courier New"/>
            </a:endParaRPr>
          </a:p>
        </p:txBody>
      </p:sp>
      <p:sp>
        <p:nvSpPr>
          <p:cNvPr id="4"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6"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7"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8"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9"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0"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7</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1"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71263737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16593" y="64468"/>
            <a:ext cx="11755638" cy="2031325"/>
          </a:xfrm>
          <a:prstGeom prst="rect">
            <a:avLst/>
          </a:prstGeom>
        </p:spPr>
        <p:txBody>
          <a:bodyPr>
            <a:spAutoFit/>
          </a:bodyPr>
          <a:lstStyle/>
          <a:p>
            <a:pPr algn="just">
              <a:lnSpc>
                <a:spcPct val="1500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1</a:t>
            </a:r>
            <a:r>
              <a:rPr lang="zh-CN" altLang="zh-CN" sz="2800" kern="100" dirty="0">
                <a:latin typeface="Times New Roman"/>
                <a:ea typeface="华文细黑"/>
                <a:cs typeface="Times New Roman"/>
              </a:rPr>
              <a:t>　</a:t>
            </a:r>
            <a:r>
              <a:rPr lang="zh-CN" altLang="en-US" sz="2800" kern="100" dirty="0" smtClean="0">
                <a:latin typeface="Times New Roman"/>
                <a:ea typeface="华文细黑"/>
                <a:cs typeface="Times New Roman"/>
              </a:rPr>
              <a:t>右</a:t>
            </a:r>
            <a:r>
              <a:rPr lang="zh-CN" altLang="zh-CN" sz="2800" kern="100" dirty="0" smtClean="0">
                <a:latin typeface="Times New Roman"/>
                <a:ea typeface="华文细黑"/>
                <a:cs typeface="Times New Roman"/>
              </a:rPr>
              <a:t>图</a:t>
            </a:r>
            <a:r>
              <a:rPr lang="zh-CN" altLang="zh-CN" sz="2800" kern="100" dirty="0">
                <a:latin typeface="Times New Roman"/>
                <a:ea typeface="华文细黑"/>
                <a:cs typeface="Times New Roman"/>
              </a:rPr>
              <a:t>是五种外力作用相互联系示意图</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r>
              <a:rPr lang="zh-CN" altLang="zh-CN" sz="2800" kern="100" dirty="0" smtClean="0">
                <a:latin typeface="Times New Roman"/>
                <a:ea typeface="华文细黑"/>
                <a:cs typeface="Times New Roman"/>
              </a:rPr>
              <a:t>图</a:t>
            </a:r>
            <a:r>
              <a:rPr lang="zh-CN" altLang="zh-CN" sz="2800" kern="100" dirty="0">
                <a:latin typeface="Times New Roman"/>
                <a:ea typeface="华文细黑"/>
                <a:cs typeface="Times New Roman"/>
              </a:rPr>
              <a:t>中字母</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表示的外力作用中</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r>
              <a:rPr lang="zh-CN" altLang="zh-CN" sz="2800" kern="100" dirty="0" smtClean="0">
                <a:latin typeface="Times New Roman"/>
                <a:ea typeface="华文细黑"/>
                <a:cs typeface="Times New Roman"/>
              </a:rPr>
              <a:t>表示</a:t>
            </a:r>
            <a:r>
              <a:rPr lang="zh-CN" altLang="zh-CN" sz="2800" kern="100" dirty="0">
                <a:latin typeface="Times New Roman"/>
                <a:ea typeface="华文细黑"/>
                <a:cs typeface="Times New Roman"/>
              </a:rPr>
              <a:t>三角洲成因的是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5984" y="1576636"/>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descr="\\李笑影\李笑影\2016\二轮\考前三个月\地理 通用\方正\K312.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125" y="251194"/>
            <a:ext cx="4178188" cy="2170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7" name="TextBox 16"/>
          <p:cNvSpPr txBox="1"/>
          <p:nvPr/>
        </p:nvSpPr>
        <p:spPr>
          <a:xfrm>
            <a:off x="10018213" y="960205"/>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
        <p:nvSpPr>
          <p:cNvPr id="3" name="矩形 2"/>
          <p:cNvSpPr/>
          <p:nvPr/>
        </p:nvSpPr>
        <p:spPr>
          <a:xfrm>
            <a:off x="216593" y="1977749"/>
            <a:ext cx="11755638" cy="4534831"/>
          </a:xfrm>
          <a:prstGeom prst="rect">
            <a:avLst/>
          </a:prstGeom>
        </p:spPr>
        <p:txBody>
          <a:bodyPr>
            <a:spAutoFit/>
          </a:bodyPr>
          <a:lstStyle/>
          <a:p>
            <a:pPr algn="just">
              <a:lnSpc>
                <a:spcPct val="1500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a:latin typeface="Times New Roman"/>
                <a:ea typeface="华文细黑"/>
                <a:cs typeface="Times New Roman"/>
              </a:rPr>
              <a:t>解答本题的关键是确定字母表示的</a:t>
            </a:r>
            <a:r>
              <a:rPr lang="zh-CN" altLang="zh-CN" sz="2800" kern="100" dirty="0" smtClean="0">
                <a:latin typeface="Times New Roman"/>
                <a:ea typeface="华文细黑"/>
                <a:cs typeface="Times New Roman"/>
              </a:rPr>
              <a:t>外力</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r>
              <a:rPr lang="zh-CN" altLang="zh-CN" sz="2800" kern="100" dirty="0" smtClean="0">
                <a:latin typeface="Times New Roman"/>
                <a:ea typeface="华文细黑"/>
                <a:cs typeface="Times New Roman"/>
              </a:rPr>
              <a:t>作用</a:t>
            </a:r>
            <a:r>
              <a:rPr lang="zh-CN" altLang="zh-CN" sz="2800" kern="100" dirty="0">
                <a:latin typeface="Times New Roman"/>
                <a:ea typeface="华文细黑"/>
                <a:cs typeface="Times New Roman"/>
              </a:rPr>
              <a:t>形式。解题的突破点为风化作用为侵蚀作用提供条件，侵蚀作用又促进岩石继续风化</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图中显示两者间有一对方向相反的箭头</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从而确定图中</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E</a:t>
            </a:r>
            <a:r>
              <a:rPr lang="zh-CN" altLang="zh-CN" sz="2800" kern="100" dirty="0">
                <a:latin typeface="Times New Roman"/>
                <a:ea typeface="华文细黑"/>
                <a:cs typeface="Times New Roman"/>
              </a:rPr>
              <a:t>为风化和侵蚀作用，在此基础上根据风化、侵蚀产物在被风、流水、冰川等搬运途中，因风速、流速的下降和冰川的融化而产生沉积，沉积物在固结成岩作用下变成坚硬的岩石，又在一定的地质条件下接受风化、侵蚀，确定</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为搬运作用、</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为沉积作用、</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为固结成岩作用，得到正确答案为</a:t>
            </a: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9238045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linds(horizont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7" grpId="0"/>
      <p:bldP spid="17" grpId="1"/>
      <p:bldP spid="3" grpId="0"/>
      <p:bldP spid="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李笑影\李笑影\2016\二轮\考前三个月\地理 通用\方正\K322.T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247072" y="549474"/>
            <a:ext cx="7699832" cy="43992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矩形 7"/>
          <p:cNvSpPr/>
          <p:nvPr/>
        </p:nvSpPr>
        <p:spPr>
          <a:xfrm>
            <a:off x="190550" y="208484"/>
            <a:ext cx="11296938" cy="6242235"/>
          </a:xfrm>
          <a:prstGeom prst="rect">
            <a:avLst/>
          </a:prstGeom>
        </p:spPr>
        <p:txBody>
          <a:bodyPr>
            <a:spAutoFit/>
          </a:bodyPr>
          <a:lstStyle/>
          <a:p>
            <a:pPr algn="just">
              <a:lnSpc>
                <a:spcPts val="5300"/>
              </a:lnSpc>
              <a:spcAft>
                <a:spcPts val="0"/>
              </a:spcAft>
              <a:tabLst>
                <a:tab pos="2340610" algn="l"/>
              </a:tabLst>
            </a:pP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为了解决图中所</a:t>
            </a:r>
            <a:r>
              <a:rPr lang="zh-CN" altLang="zh-CN" sz="2800" kern="100" dirty="0" smtClean="0">
                <a:latin typeface="Times New Roman"/>
                <a:ea typeface="华文细黑"/>
                <a:cs typeface="Times New Roman"/>
              </a:rPr>
              <a:t>预测</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kern="100" dirty="0" smtClean="0">
                <a:latin typeface="Times New Roman"/>
                <a:ea typeface="华文细黑"/>
                <a:cs typeface="Times New Roman"/>
              </a:rPr>
              <a:t>出来</a:t>
            </a:r>
            <a:r>
              <a:rPr lang="zh-CN" altLang="zh-CN" sz="2800" kern="100" dirty="0">
                <a:latin typeface="Times New Roman"/>
                <a:ea typeface="华文细黑"/>
                <a:cs typeface="Times New Roman"/>
              </a:rPr>
              <a:t>的人口问题和</a:t>
            </a:r>
            <a:r>
              <a:rPr lang="zh-CN" altLang="zh-CN" sz="2800" kern="100" dirty="0" smtClean="0">
                <a:latin typeface="Times New Roman"/>
                <a:ea typeface="华文细黑"/>
                <a:cs typeface="Times New Roman"/>
              </a:rPr>
              <a:t>就业</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kern="100" dirty="0" smtClean="0">
                <a:latin typeface="Times New Roman"/>
                <a:ea typeface="华文细黑"/>
                <a:cs typeface="Times New Roman"/>
              </a:rPr>
              <a:t>问题</a:t>
            </a:r>
            <a:r>
              <a:rPr lang="zh-CN" altLang="zh-CN" sz="2800" kern="100" dirty="0">
                <a:latin typeface="Times New Roman"/>
                <a:ea typeface="华文细黑"/>
                <a:cs typeface="Times New Roman"/>
              </a:rPr>
              <a:t>，下列举措不</a:t>
            </a:r>
            <a:r>
              <a:rPr lang="zh-CN" altLang="zh-CN" sz="2800" kern="100" dirty="0" smtClean="0">
                <a:latin typeface="Times New Roman"/>
                <a:ea typeface="华文细黑"/>
                <a:cs typeface="Times New Roman"/>
              </a:rPr>
              <a:t>合理</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kern="100" dirty="0" smtClean="0">
                <a:latin typeface="Times New Roman"/>
                <a:ea typeface="华文细黑"/>
                <a:cs typeface="Times New Roman"/>
              </a:rPr>
              <a:t>的</a:t>
            </a:r>
            <a:r>
              <a:rPr lang="zh-CN" altLang="zh-CN" sz="2800" kern="100" dirty="0">
                <a:latin typeface="Times New Roman"/>
                <a:ea typeface="华文细黑"/>
                <a:cs typeface="Times New Roman"/>
              </a:rPr>
              <a:t>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适度调整人口生育政策</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建立和完善社会</a:t>
            </a:r>
            <a:r>
              <a:rPr lang="zh-CN" altLang="zh-CN" sz="2800" kern="100" dirty="0" smtClean="0">
                <a:latin typeface="Times New Roman"/>
                <a:ea typeface="华文细黑"/>
                <a:cs typeface="Times New Roman"/>
              </a:rPr>
              <a:t>养老</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en-US" altLang="zh-CN" sz="2800" kern="100" dirty="0" smtClean="0">
                <a:latin typeface="Times New Roman"/>
                <a:ea typeface="华文细黑"/>
                <a:cs typeface="Times New Roman"/>
              </a:rPr>
              <a:t>    </a:t>
            </a:r>
            <a:r>
              <a:rPr lang="zh-CN" altLang="zh-CN" sz="2800" kern="100" dirty="0" smtClean="0">
                <a:latin typeface="Times New Roman"/>
                <a:ea typeface="华文细黑"/>
                <a:cs typeface="Times New Roman"/>
              </a:rPr>
              <a:t>服务</a:t>
            </a:r>
            <a:r>
              <a:rPr lang="zh-CN" altLang="zh-CN" sz="2800" kern="100" dirty="0">
                <a:latin typeface="Times New Roman"/>
                <a:ea typeface="华文细黑"/>
                <a:cs typeface="Times New Roman"/>
              </a:rPr>
              <a:t>体系</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加快产业升级并加大技术投入</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大力发展电子装配类产业</a:t>
            </a:r>
            <a:endParaRPr lang="zh-CN" altLang="zh-CN" sz="2800" kern="100" dirty="0">
              <a:effectLst/>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3"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37009" y="5662042"/>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74279" y="2484165"/>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6"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7"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14901930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62558" y="598136"/>
            <a:ext cx="11639246" cy="5236497"/>
          </a:xfrm>
          <a:prstGeom prst="rect">
            <a:avLst/>
          </a:prstGeom>
        </p:spPr>
        <p:txBody>
          <a:bodyPr>
            <a:spAutoFit/>
          </a:bodyPr>
          <a:lstStyle/>
          <a:p>
            <a:pPr algn="just">
              <a:lnSpc>
                <a:spcPts val="55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图示</a:t>
            </a:r>
            <a:r>
              <a:rPr lang="zh-CN" altLang="zh-CN" sz="2800" kern="100" dirty="0">
                <a:latin typeface="Times New Roman"/>
                <a:ea typeface="华文细黑"/>
                <a:cs typeface="Times New Roman"/>
              </a:rPr>
              <a:t>预测的人口问题是人口数量将减少，就业问题是劳动力人口增长率降低，劳动力人口数量将减少，出现的就业问题是劳动力将不足，所以应适当调整人口的生育政策，</a:t>
            </a: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选项合理</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zh-CN" altLang="zh-CN" sz="2800" kern="100" dirty="0" smtClean="0">
                <a:latin typeface="Times New Roman"/>
                <a:ea typeface="华文细黑"/>
                <a:cs typeface="Times New Roman"/>
              </a:rPr>
              <a:t>社会</a:t>
            </a:r>
            <a:r>
              <a:rPr lang="zh-CN" altLang="zh-CN" sz="2800" kern="100" dirty="0">
                <a:latin typeface="Times New Roman"/>
                <a:ea typeface="华文细黑"/>
                <a:cs typeface="Times New Roman"/>
              </a:rPr>
              <a:t>老龄人口增多，应完善社会养老服务体系，</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选项合理</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zh-CN" altLang="zh-CN" sz="2800" kern="100" dirty="0" smtClean="0">
                <a:latin typeface="Times New Roman"/>
                <a:ea typeface="华文细黑"/>
                <a:cs typeface="Times New Roman"/>
              </a:rPr>
              <a:t>劳动力</a:t>
            </a:r>
            <a:r>
              <a:rPr lang="zh-CN" altLang="zh-CN" sz="2800" kern="100" dirty="0">
                <a:latin typeface="Times New Roman"/>
                <a:ea typeface="华文细黑"/>
                <a:cs typeface="Times New Roman"/>
              </a:rPr>
              <a:t>的数量将减少，但劳动力的素质提高，应加快产业升级，压缩劳动力指向型的工业，电子装配为劳动力指向型工业，需要大量廉价劳动力，</a:t>
            </a: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选项不合理。</a:t>
            </a:r>
            <a:endParaRPr lang="zh-CN" altLang="zh-CN" sz="2800" kern="100" dirty="0">
              <a:effectLst/>
              <a:latin typeface="宋体"/>
              <a:cs typeface="Courier New"/>
            </a:endParaRPr>
          </a:p>
        </p:txBody>
      </p:sp>
      <p:sp>
        <p:nvSpPr>
          <p:cNvPr id="4"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6"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7"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8"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9"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0"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1"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8</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2"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37379112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par>
                          <p:cTn id="12" fill="hold">
                            <p:stCondLst>
                              <p:cond delay="1500"/>
                            </p:stCondLst>
                            <p:childTnLst>
                              <p:par>
                                <p:cTn id="13" presetID="3" presetClass="entr" presetSubtype="1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linds(horizontal)">
                                      <p:cBhvr>
                                        <p:cTn id="15"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550" y="477466"/>
            <a:ext cx="11524006" cy="6004072"/>
          </a:xfrm>
          <a:prstGeom prst="rect">
            <a:avLst/>
          </a:prstGeom>
        </p:spPr>
        <p:txBody>
          <a:bodyPr>
            <a:spAutoFit/>
          </a:bodyPr>
          <a:lstStyle/>
          <a:p>
            <a:pPr algn="just">
              <a:lnSpc>
                <a:spcPct val="150000"/>
              </a:lnSpc>
              <a:spcAft>
                <a:spcPts val="0"/>
              </a:spcAft>
              <a:tabLst>
                <a:tab pos="2340610" algn="l"/>
              </a:tabLst>
            </a:pPr>
            <a:r>
              <a:rPr lang="zh-CN" altLang="zh-CN" sz="2800" kern="100" dirty="0">
                <a:latin typeface="Times New Roman"/>
                <a:ea typeface="华文细黑"/>
                <a:cs typeface="Times New Roman"/>
              </a:rPr>
              <a:t>下图为某大陆沿</a:t>
            </a:r>
            <a:r>
              <a:rPr lang="en-US" altLang="zh-CN" sz="2800" kern="100" dirty="0">
                <a:latin typeface="Times New Roman"/>
                <a:ea typeface="华文细黑"/>
                <a:cs typeface="Courier New"/>
              </a:rPr>
              <a:t>120°E</a:t>
            </a:r>
            <a:r>
              <a:rPr lang="zh-CN" altLang="zh-CN" sz="2800" kern="100" dirty="0">
                <a:latin typeface="Times New Roman"/>
                <a:ea typeface="华文细黑"/>
                <a:cs typeface="Times New Roman"/>
              </a:rPr>
              <a:t>经线</a:t>
            </a:r>
            <a:r>
              <a:rPr lang="en-US" altLang="zh-CN" sz="2800" kern="100" dirty="0">
                <a:latin typeface="Times New Roman"/>
                <a:ea typeface="华文细黑"/>
                <a:cs typeface="Courier New"/>
              </a:rPr>
              <a:t>1</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月气温、降水分布图。读图回答</a:t>
            </a: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题</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endParaRPr lang="en-US" altLang="zh-CN" sz="2800" kern="100" dirty="0">
              <a:effectLst/>
              <a:latin typeface="Times New Roman"/>
              <a:ea typeface="华文细黑"/>
              <a:cs typeface="Times New Roman"/>
            </a:endParaRPr>
          </a:p>
          <a:p>
            <a:pPr algn="just">
              <a:lnSpc>
                <a:spcPct val="150000"/>
              </a:lnSpc>
              <a:spcAft>
                <a:spcPts val="0"/>
              </a:spcAft>
              <a:tabLst>
                <a:tab pos="2340610" algn="l"/>
              </a:tabLst>
            </a:pP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endParaRPr lang="en-US" altLang="zh-CN" sz="2800" kern="100" dirty="0">
              <a:effectLst/>
              <a:latin typeface="Times New Roman"/>
              <a:ea typeface="华文细黑"/>
              <a:cs typeface="Times New Roman"/>
            </a:endParaRPr>
          </a:p>
          <a:p>
            <a:pPr algn="just">
              <a:lnSpc>
                <a:spcPct val="150000"/>
              </a:lnSpc>
              <a:spcAft>
                <a:spcPts val="0"/>
              </a:spcAft>
              <a:tabLst>
                <a:tab pos="2340610" algn="l"/>
              </a:tabLst>
            </a:pP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endParaRPr lang="en-US" altLang="zh-CN" sz="2800" kern="100" dirty="0">
              <a:effectLst/>
              <a:latin typeface="Times New Roman"/>
              <a:ea typeface="华文细黑"/>
              <a:cs typeface="Times New Roman"/>
            </a:endParaRPr>
          </a:p>
          <a:p>
            <a:pPr algn="just">
              <a:lnSpc>
                <a:spcPct val="150000"/>
              </a:lnSpc>
              <a:spcAft>
                <a:spcPts val="0"/>
              </a:spcAft>
              <a:tabLst>
                <a:tab pos="2340610" algn="l"/>
              </a:tabLst>
            </a:pPr>
            <a:r>
              <a:rPr lang="en-US" altLang="zh-CN" sz="2800" kern="100" dirty="0">
                <a:latin typeface="Times New Roman"/>
                <a:ea typeface="华文细黑"/>
                <a:cs typeface="Courier New"/>
              </a:rPr>
              <a:t>8.</a:t>
            </a:r>
            <a:r>
              <a:rPr lang="zh-CN" altLang="zh-CN" sz="2800" kern="100" dirty="0">
                <a:latin typeface="Times New Roman"/>
                <a:ea typeface="华文细黑"/>
                <a:cs typeface="Times New Roman"/>
              </a:rPr>
              <a:t>图中</a:t>
            </a:r>
            <a:r>
              <a:rPr lang="en-US" altLang="zh-CN" sz="2800" kern="100" dirty="0">
                <a:latin typeface="Times New Roman"/>
                <a:ea typeface="华文细黑"/>
                <a:cs typeface="Courier New"/>
              </a:rPr>
              <a:t>35°</a:t>
            </a:r>
            <a:r>
              <a:rPr lang="zh-CN" altLang="zh-CN" sz="2800" kern="100" dirty="0">
                <a:latin typeface="Times New Roman"/>
                <a:ea typeface="华文细黑"/>
                <a:cs typeface="Times New Roman"/>
              </a:rPr>
              <a:t>纬度附近分布的主要植被类型是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亚热带常绿阔叶林</a:t>
            </a:r>
            <a:r>
              <a:rPr lang="en-US" altLang="zh-CN" sz="2800" kern="100" dirty="0">
                <a:latin typeface="Times New Roman"/>
                <a:ea typeface="华文细黑"/>
                <a:cs typeface="Courier New"/>
              </a:rPr>
              <a:t>  	B.</a:t>
            </a:r>
            <a:r>
              <a:rPr lang="zh-CN" altLang="zh-CN" sz="2800" kern="100" dirty="0">
                <a:latin typeface="Times New Roman"/>
                <a:ea typeface="华文细黑"/>
                <a:cs typeface="Times New Roman"/>
              </a:rPr>
              <a:t>温带草原</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亚热带常绿硬叶林</a:t>
            </a:r>
            <a:r>
              <a:rPr lang="en-US" altLang="zh-CN" sz="2800" kern="100" dirty="0">
                <a:latin typeface="Times New Roman"/>
                <a:ea typeface="华文细黑"/>
                <a:cs typeface="Courier New"/>
              </a:rPr>
              <a:t>  	D.</a:t>
            </a:r>
            <a:r>
              <a:rPr lang="zh-CN" altLang="zh-CN" sz="2800" kern="100" dirty="0">
                <a:latin typeface="Times New Roman"/>
                <a:ea typeface="华文细黑"/>
                <a:cs typeface="Times New Roman"/>
              </a:rPr>
              <a:t>热带</a:t>
            </a:r>
            <a:r>
              <a:rPr lang="zh-CN" altLang="zh-CN" sz="2800" kern="100" dirty="0" smtClean="0">
                <a:latin typeface="Times New Roman"/>
                <a:ea typeface="华文细黑"/>
                <a:cs typeface="Times New Roman"/>
              </a:rPr>
              <a:t>荒漠</a:t>
            </a:r>
            <a:endParaRPr lang="zh-CN" altLang="zh-CN" sz="2800" kern="100" dirty="0">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46534" y="5609084"/>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110864" y="4555074"/>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1266" name="Picture 2" descr="\\李笑影\李笑影\2016\二轮\考前三个月\地理 通用\方正\K323.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994809" y="1378611"/>
            <a:ext cx="8200794" cy="28149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6"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7"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8"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42858733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341365" y="602432"/>
            <a:ext cx="11524006" cy="3052255"/>
          </a:xfrm>
          <a:prstGeom prst="rect">
            <a:avLst/>
          </a:prstGeom>
        </p:spPr>
        <p:txBody>
          <a:bodyPr>
            <a:spAutoFit/>
          </a:bodyPr>
          <a:lstStyle/>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a:t>
            </a:r>
            <a:r>
              <a:rPr lang="zh-CN" altLang="zh-CN" sz="2800" b="1" kern="100">
                <a:solidFill>
                  <a:srgbClr val="0000FF"/>
                </a:solidFill>
                <a:latin typeface="Times New Roman"/>
                <a:ea typeface="华文细黑"/>
                <a:cs typeface="Times New Roman"/>
              </a:rPr>
              <a:t>　</a:t>
            </a:r>
            <a:r>
              <a:rPr lang="zh-CN" altLang="zh-CN" sz="2800" kern="100" smtClean="0">
                <a:latin typeface="Times New Roman"/>
                <a:ea typeface="华文细黑"/>
                <a:cs typeface="Times New Roman"/>
              </a:rPr>
              <a:t>根据</a:t>
            </a:r>
            <a:r>
              <a:rPr lang="zh-CN" altLang="zh-CN" sz="2800" kern="100" dirty="0">
                <a:latin typeface="Times New Roman"/>
                <a:ea typeface="华文细黑"/>
                <a:cs typeface="Times New Roman"/>
              </a:rPr>
              <a:t>气温降水分布图可知，</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月均温更低，应为其冬季，但</a:t>
            </a:r>
            <a:r>
              <a:rPr lang="en-US" altLang="zh-CN" sz="2800" kern="100" dirty="0">
                <a:latin typeface="Times New Roman"/>
                <a:ea typeface="华文细黑"/>
                <a:cs typeface="Courier New"/>
              </a:rPr>
              <a:t>7</a:t>
            </a:r>
            <a:r>
              <a:rPr lang="zh-CN" altLang="zh-CN" sz="2800" kern="100" dirty="0">
                <a:latin typeface="Times New Roman"/>
                <a:ea typeface="华文细黑"/>
                <a:cs typeface="Times New Roman"/>
              </a:rPr>
              <a:t>月气温较为温和，可判断此地为亚热带气候。再根据图中</a:t>
            </a:r>
            <a:r>
              <a:rPr lang="en-US" altLang="zh-CN" sz="2800" kern="100" dirty="0">
                <a:latin typeface="Times New Roman"/>
                <a:ea typeface="华文细黑"/>
                <a:cs typeface="Courier New"/>
              </a:rPr>
              <a:t>35°</a:t>
            </a:r>
            <a:r>
              <a:rPr lang="zh-CN" altLang="zh-CN" sz="2800" kern="100" dirty="0">
                <a:latin typeface="Times New Roman"/>
                <a:ea typeface="华文细黑"/>
                <a:cs typeface="Times New Roman"/>
              </a:rPr>
              <a:t>附近降水主要集中在冬季，夏季降水稀少，可知其气候类型为地中海气候，进而可知其主要植被类型为亚热带常绿硬叶林。</a:t>
            </a:r>
            <a:endParaRPr lang="zh-CN" altLang="zh-CN" sz="2800" kern="100" dirty="0">
              <a:effectLst/>
              <a:latin typeface="宋体"/>
              <a:cs typeface="Courier New"/>
            </a:endParaRPr>
          </a:p>
        </p:txBody>
      </p:sp>
      <p:sp>
        <p:nvSpPr>
          <p:cNvPr id="4"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6"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7"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8"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9"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0"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1"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2"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9</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3"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4"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554214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4592" y="467941"/>
            <a:ext cx="11639246" cy="6160661"/>
          </a:xfrm>
          <a:prstGeom prst="rect">
            <a:avLst/>
          </a:prstGeom>
        </p:spPr>
        <p:txBody>
          <a:bodyPr>
            <a:spAutoFit/>
          </a:bodyPr>
          <a:lstStyle/>
          <a:p>
            <a:pPr algn="just">
              <a:lnSpc>
                <a:spcPct val="150000"/>
              </a:lnSpc>
              <a:spcAft>
                <a:spcPts val="0"/>
              </a:spcAft>
              <a:tabLst>
                <a:tab pos="2340610" algn="l"/>
              </a:tabLst>
            </a:pPr>
            <a:r>
              <a:rPr lang="en-US" altLang="zh-CN" sz="2800" kern="100" dirty="0">
                <a:latin typeface="Times New Roman"/>
                <a:ea typeface="华文细黑"/>
                <a:cs typeface="Courier New"/>
              </a:rPr>
              <a:t>9.</a:t>
            </a:r>
            <a:r>
              <a:rPr lang="zh-CN" altLang="zh-CN" sz="2800" kern="100" dirty="0">
                <a:latin typeface="Times New Roman"/>
                <a:ea typeface="华文细黑"/>
                <a:cs typeface="Times New Roman"/>
              </a:rPr>
              <a:t>图中</a:t>
            </a:r>
            <a:r>
              <a:rPr lang="en-US" altLang="zh-CN" sz="2800" kern="100" dirty="0">
                <a:latin typeface="Times New Roman"/>
                <a:ea typeface="华文细黑"/>
                <a:cs typeface="Courier New"/>
              </a:rPr>
              <a:t>25°</a:t>
            </a:r>
            <a:r>
              <a:rPr lang="zh-CN" altLang="zh-CN" sz="2800" kern="100" dirty="0">
                <a:latin typeface="Times New Roman"/>
                <a:ea typeface="华文细黑"/>
                <a:cs typeface="Times New Roman"/>
              </a:rPr>
              <a:t>纬度附近气候形成的主要原因是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endParaRPr lang="en-US" altLang="zh-CN" sz="2800" kern="100" dirty="0">
              <a:latin typeface="Times New Roman"/>
              <a:ea typeface="华文细黑"/>
              <a:cs typeface="Courier New"/>
            </a:endParaRPr>
          </a:p>
          <a:p>
            <a:pPr algn="just">
              <a:lnSpc>
                <a:spcPct val="150000"/>
              </a:lnSpc>
              <a:spcAft>
                <a:spcPts val="0"/>
              </a:spcAft>
              <a:tabLst>
                <a:tab pos="2340610" algn="l"/>
              </a:tabLst>
            </a:pPr>
            <a:endParaRPr lang="en-US" altLang="zh-CN" sz="2800" kern="100" dirty="0" smtClean="0">
              <a:latin typeface="Times New Roman"/>
              <a:ea typeface="华文细黑"/>
              <a:cs typeface="Courier New"/>
            </a:endParaRPr>
          </a:p>
          <a:p>
            <a:pPr algn="just">
              <a:lnSpc>
                <a:spcPts val="7000"/>
              </a:lnSpc>
              <a:spcAft>
                <a:spcPts val="0"/>
              </a:spcAft>
              <a:tabLst>
                <a:tab pos="2340610" algn="l"/>
              </a:tabLst>
            </a:pPr>
            <a:endParaRPr lang="en-US" altLang="zh-CN" sz="2800" kern="100" dirty="0" smtClean="0">
              <a:latin typeface="Times New Roman"/>
              <a:ea typeface="华文细黑"/>
              <a:cs typeface="Courier New"/>
            </a:endParaRPr>
          </a:p>
          <a:p>
            <a:pPr algn="just">
              <a:lnSpc>
                <a:spcPct val="150000"/>
              </a:lnSpc>
              <a:spcAft>
                <a:spcPts val="0"/>
              </a:spcAft>
              <a:tabLst>
                <a:tab pos="2340610" algn="l"/>
              </a:tabLst>
            </a:pPr>
            <a:r>
              <a:rPr lang="en-US" altLang="zh-CN" sz="2800" kern="100" dirty="0" smtClean="0">
                <a:latin typeface="Times New Roman"/>
                <a:ea typeface="华文细黑"/>
                <a:cs typeface="Courier New"/>
              </a:rPr>
              <a:t>A</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地处大陆内部</a:t>
            </a:r>
            <a:r>
              <a:rPr lang="en-US" altLang="zh-CN" sz="2800" kern="100" dirty="0">
                <a:latin typeface="Times New Roman"/>
                <a:ea typeface="华文细黑"/>
                <a:cs typeface="Courier New"/>
              </a:rPr>
              <a:t>  	B.</a:t>
            </a:r>
            <a:r>
              <a:rPr lang="zh-CN" altLang="zh-CN" sz="2800" kern="100" dirty="0">
                <a:latin typeface="Times New Roman"/>
                <a:ea typeface="华文细黑"/>
                <a:cs typeface="Times New Roman"/>
              </a:rPr>
              <a:t>终年受副高控制</a:t>
            </a:r>
            <a:endParaRPr lang="zh-CN" altLang="zh-CN" sz="2800" kern="100" dirty="0">
              <a:latin typeface="宋体"/>
              <a:cs typeface="Courier New"/>
            </a:endParaRPr>
          </a:p>
          <a:p>
            <a:pPr algn="just">
              <a:lnSpc>
                <a:spcPct val="1500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沿岸寒流影响</a:t>
            </a:r>
            <a:r>
              <a:rPr lang="en-US" altLang="zh-CN" sz="2800" kern="100" dirty="0">
                <a:latin typeface="Times New Roman"/>
                <a:ea typeface="华文细黑"/>
                <a:cs typeface="Courier New"/>
              </a:rPr>
              <a:t>  	D.</a:t>
            </a:r>
            <a:r>
              <a:rPr lang="zh-CN" altLang="zh-CN" sz="2800" kern="100" dirty="0">
                <a:latin typeface="Times New Roman"/>
                <a:ea typeface="华文细黑"/>
                <a:cs typeface="Times New Roman"/>
              </a:rPr>
              <a:t>位于山地背风</a:t>
            </a:r>
            <a:r>
              <a:rPr lang="zh-CN" altLang="zh-CN" sz="2800" kern="100" dirty="0" smtClean="0">
                <a:latin typeface="Times New Roman"/>
                <a:ea typeface="华文细黑"/>
                <a:cs typeface="Times New Roman"/>
              </a:rPr>
              <a:t>坡</a:t>
            </a:r>
            <a:endParaRPr lang="en-US" altLang="zh-CN" sz="2800" kern="100" dirty="0" smtClean="0">
              <a:latin typeface="Times New Roman"/>
              <a:ea typeface="华文细黑"/>
              <a:cs typeface="Times New Roman"/>
            </a:endParaRPr>
          </a:p>
          <a:p>
            <a:pPr algn="just">
              <a:lnSpc>
                <a:spcPct val="1500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根据</a:t>
            </a:r>
            <a:r>
              <a:rPr lang="zh-CN" altLang="zh-CN" sz="2800" kern="100" dirty="0">
                <a:latin typeface="Times New Roman"/>
                <a:ea typeface="华文细黑"/>
                <a:cs typeface="Times New Roman"/>
              </a:rPr>
              <a:t>图中信息可知，</a:t>
            </a:r>
            <a:r>
              <a:rPr lang="en-US" altLang="zh-CN" sz="2800" kern="100" dirty="0">
                <a:latin typeface="Times New Roman"/>
                <a:ea typeface="华文细黑"/>
                <a:cs typeface="Courier New"/>
              </a:rPr>
              <a:t>25°</a:t>
            </a:r>
            <a:r>
              <a:rPr lang="zh-CN" altLang="zh-CN" sz="2800" kern="100" dirty="0">
                <a:latin typeface="Times New Roman"/>
                <a:ea typeface="华文细黑"/>
                <a:cs typeface="Times New Roman"/>
              </a:rPr>
              <a:t>附近降水较少，气温较高，根据纬度大致判断为副热带高气压带控制范围内，较为干燥</a:t>
            </a:r>
            <a:r>
              <a:rPr lang="zh-CN" altLang="zh-CN" sz="2800" kern="100" dirty="0" smtClean="0">
                <a:latin typeface="Times New Roman"/>
                <a:ea typeface="华文细黑"/>
                <a:cs typeface="Times New Roman"/>
              </a:rPr>
              <a:t>。</a:t>
            </a:r>
            <a:endParaRPr lang="zh-CN" altLang="zh-CN" sz="2800" kern="100" dirty="0">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4674096" y="3977283"/>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72764" y="676167"/>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李笑影\李笑影\2016\二轮\考前三个月\地理 通用\方正\K323.T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216216" y="1250504"/>
            <a:ext cx="7757981" cy="26629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4"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5"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6"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7"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8"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9"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10"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6" name="Rectangle 21">
            <a:hlinkClick r:id="rId11"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7" name="Rectangle 21">
            <a:hlinkClick r:id="rId12"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9</a:t>
            </a:r>
          </a:p>
        </p:txBody>
      </p:sp>
      <p:sp>
        <p:nvSpPr>
          <p:cNvPr id="18" name="Rectangle 21">
            <a:hlinkClick r:id="rId13"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10</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
        <p:nvSpPr>
          <p:cNvPr id="19" name="Rectangle 21">
            <a:hlinkClick r:id="rId14"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30869013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7" end="7"/>
                                            </p:txEl>
                                          </p:spTgt>
                                        </p:tgtEl>
                                        <p:attrNameLst>
                                          <p:attrName>style.visibility</p:attrName>
                                        </p:attrNameLst>
                                      </p:cBhvr>
                                      <p:to>
                                        <p:strVal val="visible"/>
                                      </p:to>
                                    </p:set>
                                    <p:animEffect transition="in" filter="blinds(horizontal)">
                                      <p:cBhvr>
                                        <p:cTn id="18" dur="500"/>
                                        <p:tgtEl>
                                          <p:spTgt spid="8">
                                            <p:txEl>
                                              <p:pRg st="7" end="7"/>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xEl>
                                              <p:pRg st="7" end="7"/>
                                            </p:txEl>
                                          </p:spTgt>
                                        </p:tgtEl>
                                      </p:cBhvr>
                                    </p:animEffect>
                                    <p:set>
                                      <p:cBhvr>
                                        <p:cTn id="23" dur="1" fill="hold">
                                          <p:stCondLst>
                                            <p:cond delay="499"/>
                                          </p:stCondLst>
                                        </p:cTn>
                                        <p:tgtEl>
                                          <p:spTgt spid="8">
                                            <p:txEl>
                                              <p:pRg st="7" end="7"/>
                                            </p:txEl>
                                          </p:spTgt>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 grpId="0"/>
      <p:bldP spid="5" grpId="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78507" y="574025"/>
            <a:ext cx="11524006" cy="5717039"/>
          </a:xfrm>
          <a:prstGeom prst="rect">
            <a:avLst/>
          </a:prstGeom>
        </p:spPr>
        <p:txBody>
          <a:bodyPr>
            <a:spAutoFit/>
          </a:bodyPr>
          <a:lstStyle/>
          <a:p>
            <a:pPr algn="just">
              <a:lnSpc>
                <a:spcPts val="5300"/>
              </a:lnSpc>
              <a:spcAft>
                <a:spcPts val="0"/>
              </a:spcAft>
              <a:tabLst>
                <a:tab pos="2340610" algn="l"/>
              </a:tabLst>
            </a:pPr>
            <a:r>
              <a:rPr lang="zh-CN" altLang="zh-CN" sz="2800" kern="100" dirty="0">
                <a:latin typeface="Times New Roman"/>
                <a:ea typeface="华文细黑"/>
                <a:cs typeface="Times New Roman"/>
              </a:rPr>
              <a:t>下图为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某区域地理要素关联图</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。读图回答</a:t>
            </a:r>
            <a:r>
              <a:rPr lang="en-US" altLang="zh-CN" sz="2800" kern="100" dirty="0">
                <a:latin typeface="Times New Roman"/>
                <a:ea typeface="华文细黑"/>
                <a:cs typeface="Courier New"/>
              </a:rPr>
              <a:t>10</a:t>
            </a:r>
            <a:r>
              <a:rPr lang="zh-CN" altLang="zh-CN" sz="2800" kern="100" dirty="0">
                <a:latin typeface="Times New Roman"/>
                <a:ea typeface="华文细黑"/>
                <a:cs typeface="Times New Roman"/>
              </a:rPr>
              <a:t>～</a:t>
            </a:r>
            <a:r>
              <a:rPr lang="en-US" altLang="zh-CN" sz="2800" kern="100" dirty="0">
                <a:latin typeface="Times New Roman"/>
                <a:ea typeface="华文细黑"/>
                <a:cs typeface="Courier New"/>
              </a:rPr>
              <a:t>11</a:t>
            </a:r>
            <a:r>
              <a:rPr lang="zh-CN" altLang="zh-CN" sz="2800" kern="100" dirty="0">
                <a:latin typeface="Times New Roman"/>
                <a:ea typeface="华文细黑"/>
                <a:cs typeface="Times New Roman"/>
              </a:rPr>
              <a:t>题</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endParaRPr lang="en-US" altLang="zh-CN" sz="2800" kern="100" dirty="0">
              <a:effectLst/>
              <a:latin typeface="Times New Roman"/>
              <a:ea typeface="华文细黑"/>
              <a:cs typeface="Times New Roman"/>
            </a:endParaRPr>
          </a:p>
          <a:p>
            <a:pPr algn="just">
              <a:lnSpc>
                <a:spcPts val="5300"/>
              </a:lnSpc>
              <a:spcAft>
                <a:spcPts val="0"/>
              </a:spcAft>
              <a:tabLst>
                <a:tab pos="2340610" algn="l"/>
              </a:tabLst>
            </a:pP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endParaRPr lang="en-US" altLang="zh-CN" sz="2800" kern="100" dirty="0">
              <a:effectLst/>
              <a:latin typeface="Times New Roman"/>
              <a:ea typeface="华文细黑"/>
              <a:cs typeface="Times New Roman"/>
            </a:endParaRPr>
          </a:p>
          <a:p>
            <a:pPr algn="just">
              <a:lnSpc>
                <a:spcPts val="5300"/>
              </a:lnSpc>
              <a:spcAft>
                <a:spcPts val="0"/>
              </a:spcAft>
              <a:tabLst>
                <a:tab pos="2340610" algn="l"/>
              </a:tabLst>
            </a:pP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en-US" altLang="zh-CN" sz="2800" kern="100" dirty="0">
                <a:latin typeface="Times New Roman"/>
                <a:ea typeface="华文细黑"/>
                <a:cs typeface="Courier New"/>
              </a:rPr>
              <a:t>10.</a:t>
            </a:r>
            <a:r>
              <a:rPr lang="zh-CN" altLang="zh-CN" sz="2800" kern="100" dirty="0">
                <a:latin typeface="Times New Roman"/>
                <a:ea typeface="华文细黑"/>
                <a:cs typeface="Times New Roman"/>
              </a:rPr>
              <a:t>图中各地理要素之间的关系体现了地理环境的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整体性</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差异性</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相似性</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smtClean="0">
                <a:latin typeface="Times New Roman"/>
                <a:ea typeface="华文细黑"/>
                <a:cs typeface="Times New Roman"/>
              </a:rPr>
              <a:t>复杂性</a:t>
            </a:r>
            <a:endParaRPr lang="zh-CN" altLang="zh-CN" sz="2800" kern="100" dirty="0">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118542" y="4668956"/>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101905" y="4193475"/>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290" name="Picture 2" descr="\\李笑影\李笑影\2016\二轮\考前三个月\地理 通用\方正\K324.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503686" y="1472029"/>
            <a:ext cx="5183040" cy="237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5"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6"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7"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8"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9"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10"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11"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6" name="Rectangle 21">
            <a:hlinkClick r:id="rId12"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7" name="Rectangle 21">
            <a:hlinkClick r:id="rId13"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9</a:t>
            </a:r>
          </a:p>
        </p:txBody>
      </p:sp>
      <p:sp>
        <p:nvSpPr>
          <p:cNvPr id="18" name="Rectangle 21">
            <a:hlinkClick r:id="rId14"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10</a:t>
            </a:r>
          </a:p>
        </p:txBody>
      </p:sp>
      <p:sp>
        <p:nvSpPr>
          <p:cNvPr id="19" name="Rectangle 21">
            <a:hlinkClick r:id="rId15"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2492409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5" grpId="0"/>
      <p:bldP spid="5" grpId="1"/>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312790" y="587498"/>
            <a:ext cx="11524006" cy="2554264"/>
          </a:xfrm>
          <a:prstGeom prst="rect">
            <a:avLst/>
          </a:prstGeom>
        </p:spPr>
        <p:txBody>
          <a:bodyPr>
            <a:spAutoFit/>
          </a:bodyPr>
          <a:lstStyle/>
          <a:p>
            <a:pPr algn="just">
              <a:lnSpc>
                <a:spcPts val="55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a:latin typeface="Times New Roman"/>
                <a:ea typeface="华文细黑"/>
                <a:cs typeface="Times New Roman"/>
              </a:rPr>
              <a:t>本题组考查地理环境整体性和区域地理环境特征的判断</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500"/>
              </a:lnSpc>
              <a:spcAft>
                <a:spcPts val="0"/>
              </a:spcAft>
              <a:tabLst>
                <a:tab pos="2340610" algn="l"/>
              </a:tabLst>
            </a:pPr>
            <a:r>
              <a:rPr lang="zh-CN" altLang="zh-CN" sz="2800" kern="100" dirty="0" smtClean="0">
                <a:latin typeface="Times New Roman"/>
                <a:ea typeface="华文细黑"/>
                <a:cs typeface="Times New Roman"/>
              </a:rPr>
              <a:t>涉及</a:t>
            </a:r>
            <a:r>
              <a:rPr lang="zh-CN" altLang="zh-CN" sz="2800" kern="100" dirty="0">
                <a:latin typeface="Times New Roman"/>
                <a:ea typeface="华文细黑"/>
                <a:cs typeface="Times New Roman"/>
              </a:rPr>
              <a:t>地理环境整体性原理，从图中可以看出，四种地理要素之间存在着相互制约、相互影响的关系，这与地理环境整体性原理相一致。</a:t>
            </a:r>
            <a:endParaRPr lang="zh-CN" altLang="zh-CN" sz="2800" kern="100" dirty="0">
              <a:effectLst/>
              <a:latin typeface="宋体"/>
              <a:cs typeface="Courier New"/>
            </a:endParaRPr>
          </a:p>
        </p:txBody>
      </p:sp>
      <p:sp>
        <p:nvSpPr>
          <p:cNvPr id="4" name="Rectangle 21">
            <a:hlinkClick r:id="rId2"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5" name="Rectangle 21">
            <a:hlinkClick r:id="rId3"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6" name="Rectangle 21">
            <a:hlinkClick r:id="rId4"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7" name="Rectangle 21">
            <a:hlinkClick r:id="rId5"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8" name="Rectangle 21">
            <a:hlinkClick r:id="rId6"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9" name="Rectangle 21">
            <a:hlinkClick r:id="rId7"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0" name="Rectangle 21">
            <a:hlinkClick r:id="rId8"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1" name="Rectangle 21">
            <a:hlinkClick r:id="rId9"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2" name="Rectangle 21">
            <a:hlinkClick r:id="rId10"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9</a:t>
            </a:r>
          </a:p>
        </p:txBody>
      </p:sp>
      <p:sp>
        <p:nvSpPr>
          <p:cNvPr id="13" name="Rectangle 21">
            <a:hlinkClick r:id="rId11"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10</a:t>
            </a:r>
          </a:p>
        </p:txBody>
      </p:sp>
      <p:sp>
        <p:nvSpPr>
          <p:cNvPr id="14" name="Rectangle 21">
            <a:hlinkClick r:id="rId12"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smtClean="0">
                <a:effectLst>
                  <a:reflection blurRad="6350" stA="55000" endA="300" endPos="45500" dir="5400000" sy="-100000" algn="bl" rotWithShape="0"/>
                </a:effectLst>
                <a:latin typeface="Broadway" pitchFamily="82" charset="0"/>
                <a:ea typeface="楷体" pitchFamily="49" charset="-122"/>
                <a:cs typeface="经典繁仿黑" pitchFamily="49" charset="-122"/>
              </a:rPr>
              <a:t>11</a:t>
            </a:r>
            <a:endPar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endParaRPr>
          </a:p>
        </p:txBody>
      </p:sp>
    </p:spTree>
    <p:extLst>
      <p:ext uri="{BB962C8B-B14F-4D97-AF65-F5344CB8AC3E}">
        <p14:creationId xmlns:p14="http://schemas.microsoft.com/office/powerpoint/2010/main" xmlns="" val="341682243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750"/>
                                        <p:tgtEl>
                                          <p:spTgt spid="3">
                                            <p:txEl>
                                              <p:pRg st="0" end="0"/>
                                            </p:txEl>
                                          </p:spTgt>
                                        </p:tgtEl>
                                      </p:cBhvr>
                                    </p:animEffect>
                                  </p:childTnLst>
                                </p:cTn>
                              </p:par>
                            </p:childTnLst>
                          </p:cTn>
                        </p:par>
                        <p:par>
                          <p:cTn id="8" fill="hold">
                            <p:stCondLst>
                              <p:cond delay="750"/>
                            </p:stCondLst>
                            <p:childTnLst>
                              <p:par>
                                <p:cTn id="9" presetID="3" presetClass="entr" presetSubtype="1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62558" y="470151"/>
            <a:ext cx="11524006" cy="6209392"/>
          </a:xfrm>
          <a:prstGeom prst="rect">
            <a:avLst/>
          </a:prstGeom>
        </p:spPr>
        <p:txBody>
          <a:bodyPr>
            <a:spAutoFit/>
          </a:bodyPr>
          <a:lstStyle/>
          <a:p>
            <a:pPr algn="just">
              <a:lnSpc>
                <a:spcPts val="5300"/>
              </a:lnSpc>
              <a:spcAft>
                <a:spcPts val="0"/>
              </a:spcAft>
              <a:tabLst>
                <a:tab pos="2340610" algn="l"/>
              </a:tabLst>
            </a:pPr>
            <a:r>
              <a:rPr lang="en-US" altLang="zh-CN" sz="2800" kern="100" dirty="0">
                <a:latin typeface="Times New Roman"/>
                <a:ea typeface="华文细黑"/>
                <a:cs typeface="Courier New"/>
              </a:rPr>
              <a:t>11.</a:t>
            </a:r>
            <a:r>
              <a:rPr lang="zh-CN" altLang="zh-CN" sz="2800" kern="100" dirty="0">
                <a:latin typeface="Times New Roman"/>
                <a:ea typeface="华文细黑"/>
                <a:cs typeface="Times New Roman"/>
              </a:rPr>
              <a:t>该区域最可能为我国的</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华北平原</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黄土高原</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青藏高原</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东南</a:t>
            </a:r>
            <a:r>
              <a:rPr lang="zh-CN" altLang="zh-CN" sz="2800" kern="100" dirty="0" smtClean="0">
                <a:latin typeface="Times New Roman"/>
                <a:ea typeface="华文细黑"/>
                <a:cs typeface="Times New Roman"/>
              </a:rPr>
              <a:t>丘陵</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smtClean="0">
                <a:latin typeface="Times New Roman"/>
                <a:ea typeface="华文细黑"/>
                <a:cs typeface="Times New Roman"/>
              </a:rPr>
              <a:t>可以</a:t>
            </a:r>
            <a:r>
              <a:rPr lang="zh-CN" altLang="zh-CN" sz="2800" kern="100" dirty="0">
                <a:latin typeface="Times New Roman"/>
                <a:ea typeface="华文细黑"/>
                <a:cs typeface="Times New Roman"/>
              </a:rPr>
              <a:t>迁移四个地区地理环境特征进行分析：华北平原为温带季风气候，地形以平原为主，夏季高温多雨，冬季寒冷干燥，河流水流平缓；黄土高原地形以高原为主，植被破坏严重，降水集中在夏季且多暴雨；青藏高原地势高，地形以高原为主，气候特征为高寒，植被稀疏；东南丘陵为亚热带季风气候，降水丰富，河流短小、湍急，植被丰富，地形以山地丘陵为主</a:t>
            </a:r>
            <a:r>
              <a:rPr lang="zh-CN" altLang="zh-CN" sz="2800" kern="100" dirty="0" smtClean="0">
                <a:latin typeface="Times New Roman"/>
                <a:ea typeface="华文细黑"/>
                <a:cs typeface="Times New Roman"/>
              </a:rPr>
              <a:t>。</a:t>
            </a:r>
            <a:endParaRPr lang="zh-CN" altLang="zh-CN" sz="2800" kern="100" dirty="0">
              <a:latin typeface="宋体"/>
              <a:cs typeface="Courier New"/>
            </a:endParaRPr>
          </a:p>
        </p:txBody>
      </p:sp>
      <p:sp>
        <p:nvSpPr>
          <p:cNvPr id="3" name="矩形 2"/>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endParaRPr lang="zh-CN" altLang="en-US"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4" name="圆角矩形 3"/>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5" name="TextBox 4"/>
          <p:cNvSpPr txBox="1"/>
          <p:nvPr/>
        </p:nvSpPr>
        <p:spPr>
          <a:xfrm>
            <a:off x="4776487" y="1898576"/>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11030" y="712540"/>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descr="\\李笑影\李笑影\2016\二轮\考前三个月\地理 通用\方正\K324.TIF"/>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91902" y="558999"/>
            <a:ext cx="4528000" cy="2074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21">
            <a:hlinkClick r:id="rId4" action="ppaction://hlinksldjump"/>
          </p:cNvPr>
          <p:cNvSpPr>
            <a:spLocks noChangeArrowheads="1"/>
          </p:cNvSpPr>
          <p:nvPr/>
        </p:nvSpPr>
        <p:spPr bwMode="auto">
          <a:xfrm>
            <a:off x="691586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a:t>
            </a:r>
          </a:p>
        </p:txBody>
      </p:sp>
      <p:sp>
        <p:nvSpPr>
          <p:cNvPr id="10" name="Rectangle 21">
            <a:hlinkClick r:id="rId5" action="ppaction://hlinksldjump"/>
          </p:cNvPr>
          <p:cNvSpPr>
            <a:spLocks noChangeArrowheads="1"/>
          </p:cNvSpPr>
          <p:nvPr/>
        </p:nvSpPr>
        <p:spPr bwMode="auto">
          <a:xfrm>
            <a:off x="736232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2</a:t>
            </a:r>
          </a:p>
        </p:txBody>
      </p:sp>
      <p:sp>
        <p:nvSpPr>
          <p:cNvPr id="11" name="Rectangle 21">
            <a:hlinkClick r:id="rId6" action="ppaction://hlinksldjump"/>
          </p:cNvPr>
          <p:cNvSpPr>
            <a:spLocks noChangeArrowheads="1"/>
          </p:cNvSpPr>
          <p:nvPr/>
        </p:nvSpPr>
        <p:spPr bwMode="auto">
          <a:xfrm>
            <a:off x="780877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3</a:t>
            </a:r>
          </a:p>
        </p:txBody>
      </p:sp>
      <p:sp>
        <p:nvSpPr>
          <p:cNvPr id="12" name="Rectangle 21">
            <a:hlinkClick r:id="rId7" action="ppaction://hlinksldjump"/>
          </p:cNvPr>
          <p:cNvSpPr>
            <a:spLocks noChangeArrowheads="1"/>
          </p:cNvSpPr>
          <p:nvPr/>
        </p:nvSpPr>
        <p:spPr bwMode="auto">
          <a:xfrm>
            <a:off x="825523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4</a:t>
            </a:r>
          </a:p>
        </p:txBody>
      </p:sp>
      <p:sp>
        <p:nvSpPr>
          <p:cNvPr id="13" name="Rectangle 21">
            <a:hlinkClick r:id="rId8" action="ppaction://hlinksldjump"/>
          </p:cNvPr>
          <p:cNvSpPr>
            <a:spLocks noChangeArrowheads="1"/>
          </p:cNvSpPr>
          <p:nvPr/>
        </p:nvSpPr>
        <p:spPr bwMode="auto">
          <a:xfrm>
            <a:off x="870168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5</a:t>
            </a:r>
          </a:p>
        </p:txBody>
      </p:sp>
      <p:sp>
        <p:nvSpPr>
          <p:cNvPr id="14" name="Rectangle 21">
            <a:hlinkClick r:id="rId9" action="ppaction://hlinksldjump"/>
          </p:cNvPr>
          <p:cNvSpPr>
            <a:spLocks noChangeArrowheads="1"/>
          </p:cNvSpPr>
          <p:nvPr/>
        </p:nvSpPr>
        <p:spPr bwMode="auto">
          <a:xfrm>
            <a:off x="914814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6</a:t>
            </a:r>
          </a:p>
        </p:txBody>
      </p:sp>
      <p:sp>
        <p:nvSpPr>
          <p:cNvPr id="15" name="Rectangle 21">
            <a:hlinkClick r:id="rId10" action="ppaction://hlinksldjump"/>
          </p:cNvPr>
          <p:cNvSpPr>
            <a:spLocks noChangeArrowheads="1"/>
          </p:cNvSpPr>
          <p:nvPr/>
        </p:nvSpPr>
        <p:spPr bwMode="auto">
          <a:xfrm>
            <a:off x="959459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7</a:t>
            </a:r>
          </a:p>
        </p:txBody>
      </p:sp>
      <p:sp>
        <p:nvSpPr>
          <p:cNvPr id="16" name="Rectangle 21">
            <a:hlinkClick r:id="rId11" action="ppaction://hlinksldjump"/>
          </p:cNvPr>
          <p:cNvSpPr>
            <a:spLocks noChangeArrowheads="1"/>
          </p:cNvSpPr>
          <p:nvPr/>
        </p:nvSpPr>
        <p:spPr bwMode="auto">
          <a:xfrm>
            <a:off x="10041054"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8</a:t>
            </a:r>
          </a:p>
        </p:txBody>
      </p:sp>
      <p:sp>
        <p:nvSpPr>
          <p:cNvPr id="17" name="Rectangle 21">
            <a:hlinkClick r:id="rId12" action="ppaction://hlinksldjump"/>
          </p:cNvPr>
          <p:cNvSpPr>
            <a:spLocks noChangeArrowheads="1"/>
          </p:cNvSpPr>
          <p:nvPr/>
        </p:nvSpPr>
        <p:spPr bwMode="auto">
          <a:xfrm>
            <a:off x="1048750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9</a:t>
            </a:r>
          </a:p>
        </p:txBody>
      </p:sp>
      <p:sp>
        <p:nvSpPr>
          <p:cNvPr id="18" name="Rectangle 21">
            <a:hlinkClick r:id="rId13" action="ppaction://hlinksldjump"/>
          </p:cNvPr>
          <p:cNvSpPr>
            <a:spLocks noChangeArrowheads="1"/>
          </p:cNvSpPr>
          <p:nvPr/>
        </p:nvSpPr>
        <p:spPr bwMode="auto">
          <a:xfrm>
            <a:off x="10962539"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effectLst>
                  <a:reflection blurRad="6350" stA="55000" endA="300" endPos="45500" dir="5400000" sy="-100000" algn="bl" rotWithShape="0"/>
                </a:effectLst>
                <a:latin typeface="Broadway" pitchFamily="82" charset="0"/>
                <a:ea typeface="楷体" pitchFamily="49" charset="-122"/>
                <a:cs typeface="经典繁仿黑" pitchFamily="49" charset="-122"/>
              </a:rPr>
              <a:t>10</a:t>
            </a:r>
          </a:p>
        </p:txBody>
      </p:sp>
      <p:sp>
        <p:nvSpPr>
          <p:cNvPr id="19" name="Rectangle 21">
            <a:hlinkClick r:id="rId14" action="ppaction://hlinksldjump"/>
          </p:cNvPr>
          <p:cNvSpPr>
            <a:spLocks noChangeArrowheads="1"/>
          </p:cNvSpPr>
          <p:nvPr/>
        </p:nvSpPr>
        <p:spPr bwMode="auto">
          <a:xfrm>
            <a:off x="11490473" y="47436"/>
            <a:ext cx="396317" cy="575867"/>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121898" tIns="60948" rIns="121898" bIns="60948" anchor="ctr"/>
          <a:lstStyle/>
          <a:p>
            <a:pPr algn="ctr" defTabSz="914400"/>
            <a:r>
              <a:rPr lang="en-US" altLang="zh-CN" sz="2000" dirty="0">
                <a:solidFill>
                  <a:srgbClr val="0000FF"/>
                </a:solidFill>
                <a:effectLst>
                  <a:reflection blurRad="6350" stA="55000" endA="300" endPos="45500" dir="5400000" sy="-100000" algn="bl" rotWithShape="0"/>
                </a:effectLst>
                <a:latin typeface="Broadway" pitchFamily="82" charset="0"/>
                <a:ea typeface="楷体" pitchFamily="49" charset="-122"/>
                <a:cs typeface="经典繁仿黑" pitchFamily="49" charset="-122"/>
              </a:rPr>
              <a:t>11</a:t>
            </a:r>
          </a:p>
        </p:txBody>
      </p:sp>
    </p:spTree>
    <p:extLst>
      <p:ext uri="{BB962C8B-B14F-4D97-AF65-F5344CB8AC3E}">
        <p14:creationId xmlns:p14="http://schemas.microsoft.com/office/powerpoint/2010/main" xmlns="" val="3376824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3" restart="whenNotActive" fill="hold" evtFilter="cancelBubble" nodeType="interactiveSeq">
                <p:stCondLst>
                  <p:cond evt="onClick" delay="0">
                    <p:tgtEl>
                      <p:spTgt spid="4"/>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blinds(horizontal)">
                                      <p:cBhvr>
                                        <p:cTn id="18" dur="500"/>
                                        <p:tgtEl>
                                          <p:spTgt spid="8">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xEl>
                                              <p:pRg st="3" end="3"/>
                                            </p:txEl>
                                          </p:spTgt>
                                        </p:tgtEl>
                                      </p:cBhvr>
                                    </p:animEffect>
                                    <p:set>
                                      <p:cBhvr>
                                        <p:cTn id="23" dur="1" fill="hold">
                                          <p:stCondLst>
                                            <p:cond delay="499"/>
                                          </p:stCondLst>
                                        </p:cTn>
                                        <p:tgtEl>
                                          <p:spTgt spid="8">
                                            <p:txEl>
                                              <p:pRg st="3" end="3"/>
                                            </p:txEl>
                                          </p:spTgt>
                                        </p:tgtEl>
                                        <p:attrNameLst>
                                          <p:attrName>style.visibility</p:attrName>
                                        </p:attrNameLst>
                                      </p:cBhvr>
                                      <p:to>
                                        <p:strVal val="hidden"/>
                                      </p:to>
                                    </p:set>
                                  </p:childTnLst>
                                </p:cTn>
                              </p:par>
                            </p:childTnLst>
                          </p:cTn>
                        </p:par>
                      </p:childTnLst>
                    </p:cTn>
                  </p:par>
                </p:childTnLst>
              </p:cTn>
              <p:nextCondLst>
                <p:cond evt="onClick" delay="0">
                  <p:tgtEl>
                    <p:spTgt spid="4"/>
                  </p:tgtEl>
                </p:cond>
              </p:nextCondLst>
            </p:seq>
          </p:childTnLst>
        </p:cTn>
      </p:par>
    </p:tnLst>
    <p:bldLst>
      <p:bldP spid="5" grpId="0"/>
      <p:bldP spid="5"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7075" y="86426"/>
            <a:ext cx="11639246" cy="6367704"/>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2.</a:t>
            </a:r>
            <a:r>
              <a:rPr lang="zh-CN" altLang="zh-CN" sz="2800" b="1" kern="100" dirty="0">
                <a:solidFill>
                  <a:srgbClr val="0000FF"/>
                </a:solidFill>
                <a:latin typeface="Times New Roman"/>
                <a:ea typeface="华文细黑"/>
                <a:cs typeface="Times New Roman"/>
              </a:rPr>
              <a:t>代入法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有些表示地理事物相互关系的选择题和地理计算类选择题，可直接用代入法求解</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2</a:t>
            </a:r>
            <a:r>
              <a:rPr lang="zh-CN" altLang="zh-CN" sz="2800" kern="100" dirty="0">
                <a:latin typeface="Times New Roman"/>
                <a:ea typeface="华文细黑"/>
                <a:cs typeface="Times New Roman"/>
              </a:rPr>
              <a:t>　对照下边图示，以下说法能正确反映</a:t>
            </a:r>
            <a:r>
              <a:rPr lang="zh-CN" altLang="zh-CN" sz="2800" kern="100" dirty="0" smtClean="0">
                <a:latin typeface="Times New Roman"/>
                <a:ea typeface="华文细黑"/>
                <a:cs typeface="Times New Roman"/>
              </a:rPr>
              <a:t>地理</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kern="100" dirty="0" smtClean="0">
                <a:latin typeface="Times New Roman"/>
                <a:ea typeface="华文细黑"/>
                <a:cs typeface="Times New Roman"/>
              </a:rPr>
              <a:t>事物</a:t>
            </a:r>
            <a:r>
              <a:rPr lang="zh-CN" altLang="zh-CN" sz="2800" kern="100" dirty="0">
                <a:latin typeface="Times New Roman"/>
                <a:ea typeface="华文细黑"/>
                <a:cs typeface="Times New Roman"/>
              </a:rPr>
              <a:t>之间相互联系的是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双选</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smtClean="0">
                <a:latin typeface="Times New Roman"/>
                <a:ea typeface="华文细黑"/>
                <a:cs typeface="Courier New"/>
              </a:rPr>
              <a:t>)</a:t>
            </a: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沉积岩　</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岩浆岩　</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岩浆　</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变质岩</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B.</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搬运沉积　</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固结成岩　</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风化　</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侵蚀</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非生物环境　</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植物　</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动物　</a:t>
            </a:r>
            <a:r>
              <a:rPr lang="en-US" altLang="zh-CN" sz="2800" kern="100" dirty="0">
                <a:latin typeface="宋体"/>
                <a:ea typeface="华文细黑"/>
                <a:cs typeface="Times New Roman"/>
              </a:rPr>
              <a:t>④</a:t>
            </a:r>
            <a:r>
              <a:rPr lang="zh-CN" altLang="zh-CN" sz="2800" kern="100" dirty="0">
                <a:latin typeface="Times New Roman"/>
                <a:ea typeface="华文细黑"/>
                <a:cs typeface="Times New Roman"/>
              </a:rPr>
              <a:t>微生物</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D.</a:t>
            </a:r>
            <a:r>
              <a:rPr lang="en-US" altLang="zh-CN" sz="2800" kern="100" dirty="0">
                <a:latin typeface="宋体"/>
                <a:ea typeface="华文细黑"/>
                <a:cs typeface="Times New Roman"/>
              </a:rPr>
              <a:t>①</a:t>
            </a:r>
            <a:r>
              <a:rPr lang="zh-CN" altLang="zh-CN" sz="2800" kern="100" dirty="0">
                <a:latin typeface="Times New Roman"/>
                <a:ea typeface="华文细黑"/>
                <a:cs typeface="Times New Roman"/>
              </a:rPr>
              <a:t>海面蒸发　</a:t>
            </a:r>
            <a:r>
              <a:rPr lang="en-US" altLang="zh-CN" sz="2800" kern="100" dirty="0">
                <a:latin typeface="宋体"/>
                <a:ea typeface="华文细黑"/>
                <a:cs typeface="Times New Roman"/>
              </a:rPr>
              <a:t>②</a:t>
            </a:r>
            <a:r>
              <a:rPr lang="zh-CN" altLang="zh-CN" sz="2800" kern="100" dirty="0">
                <a:latin typeface="Times New Roman"/>
                <a:ea typeface="华文细黑"/>
                <a:cs typeface="Times New Roman"/>
              </a:rPr>
              <a:t>径流输送　</a:t>
            </a:r>
            <a:r>
              <a:rPr lang="en-US" altLang="zh-CN" sz="2800" kern="100" dirty="0">
                <a:latin typeface="宋体"/>
                <a:ea typeface="华文细黑"/>
                <a:cs typeface="Times New Roman"/>
              </a:rPr>
              <a:t>③</a:t>
            </a:r>
            <a:r>
              <a:rPr lang="zh-CN" altLang="zh-CN" sz="2800" kern="100" dirty="0">
                <a:latin typeface="Times New Roman"/>
                <a:ea typeface="华文细黑"/>
                <a:cs typeface="Times New Roman"/>
              </a:rPr>
              <a:t>大气降水　</a:t>
            </a:r>
            <a:r>
              <a:rPr lang="en-US" altLang="zh-CN" sz="2800" kern="100" dirty="0">
                <a:latin typeface="宋体"/>
                <a:ea typeface="华文细黑"/>
                <a:cs typeface="Times New Roman"/>
              </a:rPr>
              <a:t>④</a:t>
            </a:r>
            <a:r>
              <a:rPr lang="zh-CN" altLang="zh-CN" sz="2800" kern="100" dirty="0" smtClean="0">
                <a:latin typeface="Times New Roman"/>
                <a:ea typeface="华文细黑"/>
                <a:cs typeface="Times New Roman"/>
              </a:rPr>
              <a:t>水汽输送</a:t>
            </a:r>
            <a:endParaRPr lang="zh-CN" altLang="zh-CN" sz="28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57867" y="4202832"/>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75007" y="3033381"/>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descr="\\李笑影\李笑影\2016\二轮\考前三个月\地理 通用\方正\K313.TIF"/>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7597" y="1999159"/>
            <a:ext cx="4289547" cy="3567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8"/>
          <p:cNvSpPr txBox="1"/>
          <p:nvPr/>
        </p:nvSpPr>
        <p:spPr>
          <a:xfrm>
            <a:off x="57867" y="4879479"/>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spTree>
    <p:extLst>
      <p:ext uri="{BB962C8B-B14F-4D97-AF65-F5344CB8AC3E}">
        <p14:creationId xmlns:p14="http://schemas.microsoft.com/office/powerpoint/2010/main" xmlns="" val="406869413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74789" y="104354"/>
            <a:ext cx="11639246" cy="2245320"/>
          </a:xfrm>
          <a:prstGeom prst="rect">
            <a:avLst/>
          </a:prstGeom>
        </p:spPr>
        <p:txBody>
          <a:bodyPr>
            <a:spAutoFit/>
          </a:bodyPr>
          <a:lstStyle/>
          <a:p>
            <a:pPr algn="just">
              <a:lnSpc>
                <a:spcPts val="5300"/>
              </a:lnSpc>
              <a:spcAft>
                <a:spcPts val="0"/>
              </a:spcAft>
              <a:tabLst>
                <a:tab pos="2340610" algn="l"/>
              </a:tabLst>
            </a:pPr>
            <a:r>
              <a:rPr lang="zh-CN" altLang="zh-CN" sz="2800" b="1" kern="100">
                <a:solidFill>
                  <a:srgbClr val="0000FF"/>
                </a:solidFill>
                <a:latin typeface="Times New Roman"/>
                <a:ea typeface="华文细黑"/>
                <a:cs typeface="Times New Roman"/>
              </a:rPr>
              <a:t>解析　</a:t>
            </a:r>
            <a:r>
              <a:rPr lang="zh-CN" altLang="zh-CN" sz="2800" kern="100">
                <a:latin typeface="Times New Roman"/>
                <a:ea typeface="华文细黑"/>
                <a:cs typeface="Times New Roman"/>
              </a:rPr>
              <a:t>解答本题可直接把数码代表的地理事物代入图中，思考选项的陈述是否符合地壳物质循环、外力作用的相互关系、生态系统的物质循环和水循环原理，通过比较得到正确答案为</a:t>
            </a:r>
            <a:r>
              <a:rPr lang="en-US" altLang="zh-CN" sz="2800" kern="100" dirty="0">
                <a:latin typeface="Times New Roman"/>
                <a:ea typeface="华文细黑"/>
                <a:cs typeface="Courier New"/>
              </a:rPr>
              <a:t>BC</a:t>
            </a:r>
            <a:r>
              <a:rPr lang="zh-CN" altLang="zh-CN" sz="2800" kern="100" dirty="0">
                <a:latin typeface="Times New Roman"/>
                <a:ea typeface="华文细黑"/>
                <a:cs typeface="Times New Roman"/>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30033256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90550" y="107901"/>
            <a:ext cx="11755638" cy="6304657"/>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3.</a:t>
            </a:r>
            <a:r>
              <a:rPr lang="zh-CN" altLang="zh-CN" sz="2800" b="1" kern="100" dirty="0">
                <a:solidFill>
                  <a:srgbClr val="0000FF"/>
                </a:solidFill>
                <a:latin typeface="Times New Roman"/>
                <a:ea typeface="华文细黑"/>
                <a:cs typeface="Times New Roman"/>
              </a:rPr>
              <a:t>因果推导法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即抓住事物的关键特征，进行因果关系的推导，最终得出结论</a:t>
            </a:r>
            <a:r>
              <a:rPr lang="zh-CN" altLang="zh-CN" sz="2800" kern="100" dirty="0" smtClean="0">
                <a:latin typeface="Times New Roman"/>
                <a:ea typeface="华文细黑"/>
                <a:cs typeface="Times New Roman"/>
              </a:rPr>
              <a:t>。</a:t>
            </a:r>
            <a:endParaRPr lang="en-US" altLang="zh-CN" sz="2800" kern="100" dirty="0" smtClean="0">
              <a:latin typeface="Times New Roman"/>
              <a:ea typeface="华文细黑"/>
              <a:cs typeface="Times New Roman"/>
            </a:endParaRPr>
          </a:p>
          <a:p>
            <a:pPr algn="just">
              <a:lnSpc>
                <a:spcPts val="53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3</a:t>
            </a:r>
            <a:r>
              <a:rPr lang="zh-CN" altLang="zh-CN" sz="2800" kern="100" dirty="0">
                <a:latin typeface="Times New Roman"/>
                <a:ea typeface="华文细黑"/>
                <a:cs typeface="Times New Roman"/>
              </a:rPr>
              <a:t>　在温带大陆东岸分布着温带季风气候，而在温带大陆西岸是温带海洋性气候，形成这种分布特点的最主要因素是</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　　</a:t>
            </a:r>
            <a:r>
              <a:rPr lang="en-US" altLang="zh-CN" sz="2800" kern="100" dirty="0">
                <a:latin typeface="Times New Roman"/>
                <a:ea typeface="华文细黑"/>
                <a:cs typeface="Courier New"/>
              </a:rPr>
              <a:t>)</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太阳辐射</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B</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大气环流</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下垫面</a:t>
            </a:r>
            <a:r>
              <a:rPr lang="en-US" altLang="zh-CN" sz="2800" kern="100" dirty="0">
                <a:latin typeface="Times New Roman"/>
                <a:ea typeface="华文细黑"/>
                <a:cs typeface="Courier New"/>
              </a:rPr>
              <a:t>  	</a:t>
            </a:r>
            <a:r>
              <a:rPr lang="en-US" altLang="zh-CN" sz="2800" kern="100" dirty="0" smtClean="0">
                <a:latin typeface="Times New Roman"/>
                <a:ea typeface="华文细黑"/>
                <a:cs typeface="Courier New"/>
              </a:rPr>
              <a:t>		D</a:t>
            </a:r>
            <a:r>
              <a:rPr lang="en-US" altLang="zh-CN" sz="2800" kern="100" dirty="0">
                <a:latin typeface="Times New Roman"/>
                <a:ea typeface="华文细黑"/>
                <a:cs typeface="Courier New"/>
              </a:rPr>
              <a:t>.</a:t>
            </a:r>
            <a:r>
              <a:rPr lang="zh-CN" altLang="zh-CN" sz="2800" kern="100" dirty="0">
                <a:latin typeface="Times New Roman"/>
                <a:ea typeface="华文细黑"/>
                <a:cs typeface="Times New Roman"/>
              </a:rPr>
              <a:t>人类活动</a:t>
            </a:r>
            <a:endParaRPr lang="zh-CN" altLang="zh-CN" sz="2800" kern="100" dirty="0">
              <a:latin typeface="宋体"/>
              <a:cs typeface="Courier New"/>
            </a:endParaRPr>
          </a:p>
          <a:p>
            <a:pPr algn="just">
              <a:lnSpc>
                <a:spcPts val="5300"/>
              </a:lnSpc>
              <a:spcAft>
                <a:spcPts val="0"/>
              </a:spcAft>
              <a:tabLst>
                <a:tab pos="2340610" algn="l"/>
              </a:tabLst>
            </a:pPr>
            <a:r>
              <a:rPr lang="zh-CN" altLang="zh-CN" sz="2800" b="1" kern="100" dirty="0">
                <a:solidFill>
                  <a:srgbClr val="0000FF"/>
                </a:solidFill>
                <a:latin typeface="Times New Roman"/>
                <a:ea typeface="华文细黑"/>
                <a:cs typeface="Times New Roman"/>
              </a:rPr>
              <a:t>解析　</a:t>
            </a:r>
            <a:r>
              <a:rPr lang="zh-CN" altLang="zh-CN" sz="2800" kern="100" dirty="0">
                <a:latin typeface="Times New Roman"/>
                <a:ea typeface="华文细黑"/>
                <a:cs typeface="Times New Roman"/>
              </a:rPr>
              <a:t>本题考查的是两种温带气候类型分布的成因。温带海洋性气候具有冬暖夏凉、降水均匀的特点，而这种气候特点的形成主要是由于来自海洋的西风，即大气环流影响，故正确答案为</a:t>
            </a:r>
            <a:r>
              <a:rPr lang="en-US" altLang="zh-CN" sz="2800" kern="100" dirty="0">
                <a:latin typeface="Times New Roman"/>
                <a:ea typeface="华文细黑"/>
                <a:cs typeface="Courier New"/>
              </a:rPr>
              <a:t>B</a:t>
            </a:r>
            <a:r>
              <a:rPr lang="zh-CN" altLang="zh-CN" sz="2800" kern="100" dirty="0" smtClean="0">
                <a:latin typeface="Times New Roman"/>
                <a:ea typeface="华文细黑"/>
                <a:cs typeface="Times New Roman"/>
              </a:rPr>
              <a:t>。</a:t>
            </a:r>
            <a:endParaRPr lang="zh-CN" altLang="zh-CN" sz="2800" kern="100" dirty="0">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4727054" y="2851463"/>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16780" y="2375784"/>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696929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blinds(horizontal)">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8">
                                            <p:txEl>
                                              <p:pRg st="5" end="5"/>
                                            </p:txEl>
                                          </p:spTgt>
                                        </p:tgtEl>
                                      </p:cBhvr>
                                    </p:animEffect>
                                    <p:set>
                                      <p:cBhvr>
                                        <p:cTn id="23" dur="1" fill="hold">
                                          <p:stCondLst>
                                            <p:cond delay="499"/>
                                          </p:stCondLst>
                                        </p:cTn>
                                        <p:tgtEl>
                                          <p:spTgt spid="8">
                                            <p:txEl>
                                              <p:pRg st="5" end="5"/>
                                            </p:txEl>
                                          </p:spTgt>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bldLst>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08201" y="98376"/>
            <a:ext cx="11873194" cy="5660435"/>
          </a:xfrm>
          <a:prstGeom prst="rect">
            <a:avLst/>
          </a:prstGeom>
        </p:spPr>
        <p:txBody>
          <a:bodyPr>
            <a:spAutoFit/>
          </a:bodyPr>
          <a:lstStyle/>
          <a:p>
            <a:pPr algn="just">
              <a:lnSpc>
                <a:spcPts val="5300"/>
              </a:lnSpc>
              <a:spcAft>
                <a:spcPts val="0"/>
              </a:spcAft>
              <a:tabLst>
                <a:tab pos="2340610" algn="l"/>
              </a:tabLst>
            </a:pPr>
            <a:r>
              <a:rPr lang="en-US" altLang="zh-CN" sz="2800" b="1" kern="100" dirty="0">
                <a:solidFill>
                  <a:srgbClr val="0000FF"/>
                </a:solidFill>
                <a:latin typeface="Times New Roman"/>
                <a:ea typeface="华文细黑"/>
                <a:cs typeface="Courier New"/>
              </a:rPr>
              <a:t>4.</a:t>
            </a:r>
            <a:r>
              <a:rPr lang="zh-CN" altLang="zh-CN" sz="2800" b="1" kern="100" dirty="0">
                <a:solidFill>
                  <a:srgbClr val="0000FF"/>
                </a:solidFill>
                <a:latin typeface="Times New Roman"/>
                <a:ea typeface="华文细黑"/>
                <a:cs typeface="Times New Roman"/>
              </a:rPr>
              <a:t>比较法</a:t>
            </a:r>
            <a:endParaRPr lang="zh-CN" altLang="zh-CN" sz="2800" b="1" kern="100" dirty="0">
              <a:solidFill>
                <a:srgbClr val="0000FF"/>
              </a:solidFill>
              <a:latin typeface="宋体"/>
              <a:cs typeface="Courier New"/>
            </a:endParaRPr>
          </a:p>
          <a:p>
            <a:pPr algn="just">
              <a:lnSpc>
                <a:spcPts val="5300"/>
              </a:lnSpc>
              <a:spcAft>
                <a:spcPts val="0"/>
              </a:spcAft>
              <a:tabLst>
                <a:tab pos="2340610" algn="l"/>
              </a:tabLst>
            </a:pPr>
            <a:r>
              <a:rPr lang="zh-CN" altLang="zh-CN" sz="2800" kern="100" dirty="0">
                <a:latin typeface="Times New Roman"/>
                <a:ea typeface="华文细黑"/>
                <a:cs typeface="Times New Roman"/>
              </a:rPr>
              <a:t>有些选择题的选项与题意都有关系，应对各选项进行比较分析，选出最合题意的选项。</a:t>
            </a:r>
            <a:endParaRPr lang="zh-CN" altLang="zh-CN" sz="2800" kern="100" dirty="0">
              <a:latin typeface="宋体"/>
              <a:cs typeface="Courier New"/>
            </a:endParaRPr>
          </a:p>
          <a:p>
            <a:pPr algn="just">
              <a:lnSpc>
                <a:spcPts val="5300"/>
              </a:lnSpc>
              <a:spcAft>
                <a:spcPts val="0"/>
              </a:spcAft>
              <a:tabLst>
                <a:tab pos="2340610" algn="l"/>
              </a:tabLst>
            </a:pPr>
            <a:r>
              <a:rPr lang="zh-CN" altLang="zh-CN" sz="2800" b="1" kern="100" dirty="0">
                <a:solidFill>
                  <a:srgbClr val="C00000"/>
                </a:solidFill>
                <a:latin typeface="Times New Roman"/>
                <a:ea typeface="华文细黑"/>
                <a:cs typeface="Times New Roman"/>
              </a:rPr>
              <a:t>例</a:t>
            </a:r>
            <a:r>
              <a:rPr lang="en-US" altLang="zh-CN" sz="2800" b="1" kern="100" dirty="0">
                <a:solidFill>
                  <a:srgbClr val="C00000"/>
                </a:solidFill>
                <a:latin typeface="Times New Roman"/>
                <a:ea typeface="华文细黑"/>
                <a:cs typeface="Courier New"/>
              </a:rPr>
              <a:t>4</a:t>
            </a:r>
            <a:r>
              <a:rPr lang="zh-CN" altLang="zh-CN" sz="2800" kern="100" dirty="0">
                <a:latin typeface="Times New Roman"/>
                <a:ea typeface="华文细黑"/>
                <a:cs typeface="Times New Roman"/>
              </a:rPr>
              <a:t>　</a:t>
            </a:r>
            <a:r>
              <a:rPr lang="zh-CN" altLang="zh-CN" sz="2800" kern="100" spc="-100" dirty="0">
                <a:latin typeface="Times New Roman"/>
                <a:ea typeface="华文细黑"/>
                <a:cs typeface="Times New Roman"/>
              </a:rPr>
              <a:t>冷战后，沉寂了多年的中亚成为世界瞩目的焦点，关键在于中亚</a:t>
            </a:r>
            <a:r>
              <a:rPr lang="en-US" altLang="zh-CN" sz="2800" kern="100" spc="-100" dirty="0">
                <a:latin typeface="Times New Roman"/>
                <a:ea typeface="华文细黑"/>
                <a:cs typeface="Courier New"/>
              </a:rPr>
              <a:t>(</a:t>
            </a:r>
            <a:r>
              <a:rPr lang="zh-CN" altLang="zh-CN" sz="2800" kern="100" spc="-100" dirty="0">
                <a:latin typeface="Times New Roman"/>
                <a:ea typeface="华文细黑"/>
                <a:cs typeface="Times New Roman"/>
              </a:rPr>
              <a:t>　　</a:t>
            </a:r>
            <a:r>
              <a:rPr lang="en-US" altLang="zh-CN" sz="2800" kern="100" spc="-100" dirty="0">
                <a:latin typeface="Times New Roman"/>
                <a:ea typeface="华文细黑"/>
                <a:cs typeface="Courier New"/>
              </a:rPr>
              <a:t>)</a:t>
            </a:r>
            <a:endParaRPr lang="zh-CN" altLang="zh-CN" sz="2800" kern="100" spc="-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A.</a:t>
            </a:r>
            <a:r>
              <a:rPr lang="zh-CN" altLang="zh-CN" sz="2800" kern="100" dirty="0">
                <a:latin typeface="Times New Roman"/>
                <a:ea typeface="华文细黑"/>
                <a:cs typeface="Times New Roman"/>
              </a:rPr>
              <a:t>地处大陆内部，气候干燥，具有丰富的太阳能和风能可供开发</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具有丰富巨大的石油可供开采</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C.</a:t>
            </a:r>
            <a:r>
              <a:rPr lang="zh-CN" altLang="zh-CN" sz="2800" kern="100" dirty="0">
                <a:latin typeface="Times New Roman"/>
                <a:ea typeface="华文细黑"/>
                <a:cs typeface="Times New Roman"/>
              </a:rPr>
              <a:t>哈萨克斯坦是世界上最大的内陆国</a:t>
            </a:r>
            <a:endParaRPr lang="zh-CN" altLang="zh-CN" sz="2800" kern="100" dirty="0">
              <a:latin typeface="宋体"/>
              <a:cs typeface="Courier New"/>
            </a:endParaRPr>
          </a:p>
          <a:p>
            <a:pPr algn="just">
              <a:lnSpc>
                <a:spcPts val="5300"/>
              </a:lnSpc>
              <a:spcAft>
                <a:spcPts val="0"/>
              </a:spcAft>
              <a:tabLst>
                <a:tab pos="2340610" algn="l"/>
              </a:tabLst>
            </a:pPr>
            <a:r>
              <a:rPr lang="en-US" altLang="zh-CN" sz="2800" kern="100" dirty="0">
                <a:latin typeface="Times New Roman"/>
                <a:ea typeface="华文细黑"/>
                <a:cs typeface="Courier New"/>
              </a:rPr>
              <a:t>D.</a:t>
            </a:r>
            <a:r>
              <a:rPr lang="zh-CN" altLang="zh-CN" sz="2800" kern="100" dirty="0">
                <a:latin typeface="Times New Roman"/>
                <a:ea typeface="华文细黑"/>
                <a:cs typeface="Times New Roman"/>
              </a:rPr>
              <a:t>是世界第三大棉花产地</a:t>
            </a:r>
            <a:endParaRPr lang="zh-CN" altLang="zh-CN" sz="2800" kern="100" dirty="0">
              <a:effectLst/>
              <a:latin typeface="宋体"/>
              <a:cs typeface="Courier New"/>
            </a:endParaRPr>
          </a:p>
        </p:txBody>
      </p:sp>
      <p:sp>
        <p:nvSpPr>
          <p:cNvPr id="6" name="矩形 5"/>
          <p:cNvSpPr/>
          <p:nvPr/>
        </p:nvSpPr>
        <p:spPr>
          <a:xfrm>
            <a:off x="0" y="6663993"/>
            <a:ext cx="12194933" cy="194007"/>
          </a:xfrm>
          <a:prstGeom prst="rect">
            <a:avLst/>
          </a:prstGeom>
          <a:solidFill>
            <a:schemeClr val="accent6">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219170">
              <a:lnSpc>
                <a:spcPct val="150000"/>
              </a:lnSpc>
            </a:pPr>
            <a:endParaRPr lang="zh-CN" altLang="en-US" sz="2400" kern="100" dirty="0">
              <a:solidFill>
                <a:srgbClr val="0000CC"/>
              </a:solidFill>
              <a:latin typeface="Times New Roman" panose="02020603050405020304" pitchFamily="18" charset="0"/>
              <a:ea typeface="华文细黑" panose="02010600040101010101" pitchFamily="2" charset="-122"/>
              <a:cs typeface="Times New Roman" panose="02020603050405020304" pitchFamily="18" charset="0"/>
            </a:endParaRPr>
          </a:p>
        </p:txBody>
      </p:sp>
      <p:sp>
        <p:nvSpPr>
          <p:cNvPr id="5" name="圆角矩形 4">
            <a:hlinkClick r:id="rId2" action="ppaction://hlinksldjump"/>
          </p:cNvPr>
          <p:cNvSpPr/>
          <p:nvPr/>
        </p:nvSpPr>
        <p:spPr>
          <a:xfrm>
            <a:off x="11398413" y="6658746"/>
            <a:ext cx="792000" cy="200842"/>
          </a:xfrm>
          <a:prstGeom prst="roundRect">
            <a:avLst/>
          </a:prstGeom>
          <a:ln>
            <a:noFill/>
          </a:ln>
        </p:spPr>
        <p:style>
          <a:lnRef idx="1">
            <a:schemeClr val="dk1"/>
          </a:lnRef>
          <a:fillRef idx="2">
            <a:schemeClr val="dk1"/>
          </a:fillRef>
          <a:effectRef idx="1">
            <a:schemeClr val="dk1"/>
          </a:effectRef>
          <a:fontRef idx="minor">
            <a:schemeClr val="dk1"/>
          </a:fontRef>
        </p:style>
        <p:txBody>
          <a:bodyPr rtlCol="0" anchor="ctr"/>
          <a:lstStyle/>
          <a:p>
            <a:pPr algn="ctr"/>
            <a:r>
              <a:rPr lang="zh-CN" altLang="en-US" sz="1400" dirty="0" smtClean="0">
                <a:solidFill>
                  <a:srgbClr val="C00000"/>
                </a:solidFill>
                <a:latin typeface="黑体" pitchFamily="49" charset="-122"/>
                <a:ea typeface="黑体" pitchFamily="49" charset="-122"/>
              </a:rPr>
              <a:t>解析</a:t>
            </a:r>
            <a:endParaRPr lang="zh-CN" altLang="en-US" sz="1400" dirty="0">
              <a:solidFill>
                <a:srgbClr val="C00000"/>
              </a:solidFill>
              <a:latin typeface="黑体" pitchFamily="49" charset="-122"/>
              <a:ea typeface="黑体" pitchFamily="49" charset="-122"/>
            </a:endParaRPr>
          </a:p>
        </p:txBody>
      </p:sp>
      <p:sp>
        <p:nvSpPr>
          <p:cNvPr id="17" name="TextBox 16"/>
          <p:cNvSpPr txBox="1"/>
          <p:nvPr/>
        </p:nvSpPr>
        <p:spPr>
          <a:xfrm>
            <a:off x="56059" y="3501802"/>
            <a:ext cx="814663" cy="784830"/>
          </a:xfrm>
          <a:prstGeom prst="rect">
            <a:avLst/>
          </a:prstGeom>
          <a:noFill/>
        </p:spPr>
        <p:txBody>
          <a:bodyPr wrap="square" rtlCol="0">
            <a:spAutoFit/>
          </a:bodyPr>
          <a:lstStyle/>
          <a:p>
            <a:r>
              <a:rPr lang="zh-CN" altLang="en-US" sz="4500" b="1" dirty="0" smtClean="0">
                <a:solidFill>
                  <a:srgbClr val="C00000"/>
                </a:solidFill>
                <a:latin typeface="华文细黑" pitchFamily="2" charset="-122"/>
                <a:ea typeface="华文细黑" pitchFamily="2" charset="-122"/>
              </a:rPr>
              <a:t>√</a:t>
            </a:r>
            <a:endParaRPr lang="zh-CN" altLang="en-US" sz="4500" b="1" dirty="0">
              <a:solidFill>
                <a:srgbClr val="C00000"/>
              </a:solidFill>
              <a:latin typeface="华文细黑" pitchFamily="2" charset="-122"/>
              <a:ea typeface="华文细黑" pitchFamily="2" charset="-122"/>
            </a:endParaRPr>
          </a:p>
        </p:txBody>
      </p:sp>
      <p:pic>
        <p:nvPicPr>
          <p:cNvPr id="1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29267" y="2368724"/>
            <a:ext cx="616143" cy="4303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579006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7"/>
                                        </p:tgtEl>
                                      </p:cBhvr>
                                    </p:animEffect>
                                    <p:set>
                                      <p:cBhvr>
                                        <p:cTn id="12"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7" grpId="0"/>
      <p:bldP spid="17" grpId="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矩形 2"/>
          <p:cNvSpPr/>
          <p:nvPr/>
        </p:nvSpPr>
        <p:spPr>
          <a:xfrm>
            <a:off x="291133" y="300179"/>
            <a:ext cx="11524006" cy="4488242"/>
          </a:xfrm>
          <a:prstGeom prst="rect">
            <a:avLst/>
          </a:prstGeom>
        </p:spPr>
        <p:txBody>
          <a:bodyPr>
            <a:spAutoFit/>
          </a:bodyPr>
          <a:lstStyle/>
          <a:p>
            <a:pPr algn="just">
              <a:lnSpc>
                <a:spcPts val="5300"/>
              </a:lnSpc>
              <a:spcAft>
                <a:spcPts val="0"/>
              </a:spcAft>
              <a:tabLst>
                <a:tab pos="2340610" algn="l"/>
              </a:tabLst>
            </a:pPr>
            <a:r>
              <a:rPr lang="zh-CN" altLang="zh-CN" sz="2800" b="1" kern="100">
                <a:solidFill>
                  <a:srgbClr val="0000FF"/>
                </a:solidFill>
                <a:latin typeface="Times New Roman"/>
                <a:ea typeface="华文细黑"/>
                <a:cs typeface="Times New Roman"/>
              </a:rPr>
              <a:t>解析　</a:t>
            </a:r>
            <a:r>
              <a:rPr lang="zh-CN" altLang="zh-CN" sz="2800" kern="100">
                <a:latin typeface="Times New Roman"/>
                <a:ea typeface="华文细黑"/>
                <a:cs typeface="Times New Roman"/>
              </a:rPr>
              <a:t>中亚毗邻的里海有</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第二波斯湾</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的美誉，为</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黑金之海</a:t>
            </a:r>
            <a:r>
              <a:rPr lang="en-US" altLang="zh-CN" sz="2800" kern="100" dirty="0">
                <a:latin typeface="宋体"/>
                <a:ea typeface="华文细黑"/>
                <a:cs typeface="Times New Roman"/>
              </a:rPr>
              <a:t>”</a:t>
            </a:r>
            <a:r>
              <a:rPr lang="zh-CN" altLang="zh-CN" sz="2800" kern="100" dirty="0">
                <a:latin typeface="Times New Roman"/>
                <a:ea typeface="华文细黑"/>
                <a:cs typeface="Times New Roman"/>
              </a:rPr>
              <a:t>。这里将是</a:t>
            </a:r>
            <a:r>
              <a:rPr lang="en-US" altLang="zh-CN" sz="2800" kern="100" dirty="0">
                <a:latin typeface="Times New Roman"/>
                <a:ea typeface="华文细黑"/>
                <a:cs typeface="Courier New"/>
              </a:rPr>
              <a:t>21</a:t>
            </a:r>
            <a:r>
              <a:rPr lang="zh-CN" altLang="zh-CN" sz="2800" kern="100" dirty="0">
                <a:latin typeface="Times New Roman"/>
                <a:ea typeface="华文细黑"/>
                <a:cs typeface="Times New Roman"/>
              </a:rPr>
              <a:t>世纪能源开发的首选地区，因此也成为美、俄争夺的焦点地区。美国只要控制了里海的石油管线，就可以从西、南两个方向挤压俄罗斯的战略空间，又能左右阿富汗及整个西亚地区的局势。同时不让伊朗获得石油运输利益，达到封锁伊朗的目的，并且尽可能多地赢得在该地区的油气开采和运输权，因此本题的正确答案为</a:t>
            </a:r>
            <a:r>
              <a:rPr lang="en-US" altLang="zh-CN" sz="2800" kern="100" dirty="0">
                <a:latin typeface="Times New Roman"/>
                <a:ea typeface="华文细黑"/>
                <a:cs typeface="Courier New"/>
              </a:rPr>
              <a:t>B</a:t>
            </a:r>
            <a:r>
              <a:rPr lang="zh-CN" altLang="zh-CN" sz="2800" kern="100" dirty="0">
                <a:latin typeface="Times New Roman"/>
                <a:ea typeface="华文细黑"/>
                <a:cs typeface="Times New Roman"/>
              </a:rPr>
              <a:t>。</a:t>
            </a:r>
            <a:endParaRPr lang="zh-CN" altLang="zh-CN" sz="2800" kern="100" dirty="0">
              <a:effectLst/>
              <a:latin typeface="宋体"/>
              <a:cs typeface="Courier New"/>
            </a:endParaRPr>
          </a:p>
        </p:txBody>
      </p:sp>
    </p:spTree>
    <p:extLst>
      <p:ext uri="{BB962C8B-B14F-4D97-AF65-F5344CB8AC3E}">
        <p14:creationId xmlns:p14="http://schemas.microsoft.com/office/powerpoint/2010/main" xmlns="" val="385143408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584</TotalTime>
  <Words>1360</Words>
  <Application>Microsoft Office PowerPoint</Application>
  <PresentationFormat>自定义</PresentationFormat>
  <Paragraphs>468</Paragraphs>
  <Slides>47</Slides>
  <Notes>0</Notes>
  <HiddenSlides>15</HiddenSlides>
  <MMClips>0</MMClips>
  <ScaleCrop>false</ScaleCrop>
  <HeadingPairs>
    <vt:vector size="4" baseType="variant">
      <vt:variant>
        <vt:lpstr>主题</vt:lpstr>
      </vt:variant>
      <vt:variant>
        <vt:i4>1</vt:i4>
      </vt:variant>
      <vt:variant>
        <vt:lpstr>幻灯片标题</vt:lpstr>
      </vt:variant>
      <vt:variant>
        <vt:i4>47</vt:i4>
      </vt:variant>
    </vt:vector>
  </HeadingPairs>
  <TitlesOfParts>
    <vt:vector size="48"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幻灯片 34</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幻灯片 45</vt:lpstr>
      <vt:lpstr>幻灯片 46</vt:lpstr>
      <vt:lpstr>幻灯片 47</vt:lpstr>
    </vt:vector>
  </TitlesOfParts>
  <Company>china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cp:lastModifiedBy>
  <cp:revision>726</cp:revision>
  <dcterms:created xsi:type="dcterms:W3CDTF">2016-03-28T08:35:20Z</dcterms:created>
  <dcterms:modified xsi:type="dcterms:W3CDTF">2017-01-17T01:07:21Z</dcterms:modified>
</cp:coreProperties>
</file>