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686" r:id="rId2"/>
    <p:sldId id="256" r:id="rId3"/>
    <p:sldId id="614" r:id="rId4"/>
    <p:sldId id="627" r:id="rId5"/>
    <p:sldId id="677" r:id="rId6"/>
    <p:sldId id="676" r:id="rId7"/>
    <p:sldId id="678" r:id="rId8"/>
    <p:sldId id="615" r:id="rId9"/>
    <p:sldId id="673" r:id="rId10"/>
    <p:sldId id="682" r:id="rId11"/>
    <p:sldId id="683" r:id="rId12"/>
    <p:sldId id="684" r:id="rId13"/>
    <p:sldId id="685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4">
          <p15:clr>
            <a:srgbClr val="A4A3A4"/>
          </p15:clr>
        </p15:guide>
        <p15:guide id="2" pos="3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58">
          <p15:clr>
            <a:srgbClr val="A4A3A4"/>
          </p15:clr>
        </p15:guide>
        <p15:guide id="2" pos="218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33FF"/>
    <a:srgbClr val="0000FF"/>
    <a:srgbClr val="F8E192"/>
    <a:srgbClr val="ED7D31"/>
    <a:srgbClr val="FA7857"/>
    <a:srgbClr val="F0BBA8"/>
    <a:srgbClr val="C5C5C5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6" autoAdjust="0"/>
    <p:restoredTop sz="94714" autoAdjust="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444"/>
        <p:guide pos="3880"/>
      </p:guideLst>
    </p:cSldViewPr>
  </p:slideViewPr>
  <p:outlineViewPr>
    <p:cViewPr>
      <p:scale>
        <a:sx n="33" d="100"/>
        <a:sy n="33" d="100"/>
      </p:scale>
      <p:origin x="0" y="167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3258"/>
        <p:guide pos="218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3FA5A-66A3-4316-878E-E77A88EE2E73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68CAC-6640-417F-821E-54E16AA235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515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8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96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43" y="1122565"/>
            <a:ext cx="9144249" cy="238802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43" y="3602687"/>
            <a:ext cx="9144249" cy="16560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835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2235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635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24" y="6357494"/>
            <a:ext cx="2743275" cy="36519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711" y="6357494"/>
            <a:ext cx="4114913" cy="36519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836" y="6357494"/>
            <a:ext cx="2743275" cy="36519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9376" y="164629"/>
            <a:ext cx="216024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7CF6086-0F62-4272-8630-547F7464E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4515" y="1386509"/>
            <a:ext cx="7036699" cy="263876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CFC9DB3-266F-4333-ACFA-40544D068235}"/>
              </a:ext>
            </a:extLst>
          </p:cNvPr>
          <p:cNvSpPr txBox="1"/>
          <p:nvPr/>
        </p:nvSpPr>
        <p:spPr>
          <a:xfrm>
            <a:off x="1018761" y="4025271"/>
            <a:ext cx="10375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中小学全学科资料    微信扫码关注：名师辅导网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语文、数学、英语、物理、化学、地理、生物、历史、政治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科学、美术、音乐、体育与健康、道德与法治、信息技术</a:t>
            </a:r>
          </a:p>
        </p:txBody>
      </p:sp>
    </p:spTree>
    <p:extLst>
      <p:ext uri="{BB962C8B-B14F-4D97-AF65-F5344CB8AC3E}">
        <p14:creationId xmlns:p14="http://schemas.microsoft.com/office/powerpoint/2010/main" val="391237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560" y="371475"/>
            <a:ext cx="8421370" cy="61150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55595" y="2996565"/>
            <a:ext cx="14071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猛犸象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66665" y="2996565"/>
            <a:ext cx="14071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恐龙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320280" y="2996565"/>
            <a:ext cx="14071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鸟类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55595" y="4509135"/>
            <a:ext cx="14071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三叶虫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88255" y="4509135"/>
            <a:ext cx="14071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蕨类植物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464425" y="4509135"/>
            <a:ext cx="14071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鱼类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807710" y="5012690"/>
            <a:ext cx="14071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化石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31765" y="5372735"/>
            <a:ext cx="14071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昆明鱼化石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215640" y="5732780"/>
            <a:ext cx="14071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脊椎动物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135505" y="6092825"/>
            <a:ext cx="14071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灭绝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580" y="1484630"/>
            <a:ext cx="8752205" cy="45339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79425" y="764540"/>
            <a:ext cx="2056765" cy="575945"/>
            <a:chOff x="1558" y="1626"/>
            <a:chExt cx="3239" cy="907"/>
          </a:xfrm>
        </p:grpSpPr>
        <p:pic>
          <p:nvPicPr>
            <p:cNvPr id="16" name="图片 15" descr="通用的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8" y="1626"/>
              <a:ext cx="3239" cy="907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2229" y="1717"/>
              <a:ext cx="235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随堂训练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24695" y="2204720"/>
            <a:ext cx="449580" cy="52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24695" y="2853055"/>
            <a:ext cx="449580" cy="520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96450" y="4076700"/>
            <a:ext cx="449580" cy="520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96450" y="5372735"/>
            <a:ext cx="44958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940" y="1052830"/>
            <a:ext cx="7554595" cy="50895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2170" y="1628775"/>
            <a:ext cx="449580" cy="52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64650" y="3860800"/>
            <a:ext cx="44958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9CF3E40-71D9-444F-901D-BE0EDB57A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00" y="945319"/>
            <a:ext cx="11428571" cy="48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1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36520" y="1901190"/>
            <a:ext cx="691896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第二单元  </a:t>
            </a:r>
            <a:r>
              <a:rPr lang="zh-CN" altLang="en-US" sz="4800" b="1" dirty="0" smtClean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生物的多样性</a:t>
            </a:r>
            <a:endParaRPr lang="en-US" altLang="zh-CN" sz="4800" b="1" dirty="0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algn="ctr"/>
            <a:endParaRPr lang="en-US" altLang="zh-CN" sz="4800" b="1" dirty="0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06115" y="3305175"/>
            <a:ext cx="60928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6</a:t>
            </a:r>
            <a:r>
              <a:rPr lang="en-US" altLang="zh-CN" sz="4400" b="1" dirty="0" smtClean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.</a:t>
            </a:r>
            <a:r>
              <a:rPr lang="zh-CN" altLang="en-US" sz="4400" b="1" dirty="0" smtClean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古代生物的多样性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983615" y="1988820"/>
            <a:ext cx="589851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石是存留在岩石中的古生物遗体、遗物或遗迹。借助地层中的化石，科学家们一点点复原出各种生物的样貌、它们当年的生活环境，研究生物是怎样变化的，了解生物的多样性。远古时期地球上有过哪些生物?这些生物与现在的生物相像吗?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768350" y="1236980"/>
            <a:ext cx="2055495" cy="575945"/>
            <a:chOff x="1210" y="1948"/>
            <a:chExt cx="3237" cy="907"/>
          </a:xfrm>
        </p:grpSpPr>
        <p:pic>
          <p:nvPicPr>
            <p:cNvPr id="17" name="图片 16" descr="通用的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" y="1948"/>
              <a:ext cx="3237" cy="90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849" y="2039"/>
              <a:ext cx="227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一、</a:t>
              </a:r>
              <a:r>
                <a:rPr lang="zh-CN" altLang="zh-CN" sz="2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聚焦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235" y="2348865"/>
            <a:ext cx="4640580" cy="2527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9745" y="1089660"/>
            <a:ext cx="2055495" cy="575945"/>
            <a:chOff x="787" y="1716"/>
            <a:chExt cx="3237" cy="907"/>
          </a:xfrm>
        </p:grpSpPr>
        <p:pic>
          <p:nvPicPr>
            <p:cNvPr id="6" name="图片 5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二、探索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93140" y="1772920"/>
            <a:ext cx="8105775" cy="1346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2400" b="1">
                <a:sym typeface="+mn-ea"/>
              </a:rPr>
              <a:t>收集恐龙化石的资料，以一种恐龙为例，说说它与现在的哪种动物相似。</a:t>
            </a:r>
            <a:endParaRPr lang="en-US" altLang="zh-CN" sz="24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695" y="1772920"/>
            <a:ext cx="2174875" cy="32188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110" y="3422015"/>
            <a:ext cx="4305300" cy="28003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140" y="3717290"/>
            <a:ext cx="3952875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125" y="908685"/>
            <a:ext cx="2707005" cy="2994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70" y="3716655"/>
            <a:ext cx="3790950" cy="25622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7095" y="4142740"/>
            <a:ext cx="3707130" cy="2319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965" y="3716655"/>
            <a:ext cx="2092960" cy="27908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15415" y="1268730"/>
            <a:ext cx="51879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猜一猜，哪一个是恐龙的骨骼？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464425" y="4869180"/>
            <a:ext cx="63817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75460" y="2564765"/>
            <a:ext cx="41617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恐龙与鸟有较近的亲缘关系。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01620"/>
            <a:ext cx="5483225" cy="32550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99515" y="2564765"/>
            <a:ext cx="4220845" cy="15684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 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科学家通过将化石提供的古代生物信息，与观察到的现在生物特征进行比较，可以推测它们之间的亲缘关系。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99515" y="980440"/>
            <a:ext cx="940308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ym typeface="+mn-ea"/>
              </a:rPr>
              <a:t>          </a:t>
            </a:r>
            <a:r>
              <a:rPr lang="zh-CN" altLang="en-US" sz="2800" b="1">
                <a:sym typeface="+mn-ea"/>
              </a:rPr>
              <a:t>这是一具猛犸象的骨骼化石，它和现在的大象有什么相同和不同之处?推测一下猛犸象当时生活的环境。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4364990"/>
            <a:ext cx="2571750" cy="1914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705" y="4725035"/>
            <a:ext cx="1751965" cy="169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0" y="2204720"/>
            <a:ext cx="8091805" cy="387159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99745" y="1089660"/>
            <a:ext cx="2055495" cy="575945"/>
            <a:chOff x="787" y="1716"/>
            <a:chExt cx="3237" cy="907"/>
          </a:xfrm>
        </p:grpSpPr>
        <p:pic>
          <p:nvPicPr>
            <p:cNvPr id="6" name="图片 5" descr="通用的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二、探索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855595" y="981075"/>
            <a:ext cx="1066863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观察更多的古生物化石，推测一下它们可能是什么。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70" y="3213100"/>
            <a:ext cx="1457325" cy="1333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269740" y="3644900"/>
            <a:ext cx="723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3"/>
                </a:solidFill>
                <a:highlight>
                  <a:srgbClr val="FFFF00"/>
                </a:highlight>
              </a:rPr>
              <a:t>菊石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744335" y="3644900"/>
            <a:ext cx="937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3"/>
                </a:solidFill>
                <a:highlight>
                  <a:srgbClr val="FFFF00"/>
                </a:highlight>
              </a:rPr>
              <a:t>三叶虫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408795" y="3644900"/>
            <a:ext cx="895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3"/>
                </a:solidFill>
                <a:highlight>
                  <a:srgbClr val="FFFF00"/>
                </a:highlight>
              </a:rPr>
              <a:t>恐龙蛋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68165" y="5517515"/>
            <a:ext cx="723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3"/>
                </a:solidFill>
                <a:highlight>
                  <a:srgbClr val="FFFF00"/>
                </a:highlight>
              </a:rPr>
              <a:t>鱼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83680" y="5588635"/>
            <a:ext cx="1125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3"/>
                </a:solidFill>
                <a:highlight>
                  <a:srgbClr val="FFFF00"/>
                </a:highlight>
              </a:rPr>
              <a:t>蕨类植物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839325" y="5517515"/>
            <a:ext cx="723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3"/>
                </a:solidFill>
                <a:highlight>
                  <a:srgbClr val="FFFF00"/>
                </a:highlight>
              </a:rPr>
              <a:t>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0220" y="803275"/>
            <a:ext cx="2055495" cy="575945"/>
            <a:chOff x="741" y="1700"/>
            <a:chExt cx="3237" cy="907"/>
          </a:xfrm>
        </p:grpSpPr>
        <p:pic>
          <p:nvPicPr>
            <p:cNvPr id="4" name="图片 3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" y="1700"/>
              <a:ext cx="3237" cy="90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482" y="1791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三、研讨     </a:t>
              </a:r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97305" y="1772920"/>
            <a:ext cx="9596755" cy="17157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22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1.我们认识了哪些古生物?</a:t>
            </a:r>
          </a:p>
          <a:p>
            <a:pPr algn="l">
              <a:lnSpc>
                <a:spcPct val="22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2.研究古生物化石有什么意义?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03705" y="3717290"/>
            <a:ext cx="8382000" cy="19380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 b="1"/>
              <a:t>         </a:t>
            </a:r>
            <a:r>
              <a:rPr lang="zh-CN" altLang="en-US" sz="2000" b="1"/>
              <a:t>化石是留存在岩石中的古生物的遗体、遗物或遗迹。从化石中可以看到古代生物、植物的样子，从而</a:t>
            </a:r>
            <a:r>
              <a:rPr lang="zh-CN" altLang="en-US" sz="2000" b="1">
                <a:solidFill>
                  <a:schemeClr val="accent3"/>
                </a:solidFill>
              </a:rPr>
              <a:t>推断出古代动物、植物的生活情况和生活环境</a:t>
            </a:r>
            <a:r>
              <a:rPr lang="zh-CN" altLang="en-US" sz="2000" b="1"/>
              <a:t>，可以推断出埋藏化石的地层形成的年代和经历的变化，可以看到生物从古到今的变化，等等。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0220" y="803275"/>
            <a:ext cx="2055495" cy="575945"/>
            <a:chOff x="741" y="1700"/>
            <a:chExt cx="3237" cy="907"/>
          </a:xfrm>
        </p:grpSpPr>
        <p:pic>
          <p:nvPicPr>
            <p:cNvPr id="4" name="图片 3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" y="1700"/>
              <a:ext cx="3237" cy="90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482" y="1791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三、拓展    </a:t>
              </a:r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55370" y="1917065"/>
            <a:ext cx="900938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b="1">
                <a:sym typeface="+mn-ea"/>
              </a:rPr>
              <a:t>制作 一个生物化石模型。</a:t>
            </a:r>
            <a:endParaRPr lang="zh-CN" altLang="en-US" sz="2800" b="1"/>
          </a:p>
          <a:p>
            <a:pPr fontAlgn="auto">
              <a:lnSpc>
                <a:spcPct val="150000"/>
              </a:lnSpc>
            </a:pPr>
            <a:endParaRPr lang="zh-CN" altLang="en-US" sz="2800" b="1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87805" y="2924810"/>
            <a:ext cx="963485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>
                <a:sym typeface="+mn-ea"/>
              </a:rPr>
              <a:t>步骤:</a:t>
            </a:r>
            <a:endParaRPr lang="zh-CN" altLang="en-US" sz="2400" b="1"/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sym typeface="+mn-ea"/>
              </a:rPr>
              <a:t>1.将橡皮泥压平。</a:t>
            </a:r>
            <a:endParaRPr lang="zh-CN" altLang="en-US" sz="2400" b="1"/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sym typeface="+mn-ea"/>
              </a:rPr>
              <a:t>2.把植物叶、鱼骨或贝壳等放在橡皮泥上，将其压进去留下印迹后取出。</a:t>
            </a:r>
            <a:endParaRPr lang="zh-CN" altLang="en-US" sz="2400" b="1"/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sym typeface="+mn-ea"/>
              </a:rPr>
              <a:t>3.把留有印迹的橡皮泥模型晾干。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1_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宽屏</PresentationFormat>
  <Paragraphs>43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黑体</vt:lpstr>
      <vt:lpstr>华文楷体</vt:lpstr>
      <vt:lpstr>宋体</vt:lpstr>
      <vt:lpstr>微软雅黑</vt:lpstr>
      <vt:lpstr>Arial</vt:lpstr>
      <vt:lpstr>Calibri</vt:lpstr>
      <vt:lpstr>1_1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微软公司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jinhu.me</dc:creator>
  <cp:lastModifiedBy>PC</cp:lastModifiedBy>
  <cp:revision>425</cp:revision>
  <dcterms:created xsi:type="dcterms:W3CDTF">2016-03-25T01:23:00Z</dcterms:created>
  <dcterms:modified xsi:type="dcterms:W3CDTF">2022-02-28T13:27:07Z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944414EF106A4B19A79F7F1018C965B2</vt:lpwstr>
  </property>
</Properties>
</file>