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78" r:id="rId2"/>
    <p:sldId id="256" r:id="rId3"/>
    <p:sldId id="614" r:id="rId4"/>
    <p:sldId id="643" r:id="rId5"/>
    <p:sldId id="669" r:id="rId6"/>
    <p:sldId id="671" r:id="rId7"/>
    <p:sldId id="670" r:id="rId8"/>
    <p:sldId id="615" r:id="rId9"/>
    <p:sldId id="674" r:id="rId10"/>
    <p:sldId id="675" r:id="rId11"/>
    <p:sldId id="676" r:id="rId12"/>
    <p:sldId id="67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0">
          <p15:clr>
            <a:srgbClr val="A4A3A4"/>
          </p15:clr>
        </p15:guide>
        <p15:guide id="2" pos="38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13">
          <p15:clr>
            <a:srgbClr val="A4A3A4"/>
          </p15:clr>
        </p15:guide>
        <p15:guide id="2" pos="216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33FF"/>
    <a:srgbClr val="0000FF"/>
    <a:srgbClr val="F8E192"/>
    <a:srgbClr val="ED7D31"/>
    <a:srgbClr val="FA7857"/>
    <a:srgbClr val="F0BBA8"/>
    <a:srgbClr val="C5C5C5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 autoAdjust="0"/>
    <p:restoredTop sz="94714" autoAdjust="0"/>
  </p:normalViewPr>
  <p:slideViewPr>
    <p:cSldViewPr>
      <p:cViewPr varScale="1">
        <p:scale>
          <a:sx n="123" d="100"/>
          <a:sy n="123" d="100"/>
        </p:scale>
        <p:origin x="-258" y="-108"/>
      </p:cViewPr>
      <p:guideLst>
        <p:guide orient="horz" pos="2410"/>
        <p:guide pos="3843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3213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3FA5A-66A3-4316-878E-E77A88EE2E73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68CAC-6640-417F-821E-54E16AA235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050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75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035" y="188595"/>
            <a:ext cx="2221230" cy="581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43" y="1122565"/>
            <a:ext cx="9144249" cy="238802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43" y="3602687"/>
            <a:ext cx="9144249" cy="16560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835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2235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635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24" y="6357494"/>
            <a:ext cx="2743275" cy="36519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711" y="6357494"/>
            <a:ext cx="4114913" cy="36519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836" y="6357494"/>
            <a:ext cx="2743275" cy="36519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07035" y="188595"/>
            <a:ext cx="2221230" cy="5810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7CF6086-0F62-4272-8630-547F7464E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515" y="1386509"/>
            <a:ext cx="7036699" cy="263876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CFC9DB3-266F-4333-ACFA-40544D068235}"/>
              </a:ext>
            </a:extLst>
          </p:cNvPr>
          <p:cNvSpPr txBox="1"/>
          <p:nvPr/>
        </p:nvSpPr>
        <p:spPr>
          <a:xfrm>
            <a:off x="1018761" y="4025271"/>
            <a:ext cx="10375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中小学全学科资料    微信扫码关注：名师辅导网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语文、数学、英语、物理、化学、地理、生物、历史、政治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科学、美术、音乐、体育与健康、道德与法治、信息技术</a:t>
            </a:r>
          </a:p>
        </p:txBody>
      </p:sp>
    </p:spTree>
    <p:extLst>
      <p:ext uri="{BB962C8B-B14F-4D97-AF65-F5344CB8AC3E}">
        <p14:creationId xmlns:p14="http://schemas.microsoft.com/office/powerpoint/2010/main" val="391237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75460" y="1412875"/>
            <a:ext cx="8309610" cy="451358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79425" y="764540"/>
            <a:ext cx="2056765" cy="575945"/>
            <a:chOff x="1558" y="1626"/>
            <a:chExt cx="3239" cy="907"/>
          </a:xfrm>
        </p:grpSpPr>
        <p:pic>
          <p:nvPicPr>
            <p:cNvPr id="8" name="图片 7" descr="通用的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8" y="1626"/>
              <a:ext cx="3239" cy="90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229" y="1717"/>
              <a:ext cx="235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随堂训练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64650" y="2780665"/>
            <a:ext cx="542290" cy="520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64650" y="4076700"/>
            <a:ext cx="542290" cy="520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64650" y="5300980"/>
            <a:ext cx="54229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895" y="1124585"/>
            <a:ext cx="7506335" cy="51936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8070" y="1700530"/>
            <a:ext cx="542290" cy="52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0460" y="4076700"/>
            <a:ext cx="54229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9CF3E40-71D9-444F-901D-BE0EDB57A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0" y="945319"/>
            <a:ext cx="11428571" cy="48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1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42590" y="1901190"/>
            <a:ext cx="630682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第一单元  小小工程师</a:t>
            </a:r>
            <a:endParaRPr lang="en-US" altLang="zh-CN" sz="4800" b="1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algn="ctr"/>
            <a:endParaRPr lang="en-US" altLang="zh-CN" sz="4800" b="1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06115" y="3305175"/>
            <a:ext cx="57797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7.</a:t>
            </a:r>
            <a:r>
              <a:rPr lang="zh-CN" altLang="en-US" sz="4400" b="1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评估改进塔台模型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1127125" y="2780665"/>
            <a:ext cx="9458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建造的塔台模型存在哪些问题？怎样改进才能把它建得更好？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68350" y="1236980"/>
            <a:ext cx="2055495" cy="575945"/>
            <a:chOff x="1210" y="1948"/>
            <a:chExt cx="3237" cy="907"/>
          </a:xfrm>
        </p:grpSpPr>
        <p:pic>
          <p:nvPicPr>
            <p:cNvPr id="17" name="图片 16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0" y="1948"/>
              <a:ext cx="3237" cy="90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849" y="2039"/>
              <a:ext cx="227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一、</a:t>
              </a:r>
              <a:r>
                <a:rPr lang="zh-CN" altLang="zh-CN" sz="2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聚焦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791585" y="372745"/>
            <a:ext cx="293179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小组交流评估</a:t>
            </a:r>
            <a:r>
              <a:rPr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9745" y="443865"/>
            <a:ext cx="3117215" cy="575945"/>
            <a:chOff x="787" y="1716"/>
            <a:chExt cx="4909" cy="907"/>
          </a:xfrm>
        </p:grpSpPr>
        <p:pic>
          <p:nvPicPr>
            <p:cNvPr id="13" name="图片 12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4909" cy="90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528" y="1807"/>
              <a:ext cx="41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二、评估与改进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005" y="1988820"/>
            <a:ext cx="8301990" cy="41643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55370" y="1340485"/>
            <a:ext cx="8009890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7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每组争对本组和其他小组建造的塔台模型进行交流评估。</a:t>
            </a:r>
          </a:p>
        </p:txBody>
      </p:sp>
      <p:sp>
        <p:nvSpPr>
          <p:cNvPr id="2" name="椭圆形标注 1"/>
          <p:cNvSpPr/>
          <p:nvPr/>
        </p:nvSpPr>
        <p:spPr>
          <a:xfrm>
            <a:off x="1991360" y="2132965"/>
            <a:ext cx="2561590" cy="1584325"/>
          </a:xfrm>
          <a:prstGeom prst="wedgeEllipseCallout">
            <a:avLst>
              <a:gd name="adj1" fmla="val 18071"/>
              <a:gd name="adj2" fmla="val 594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>
                <a:solidFill>
                  <a:schemeClr val="tx1"/>
                </a:solidFill>
              </a:rPr>
              <a:t>我们小组制作的塔台模型的主要优点是比较稳固</a:t>
            </a:r>
            <a:r>
              <a:rPr lang="en-US" altLang="zh-CN" sz="2000">
                <a:solidFill>
                  <a:schemeClr val="tx1"/>
                </a:solidFill>
              </a:rPr>
              <a:t>……</a:t>
            </a:r>
          </a:p>
        </p:txBody>
      </p:sp>
      <p:sp>
        <p:nvSpPr>
          <p:cNvPr id="3" name="椭圆形标注 2"/>
          <p:cNvSpPr/>
          <p:nvPr/>
        </p:nvSpPr>
        <p:spPr>
          <a:xfrm>
            <a:off x="7824470" y="1988820"/>
            <a:ext cx="2561590" cy="1584325"/>
          </a:xfrm>
          <a:prstGeom prst="wedgeEllipseCallout">
            <a:avLst>
              <a:gd name="adj1" fmla="val -43678"/>
              <a:gd name="adj2" fmla="val 431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>
                <a:solidFill>
                  <a:schemeClr val="tx1"/>
                </a:solidFill>
              </a:rPr>
              <a:t>其他小组的同学对我们制作的模型有什么建议吗？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791585" y="372745"/>
            <a:ext cx="293179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小组交流评估</a:t>
            </a:r>
            <a:r>
              <a:rPr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9745" y="443865"/>
            <a:ext cx="3117215" cy="575945"/>
            <a:chOff x="787" y="1716"/>
            <a:chExt cx="4909" cy="907"/>
          </a:xfrm>
        </p:grpSpPr>
        <p:pic>
          <p:nvPicPr>
            <p:cNvPr id="13" name="图片 12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4909" cy="90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528" y="1807"/>
              <a:ext cx="41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二、评估与改进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270" y="1484630"/>
            <a:ext cx="9500870" cy="4509770"/>
          </a:xfrm>
          <a:prstGeom prst="rect">
            <a:avLst/>
          </a:prstGeom>
        </p:spPr>
      </p:pic>
      <p:sp>
        <p:nvSpPr>
          <p:cNvPr id="3" name="椭圆形标注 2"/>
          <p:cNvSpPr/>
          <p:nvPr/>
        </p:nvSpPr>
        <p:spPr>
          <a:xfrm>
            <a:off x="1271270" y="1484630"/>
            <a:ext cx="3039745" cy="1804670"/>
          </a:xfrm>
          <a:prstGeom prst="wedgeEllipseCallout">
            <a:avLst>
              <a:gd name="adj1" fmla="val 36693"/>
              <a:gd name="adj2" fmla="val 46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>
                <a:solidFill>
                  <a:schemeClr val="tx1"/>
                </a:solidFill>
              </a:rPr>
              <a:t>我们小组制作的塔台模型的主要不足时接口处不够牢固，胶带用的量过多</a:t>
            </a:r>
            <a:r>
              <a:rPr lang="en-US" altLang="zh-CN" sz="2000">
                <a:solidFill>
                  <a:schemeClr val="tx1"/>
                </a:solidFill>
              </a:rPr>
              <a:t>……</a:t>
            </a:r>
          </a:p>
        </p:txBody>
      </p:sp>
      <p:sp>
        <p:nvSpPr>
          <p:cNvPr id="4" name="椭圆形标注 3"/>
          <p:cNvSpPr/>
          <p:nvPr/>
        </p:nvSpPr>
        <p:spPr>
          <a:xfrm>
            <a:off x="8256270" y="1556385"/>
            <a:ext cx="2272665" cy="1219200"/>
          </a:xfrm>
          <a:prstGeom prst="wedgeEllipseCallout">
            <a:avLst>
              <a:gd name="adj1" fmla="val -38041"/>
              <a:gd name="adj2" fmla="val 500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000">
                <a:solidFill>
                  <a:schemeClr val="tx1"/>
                </a:solidFill>
              </a:rPr>
              <a:t>根据问题我们将做如下改进</a:t>
            </a:r>
            <a:r>
              <a:rPr lang="en-US" altLang="zh-CN" sz="2000">
                <a:solidFill>
                  <a:schemeClr val="tx1"/>
                </a:solidFill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791585" y="372745"/>
            <a:ext cx="293179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明确问题</a:t>
            </a:r>
            <a:r>
              <a:rPr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9745" y="443865"/>
            <a:ext cx="3117215" cy="575945"/>
            <a:chOff x="787" y="1716"/>
            <a:chExt cx="4909" cy="907"/>
          </a:xfrm>
        </p:grpSpPr>
        <p:pic>
          <p:nvPicPr>
            <p:cNvPr id="13" name="图片 12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4909" cy="90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528" y="1807"/>
              <a:ext cx="41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二、评估与改进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055370" y="1268730"/>
            <a:ext cx="981646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70000"/>
              </a:lnSpc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各组根据交流评估的情况，明确存在的主要问题并将问题记录下来。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35" y="2996565"/>
            <a:ext cx="4554855" cy="21558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87805" y="2236470"/>
            <a:ext cx="7151370" cy="438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✹</a:t>
            </a:r>
            <a:r>
              <a:rPr lang="zh-CN" altLang="en-US" sz="2400" b="1">
                <a:sym typeface="+mn-ea"/>
              </a:rPr>
              <a:t>高度：调整塔台主体结构的吸管，降低高度。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✹</a:t>
            </a:r>
            <a:r>
              <a:rPr lang="zh-CN" altLang="en-US" sz="2400" b="1">
                <a:sym typeface="+mn-ea"/>
              </a:rPr>
              <a:t>承重：多制作三角形结构。</a:t>
            </a:r>
            <a:endParaRPr lang="zh-CN" altLang="en-US" sz="2400" b="1">
              <a:solidFill>
                <a:schemeClr val="tx1"/>
              </a:solidFill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✹</a:t>
            </a:r>
            <a:r>
              <a:rPr lang="zh-CN" altLang="en-US" sz="2400" b="1">
                <a:sym typeface="+mn-ea"/>
              </a:rPr>
              <a:t>抗风：底部加重。</a:t>
            </a:r>
            <a:endParaRPr lang="zh-CN" altLang="en-US" sz="24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✹</a:t>
            </a:r>
            <a:r>
              <a:rPr lang="zh-CN" altLang="en-US" sz="2400" b="1">
                <a:sym typeface="+mn-ea"/>
              </a:rPr>
              <a:t>抗震：底部变大、加重。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✹</a:t>
            </a:r>
            <a:r>
              <a:rPr lang="zh-CN" altLang="en-US" sz="2400" b="1">
                <a:sym typeface="+mn-ea"/>
              </a:rPr>
              <a:t>成本：减少多余的吸管与胶带。</a:t>
            </a:r>
            <a:endParaRPr lang="zh-CN" altLang="en-US" sz="2400" b="1">
              <a:solidFill>
                <a:schemeClr val="tx1"/>
              </a:solidFill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✹</a:t>
            </a:r>
            <a:r>
              <a:rPr lang="zh-CN" altLang="en-US" sz="2400" b="1">
                <a:sym typeface="+mn-ea"/>
              </a:rPr>
              <a:t>美观：制作过程中随时进行准确测量，避免误差。</a:t>
            </a:r>
          </a:p>
          <a:p>
            <a:pPr algn="l" fontAlgn="auto">
              <a:lnSpc>
                <a:spcPct val="150000"/>
              </a:lnSpc>
            </a:pPr>
            <a:r>
              <a:rPr lang="en-US" altLang="zh-CN" sz="2400" b="1">
                <a:sym typeface="+mn-ea"/>
              </a:rPr>
              <a:t>……</a:t>
            </a:r>
            <a:endParaRPr lang="zh-CN" altLang="en-US" sz="2400" b="1">
              <a:sym typeface="+mn-ea"/>
            </a:endParaRPr>
          </a:p>
          <a:p>
            <a:pPr algn="l" fontAlgn="auto">
              <a:lnSpc>
                <a:spcPct val="150000"/>
              </a:lnSpc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791585" y="372745"/>
            <a:ext cx="293179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改进设计</a:t>
            </a:r>
            <a:r>
              <a:rPr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9745" y="443865"/>
            <a:ext cx="3117215" cy="575945"/>
            <a:chOff x="787" y="1716"/>
            <a:chExt cx="4909" cy="907"/>
          </a:xfrm>
        </p:grpSpPr>
        <p:pic>
          <p:nvPicPr>
            <p:cNvPr id="13" name="图片 12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4909" cy="90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528" y="1807"/>
              <a:ext cx="41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二、评估与改进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870" y="1340485"/>
            <a:ext cx="8175625" cy="5044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0220" y="803275"/>
            <a:ext cx="2055495" cy="575945"/>
            <a:chOff x="741" y="1700"/>
            <a:chExt cx="3237" cy="907"/>
          </a:xfrm>
        </p:grpSpPr>
        <p:pic>
          <p:nvPicPr>
            <p:cNvPr id="4" name="图片 3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" y="1700"/>
              <a:ext cx="3237" cy="90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482" y="1791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三、研讨     </a:t>
              </a:r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415415" y="2348865"/>
            <a:ext cx="9596755" cy="3340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220000"/>
              </a:lnSpc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1.通过建造塔台模型的活动，我们对做好一项工程又有了哪些新的认识?</a:t>
            </a:r>
          </a:p>
          <a:p>
            <a:pPr algn="l">
              <a:lnSpc>
                <a:spcPct val="220000"/>
              </a:lnSpc>
            </a:pP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220000"/>
              </a:lnSpc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2.假如学校再组织开展一项工程活动，我们会怎样做？</a:t>
            </a:r>
          </a:p>
          <a:p>
            <a:pPr algn="l">
              <a:lnSpc>
                <a:spcPct val="220000"/>
              </a:lnSpc>
            </a:pP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1510" y="1079500"/>
            <a:ext cx="2055495" cy="575945"/>
            <a:chOff x="741" y="1700"/>
            <a:chExt cx="3237" cy="907"/>
          </a:xfrm>
        </p:grpSpPr>
        <p:pic>
          <p:nvPicPr>
            <p:cNvPr id="3" name="图片 2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" y="1700"/>
              <a:ext cx="3237" cy="90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482" y="1791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四、拓展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199515" y="2997200"/>
            <a:ext cx="91916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将小组建造的塔台模型按照改进后的设计重新加工，使它更符合建造要求。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135,&quot;width&quot;:11295}"/>
</p:tagLst>
</file>

<file path=ppt/theme/theme1.xml><?xml version="1.0" encoding="utf-8"?>
<a:theme xmlns:a="http://schemas.openxmlformats.org/drawingml/2006/main" name="1_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宽屏</PresentationFormat>
  <Paragraphs>35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黑体</vt:lpstr>
      <vt:lpstr>楷体</vt:lpstr>
      <vt:lpstr>宋体</vt:lpstr>
      <vt:lpstr>微软雅黑</vt:lpstr>
      <vt:lpstr>Arial</vt:lpstr>
      <vt:lpstr>Calibri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微软公司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jinhu.me</dc:creator>
  <cp:lastModifiedBy>PC</cp:lastModifiedBy>
  <cp:revision>419</cp:revision>
  <dcterms:created xsi:type="dcterms:W3CDTF">2016-03-25T01:23:00Z</dcterms:created>
  <dcterms:modified xsi:type="dcterms:W3CDTF">2022-02-28T13:26:55Z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6E6C5737625B4C0D9C21C76E0E4B9897</vt:lpwstr>
  </property>
</Properties>
</file>