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9"/>
  </p:notesMasterIdLst>
  <p:handoutMasterIdLst>
    <p:handoutMasterId r:id="rId20"/>
  </p:handoutMasterIdLst>
  <p:sldIdLst>
    <p:sldId id="711" r:id="rId2"/>
    <p:sldId id="256" r:id="rId3"/>
    <p:sldId id="614" r:id="rId4"/>
    <p:sldId id="627" r:id="rId5"/>
    <p:sldId id="708" r:id="rId6"/>
    <p:sldId id="685" r:id="rId7"/>
    <p:sldId id="684" r:id="rId8"/>
    <p:sldId id="709" r:id="rId9"/>
    <p:sldId id="615" r:id="rId10"/>
    <p:sldId id="673" r:id="rId11"/>
    <p:sldId id="689" r:id="rId12"/>
    <p:sldId id="690" r:id="rId13"/>
    <p:sldId id="691" r:id="rId14"/>
    <p:sldId id="692" r:id="rId15"/>
    <p:sldId id="693" r:id="rId16"/>
    <p:sldId id="694" r:id="rId17"/>
    <p:sldId id="710" r:id="rId18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507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342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hp" initials="h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FF"/>
    <a:srgbClr val="3333FF"/>
    <a:srgbClr val="0000FF"/>
    <a:srgbClr val="F8E192"/>
    <a:srgbClr val="ED7D31"/>
    <a:srgbClr val="FA7857"/>
    <a:srgbClr val="F0BBA8"/>
    <a:srgbClr val="C5C5C5"/>
    <a:srgbClr val="00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476" autoAdjust="0"/>
    <p:restoredTop sz="94714" autoAdjust="0"/>
  </p:normalViewPr>
  <p:slideViewPr>
    <p:cSldViewPr>
      <p:cViewPr varScale="1">
        <p:scale>
          <a:sx n="100" d="100"/>
          <a:sy n="100" d="100"/>
        </p:scale>
        <p:origin x="-294" y="-96"/>
      </p:cViewPr>
      <p:guideLst>
        <p:guide orient="horz" pos="2507"/>
        <p:guide pos="3840"/>
      </p:guideLst>
    </p:cSldViewPr>
  </p:slideViewPr>
  <p:outlineViewPr>
    <p:cViewPr>
      <p:scale>
        <a:sx n="33" d="100"/>
        <a:sy n="33" d="100"/>
      </p:scale>
      <p:origin x="0" y="1674"/>
    </p:cViewPr>
  </p:outlin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68" d="100"/>
          <a:sy n="68" d="100"/>
        </p:scale>
        <p:origin x="-2856" y="-108"/>
      </p:cViewPr>
      <p:guideLst>
        <p:guide orient="horz" pos="3342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commentAuthors" Target="commentAuthor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D33FA5A-66A3-4316-878E-E77A88EE2E73}" type="datetimeFigureOut">
              <a:rPr lang="zh-CN" altLang="en-US" smtClean="0"/>
              <a:t>2022/2/28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9068CAC-6640-417F-821E-54E16AA235F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9215091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  <a:t>2022/2/28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32288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933464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1117600" y="8475133"/>
            <a:ext cx="3657600" cy="486833"/>
          </a:xfrm>
        </p:spPr>
        <p:txBody>
          <a:bodyPr/>
          <a:lstStyle/>
          <a:p>
            <a:fld id="{82F288E0-7875-42C4-84C8-98DBBD3BF4D2}" type="datetimeFigureOut">
              <a:rPr lang="zh-CN" altLang="en-US" smtClean="0"/>
              <a:t>2022/2/28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5384800" y="8475133"/>
            <a:ext cx="5486400" cy="486833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11480800" y="8475133"/>
            <a:ext cx="3657600" cy="486833"/>
          </a:xfrm>
        </p:spPr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09600" y="1600200"/>
            <a:ext cx="10972800" cy="4525963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0"/>
            <a:ext cx="2844800" cy="365125"/>
          </a:xfrm>
        </p:spPr>
        <p:txBody>
          <a:bodyPr/>
          <a:lstStyle/>
          <a:p>
            <a:fld id="{530820CF-B880-4189-942D-D702A7CBA730}" type="datetimeFigureOut">
              <a:rPr lang="zh-CN" altLang="en-US" smtClean="0"/>
              <a:t>2022/2/28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356350"/>
            <a:ext cx="3860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356350"/>
            <a:ext cx="2844800" cy="365125"/>
          </a:xfrm>
        </p:spPr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43" y="1122565"/>
            <a:ext cx="9144249" cy="2388029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43" y="3602687"/>
            <a:ext cx="9144249" cy="1656060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835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2235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635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1035" indent="0" algn="ctr">
              <a:buNone/>
              <a:defRPr sz="1600"/>
            </a:lvl8pPr>
            <a:lvl9pPr marL="3658235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24" y="6357494"/>
            <a:ext cx="2743275" cy="365190"/>
          </a:xfrm>
        </p:spPr>
        <p:txBody>
          <a:bodyPr/>
          <a:lstStyle/>
          <a:p>
            <a:fld id="{82F288E0-7875-42C4-84C8-98DBBD3BF4D2}" type="datetimeFigureOut">
              <a:rPr lang="zh-CN" altLang="en-US" smtClean="0"/>
              <a:t>2022/2/28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711" y="6357494"/>
            <a:ext cx="4114913" cy="365190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836" y="6357494"/>
            <a:ext cx="2743275" cy="365190"/>
          </a:xfrm>
        </p:spPr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7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 userDrawn="1"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79376" y="164629"/>
            <a:ext cx="2160240" cy="60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</p:sldLayoutIdLst>
  <p:txStyles>
    <p:titleStyle>
      <a:lvl1pPr algn="ctr" defTabSz="1219200" rtl="0" eaLnBrk="1" latinLnBrk="0" hangingPunct="1">
        <a:spcBef>
          <a:spcPct val="0"/>
        </a:spcBef>
        <a:buNone/>
        <a:defRPr sz="586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200" indent="-457200" algn="l" defTabSz="1219200" rtl="0" eaLnBrk="1" latinLnBrk="0" hangingPunct="1">
        <a:spcBef>
          <a:spcPts val="130"/>
        </a:spcBef>
        <a:buFont typeface="Arial" panose="020B0604020202020204" pitchFamily="34" charset="0"/>
        <a:buChar char="•"/>
        <a:defRPr sz="4265" kern="1200">
          <a:solidFill>
            <a:schemeClr val="tx1"/>
          </a:solidFill>
          <a:latin typeface="+mn-lt"/>
          <a:ea typeface="+mn-ea"/>
          <a:cs typeface="+mn-cs"/>
        </a:defRPr>
      </a:lvl1pPr>
      <a:lvl2pPr marL="990600" indent="-381000" algn="l" defTabSz="1219200" rtl="0" eaLnBrk="1" latinLnBrk="0" hangingPunct="1">
        <a:spcBef>
          <a:spcPts val="130"/>
        </a:spcBef>
        <a:buFont typeface="Arial" panose="020B0604020202020204" pitchFamily="34" charset="0"/>
        <a:buChar char="–"/>
        <a:defRPr sz="3735" kern="1200">
          <a:solidFill>
            <a:schemeClr val="tx1"/>
          </a:solidFill>
          <a:latin typeface="+mn-lt"/>
          <a:ea typeface="+mn-ea"/>
          <a:cs typeface="+mn-cs"/>
        </a:defRPr>
      </a:lvl2pPr>
      <a:lvl3pPr marL="1524000" indent="-304800" algn="l" defTabSz="1219200" rtl="0" eaLnBrk="1" latinLnBrk="0" hangingPunct="1">
        <a:spcBef>
          <a:spcPts val="13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600" indent="-304800" algn="l" defTabSz="1219200" rtl="0" eaLnBrk="1" latinLnBrk="0" hangingPunct="1">
        <a:spcBef>
          <a:spcPts val="130"/>
        </a:spcBef>
        <a:buFont typeface="Arial" panose="020B0604020202020204" pitchFamily="34" charset="0"/>
        <a:buChar char="–"/>
        <a:defRPr sz="2665" kern="1200">
          <a:solidFill>
            <a:schemeClr val="tx1"/>
          </a:solidFill>
          <a:latin typeface="+mn-lt"/>
          <a:ea typeface="+mn-ea"/>
          <a:cs typeface="+mn-cs"/>
        </a:defRPr>
      </a:lvl4pPr>
      <a:lvl5pPr marL="2743200" indent="-304800" algn="l" defTabSz="1219200" rtl="0" eaLnBrk="1" latinLnBrk="0" hangingPunct="1">
        <a:spcBef>
          <a:spcPts val="130"/>
        </a:spcBef>
        <a:buFont typeface="Arial" panose="020B0604020202020204" pitchFamily="34" charset="0"/>
        <a:buChar char="»"/>
        <a:defRPr sz="2665" kern="1200">
          <a:solidFill>
            <a:schemeClr val="tx1"/>
          </a:solidFill>
          <a:latin typeface="+mn-lt"/>
          <a:ea typeface="+mn-ea"/>
          <a:cs typeface="+mn-cs"/>
        </a:defRPr>
      </a:lvl5pPr>
      <a:lvl6pPr marL="3352800" indent="-304800" algn="l" defTabSz="1219200" rtl="0" eaLnBrk="1" latinLnBrk="0" hangingPunct="1">
        <a:spcBef>
          <a:spcPts val="13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6pPr>
      <a:lvl7pPr marL="3962400" indent="-304800" algn="l" defTabSz="1219200" rtl="0" eaLnBrk="1" latinLnBrk="0" hangingPunct="1">
        <a:spcBef>
          <a:spcPts val="13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7pPr>
      <a:lvl8pPr marL="4572000" indent="-304800" algn="l" defTabSz="1219200" rtl="0" eaLnBrk="1" latinLnBrk="0" hangingPunct="1">
        <a:spcBef>
          <a:spcPts val="13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8pPr>
      <a:lvl9pPr marL="5181600" indent="-304800" algn="l" defTabSz="1219200" rtl="0" eaLnBrk="1" latinLnBrk="0" hangingPunct="1">
        <a:spcBef>
          <a:spcPts val="13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6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2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8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4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80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6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2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8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xmlns="" id="{A7CF6086-0F62-4272-8630-547F7464EFF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984515" y="1386509"/>
            <a:ext cx="7036699" cy="2638762"/>
          </a:xfrm>
          <a:prstGeom prst="rect">
            <a:avLst/>
          </a:prstGeom>
        </p:spPr>
      </p:pic>
      <p:sp>
        <p:nvSpPr>
          <p:cNvPr id="6" name="文本框 5">
            <a:extLst>
              <a:ext uri="{FF2B5EF4-FFF2-40B4-BE49-F238E27FC236}">
                <a16:creationId xmlns:a16="http://schemas.microsoft.com/office/drawing/2014/main" xmlns="" id="{3CFC9DB3-266F-4333-ACFA-40544D068235}"/>
              </a:ext>
            </a:extLst>
          </p:cNvPr>
          <p:cNvSpPr txBox="1"/>
          <p:nvPr/>
        </p:nvSpPr>
        <p:spPr>
          <a:xfrm>
            <a:off x="1018761" y="4025271"/>
            <a:ext cx="10375319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>
                <a:solidFill>
                  <a:srgbClr val="FF0000"/>
                </a:solidFill>
              </a:rPr>
              <a:t>中小学全学科资料    微信扫码关注：名师辅导网</a:t>
            </a:r>
            <a:endParaRPr lang="en-US" altLang="zh-CN" sz="2800" b="1" dirty="0">
              <a:solidFill>
                <a:srgbClr val="FF0000"/>
              </a:solidFill>
            </a:endParaRPr>
          </a:p>
          <a:p>
            <a:r>
              <a:rPr lang="zh-CN" altLang="en-US" sz="2800" b="1" dirty="0">
                <a:solidFill>
                  <a:srgbClr val="FF0000"/>
                </a:solidFill>
              </a:rPr>
              <a:t>语文、数学、英语、物理、化学、地理、生物、历史、政治</a:t>
            </a:r>
            <a:endParaRPr lang="en-US" altLang="zh-CN" sz="2800" b="1" dirty="0">
              <a:solidFill>
                <a:srgbClr val="FF0000"/>
              </a:solidFill>
            </a:endParaRPr>
          </a:p>
          <a:p>
            <a:r>
              <a:rPr lang="zh-CN" altLang="en-US" sz="2800" b="1" dirty="0">
                <a:solidFill>
                  <a:srgbClr val="FF0000"/>
                </a:solidFill>
              </a:rPr>
              <a:t>科学、美术、音乐、体育与健康、道德与法治、信息技术</a:t>
            </a:r>
          </a:p>
        </p:txBody>
      </p:sp>
    </p:spTree>
    <p:extLst>
      <p:ext uri="{BB962C8B-B14F-4D97-AF65-F5344CB8AC3E}">
        <p14:creationId xmlns:p14="http://schemas.microsoft.com/office/powerpoint/2010/main" val="391237876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2"/>
          <p:cNvGrpSpPr/>
          <p:nvPr/>
        </p:nvGrpSpPr>
        <p:grpSpPr>
          <a:xfrm>
            <a:off x="490220" y="803275"/>
            <a:ext cx="2055495" cy="575945"/>
            <a:chOff x="741" y="1700"/>
            <a:chExt cx="3237" cy="907"/>
          </a:xfrm>
        </p:grpSpPr>
        <p:pic>
          <p:nvPicPr>
            <p:cNvPr id="4" name="图片 3" descr="通用的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741" y="1700"/>
              <a:ext cx="3237" cy="907"/>
            </a:xfrm>
            <a:prstGeom prst="rect">
              <a:avLst/>
            </a:prstGeom>
          </p:spPr>
        </p:pic>
        <p:sp>
          <p:nvSpPr>
            <p:cNvPr id="5" name="文本框 4"/>
            <p:cNvSpPr txBox="1"/>
            <p:nvPr/>
          </p:nvSpPr>
          <p:spPr>
            <a:xfrm>
              <a:off x="1482" y="1791"/>
              <a:ext cx="2256" cy="72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zh-CN" sz="2400" b="1"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  <a:sym typeface="+mn-ea"/>
                </a:rPr>
                <a:t>三、拓展    </a:t>
              </a:r>
              <a:endParaRPr lang="zh-CN" altLang="en-US" sz="24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endParaRPr>
            </a:p>
          </p:txBody>
        </p:sp>
      </p:grpSp>
      <p:sp>
        <p:nvSpPr>
          <p:cNvPr id="7" name="文本框 6"/>
          <p:cNvSpPr txBox="1"/>
          <p:nvPr/>
        </p:nvSpPr>
        <p:spPr>
          <a:xfrm>
            <a:off x="1559560" y="2493010"/>
            <a:ext cx="9009380" cy="73723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fontAlgn="auto">
              <a:lnSpc>
                <a:spcPct val="150000"/>
              </a:lnSpc>
            </a:pPr>
            <a:r>
              <a:rPr lang="zh-CN" altLang="en-US" sz="2800" b="1">
                <a:sym typeface="+mn-ea"/>
              </a:rPr>
              <a:t>调查我们家乡保护生物多样性的现状。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03705" y="285115"/>
            <a:ext cx="8216265" cy="6287770"/>
          </a:xfrm>
          <a:prstGeom prst="rect">
            <a:avLst/>
          </a:prstGeom>
        </p:spPr>
      </p:pic>
      <p:sp>
        <p:nvSpPr>
          <p:cNvPr id="9" name="文本框 8"/>
          <p:cNvSpPr txBox="1"/>
          <p:nvPr/>
        </p:nvSpPr>
        <p:spPr>
          <a:xfrm>
            <a:off x="2495550" y="1628775"/>
            <a:ext cx="1749425" cy="33718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altLang="en-US" sz="1600" b="1" dirty="0">
                <a:solidFill>
                  <a:srgbClr val="FF0000"/>
                </a:solidFill>
                <a:latin typeface="黑体" panose="02010609060101010101" pitchFamily="2" charset="-122"/>
                <a:ea typeface="黑体" panose="02010609060101010101" pitchFamily="2" charset="-122"/>
                <a:sym typeface="+mn-ea"/>
              </a:rPr>
              <a:t>自然生态系统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2207895" y="2348865"/>
            <a:ext cx="1749425" cy="33718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altLang="en-US" sz="1600" b="1" dirty="0">
                <a:solidFill>
                  <a:srgbClr val="FF0000"/>
                </a:solidFill>
                <a:latin typeface="黑体" panose="02010609060101010101" pitchFamily="2" charset="-122"/>
                <a:ea typeface="黑体" panose="02010609060101010101" pitchFamily="2" charset="-122"/>
                <a:sym typeface="+mn-ea"/>
              </a:rPr>
              <a:t>天然集中分布区</a:t>
            </a:r>
          </a:p>
        </p:txBody>
      </p:sp>
      <p:sp>
        <p:nvSpPr>
          <p:cNvPr id="5" name="文本框 4"/>
          <p:cNvSpPr txBox="1"/>
          <p:nvPr/>
        </p:nvSpPr>
        <p:spPr>
          <a:xfrm>
            <a:off x="4937125" y="2348230"/>
            <a:ext cx="1749425" cy="33718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altLang="en-US" sz="1600" b="1" dirty="0">
                <a:solidFill>
                  <a:srgbClr val="FF0000"/>
                </a:solidFill>
                <a:latin typeface="黑体" panose="02010609060101010101" pitchFamily="2" charset="-122"/>
                <a:ea typeface="黑体" panose="02010609060101010101" pitchFamily="2" charset="-122"/>
                <a:sym typeface="+mn-ea"/>
              </a:rPr>
              <a:t>自然</a:t>
            </a:r>
          </a:p>
        </p:txBody>
      </p:sp>
      <p:sp>
        <p:nvSpPr>
          <p:cNvPr id="6" name="文本框 5"/>
          <p:cNvSpPr txBox="1"/>
          <p:nvPr/>
        </p:nvSpPr>
        <p:spPr>
          <a:xfrm>
            <a:off x="1919605" y="2636520"/>
            <a:ext cx="1749425" cy="33718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altLang="en-US" sz="1600" b="1" dirty="0">
                <a:solidFill>
                  <a:srgbClr val="FF0000"/>
                </a:solidFill>
                <a:latin typeface="黑体" panose="02010609060101010101" pitchFamily="2" charset="-122"/>
                <a:ea typeface="黑体" panose="02010609060101010101" pitchFamily="2" charset="-122"/>
                <a:sym typeface="+mn-ea"/>
              </a:rPr>
              <a:t>遗迹</a:t>
            </a:r>
          </a:p>
        </p:txBody>
      </p:sp>
      <p:sp>
        <p:nvSpPr>
          <p:cNvPr id="7" name="文本框 6"/>
          <p:cNvSpPr txBox="1"/>
          <p:nvPr/>
        </p:nvSpPr>
        <p:spPr>
          <a:xfrm>
            <a:off x="3648075" y="3716655"/>
            <a:ext cx="1749425" cy="33718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altLang="en-US" sz="1600" b="1" dirty="0">
                <a:solidFill>
                  <a:srgbClr val="FF0000"/>
                </a:solidFill>
                <a:latin typeface="黑体" panose="02010609060101010101" pitchFamily="2" charset="-122"/>
                <a:ea typeface="黑体" panose="02010609060101010101" pitchFamily="2" charset="-122"/>
                <a:sym typeface="+mn-ea"/>
              </a:rPr>
              <a:t>和谐相处</a:t>
            </a:r>
          </a:p>
        </p:txBody>
      </p:sp>
      <p:sp>
        <p:nvSpPr>
          <p:cNvPr id="8" name="文本框 7"/>
          <p:cNvSpPr txBox="1"/>
          <p:nvPr/>
        </p:nvSpPr>
        <p:spPr>
          <a:xfrm>
            <a:off x="4944110" y="4076700"/>
            <a:ext cx="1749425" cy="33718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altLang="en-US" sz="1600" b="1" dirty="0">
                <a:solidFill>
                  <a:srgbClr val="FF0000"/>
                </a:solidFill>
                <a:latin typeface="黑体" panose="02010609060101010101" pitchFamily="2" charset="-122"/>
                <a:ea typeface="黑体" panose="02010609060101010101" pitchFamily="2" charset="-122"/>
                <a:sym typeface="+mn-ea"/>
              </a:rPr>
              <a:t>至关重要</a:t>
            </a:r>
          </a:p>
        </p:txBody>
      </p:sp>
      <p:sp>
        <p:nvSpPr>
          <p:cNvPr id="10" name="文本框 9"/>
          <p:cNvSpPr txBox="1"/>
          <p:nvPr/>
        </p:nvSpPr>
        <p:spPr>
          <a:xfrm>
            <a:off x="2279650" y="4364990"/>
            <a:ext cx="1749425" cy="33718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altLang="en-US" sz="1600" b="1" dirty="0">
                <a:solidFill>
                  <a:srgbClr val="FF0000"/>
                </a:solidFill>
                <a:latin typeface="黑体" panose="02010609060101010101" pitchFamily="2" charset="-122"/>
                <a:ea typeface="黑体" panose="02010609060101010101" pitchFamily="2" charset="-122"/>
                <a:sym typeface="+mn-ea"/>
              </a:rPr>
              <a:t>生态系统</a:t>
            </a:r>
          </a:p>
        </p:txBody>
      </p:sp>
      <p:sp>
        <p:nvSpPr>
          <p:cNvPr id="11" name="文本框 10"/>
          <p:cNvSpPr txBox="1"/>
          <p:nvPr/>
        </p:nvSpPr>
        <p:spPr>
          <a:xfrm>
            <a:off x="3575685" y="4773930"/>
            <a:ext cx="1749425" cy="33718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altLang="en-US" sz="1600" b="1" dirty="0">
                <a:solidFill>
                  <a:srgbClr val="FF0000"/>
                </a:solidFill>
                <a:latin typeface="黑体" panose="02010609060101010101" pitchFamily="2" charset="-122"/>
                <a:ea typeface="黑体" panose="02010609060101010101" pitchFamily="2" charset="-122"/>
                <a:sym typeface="+mn-ea"/>
              </a:rPr>
              <a:t>个体</a:t>
            </a:r>
          </a:p>
        </p:txBody>
      </p:sp>
      <p:sp>
        <p:nvSpPr>
          <p:cNvPr id="12" name="文本框 11"/>
          <p:cNvSpPr txBox="1"/>
          <p:nvPr/>
        </p:nvSpPr>
        <p:spPr>
          <a:xfrm>
            <a:off x="7176135" y="4773930"/>
            <a:ext cx="690245" cy="33718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altLang="en-US" sz="1600" b="1" dirty="0">
                <a:solidFill>
                  <a:srgbClr val="FF0000"/>
                </a:solidFill>
                <a:latin typeface="黑体" panose="02010609060101010101" pitchFamily="2" charset="-122"/>
                <a:ea typeface="黑体" panose="02010609060101010101" pitchFamily="2" charset="-122"/>
                <a:sym typeface="+mn-ea"/>
              </a:rPr>
              <a:t>种群</a:t>
            </a:r>
          </a:p>
        </p:txBody>
      </p:sp>
      <p:sp>
        <p:nvSpPr>
          <p:cNvPr id="13" name="文本框 12"/>
          <p:cNvSpPr txBox="1"/>
          <p:nvPr/>
        </p:nvSpPr>
        <p:spPr>
          <a:xfrm>
            <a:off x="2978785" y="5085080"/>
            <a:ext cx="690245" cy="33718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altLang="en-US" sz="1600" b="1" dirty="0">
                <a:solidFill>
                  <a:srgbClr val="FF0000"/>
                </a:solidFill>
                <a:latin typeface="黑体" panose="02010609060101010101" pitchFamily="2" charset="-122"/>
                <a:ea typeface="黑体" panose="02010609060101010101" pitchFamily="2" charset="-122"/>
                <a:sym typeface="+mn-ea"/>
              </a:rPr>
              <a:t>群落</a:t>
            </a:r>
          </a:p>
        </p:txBody>
      </p:sp>
      <p:sp>
        <p:nvSpPr>
          <p:cNvPr id="14" name="文本框 13"/>
          <p:cNvSpPr txBox="1"/>
          <p:nvPr/>
        </p:nvSpPr>
        <p:spPr>
          <a:xfrm>
            <a:off x="8194040" y="5085080"/>
            <a:ext cx="1114425" cy="33718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altLang="en-US" sz="1600" b="1" dirty="0">
                <a:solidFill>
                  <a:srgbClr val="FF0000"/>
                </a:solidFill>
                <a:latin typeface="黑体" panose="02010609060101010101" pitchFamily="2" charset="-122"/>
                <a:ea typeface="黑体" panose="02010609060101010101" pitchFamily="2" charset="-122"/>
                <a:sym typeface="+mn-ea"/>
              </a:rPr>
              <a:t>生态系统</a:t>
            </a:r>
          </a:p>
        </p:txBody>
      </p:sp>
      <p:sp>
        <p:nvSpPr>
          <p:cNvPr id="15" name="文本框 14"/>
          <p:cNvSpPr txBox="1"/>
          <p:nvPr/>
        </p:nvSpPr>
        <p:spPr>
          <a:xfrm>
            <a:off x="5593080" y="5804535"/>
            <a:ext cx="2903220" cy="33718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altLang="en-US" sz="1600" b="1" dirty="0">
                <a:solidFill>
                  <a:srgbClr val="FF0000"/>
                </a:solidFill>
                <a:latin typeface="黑体" panose="02010609060101010101" pitchFamily="2" charset="-122"/>
                <a:ea typeface="黑体" panose="02010609060101010101" pitchFamily="2" charset="-122"/>
                <a:sym typeface="+mn-ea"/>
              </a:rPr>
              <a:t>建立自然保护区保护濒危物种</a:t>
            </a:r>
          </a:p>
        </p:txBody>
      </p:sp>
      <p:sp>
        <p:nvSpPr>
          <p:cNvPr id="16" name="文本框 15"/>
          <p:cNvSpPr txBox="1"/>
          <p:nvPr/>
        </p:nvSpPr>
        <p:spPr>
          <a:xfrm>
            <a:off x="8496300" y="5804535"/>
            <a:ext cx="2722245" cy="33718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altLang="en-US" sz="1600" b="1" dirty="0">
                <a:solidFill>
                  <a:srgbClr val="FF0000"/>
                </a:solidFill>
                <a:latin typeface="黑体" panose="02010609060101010101" pitchFamily="2" charset="-122"/>
                <a:ea typeface="黑体" panose="02010609060101010101" pitchFamily="2" charset="-122"/>
                <a:sym typeface="+mn-ea"/>
              </a:rPr>
              <a:t>建立植物种子库和花粉库</a:t>
            </a:r>
          </a:p>
        </p:txBody>
      </p:sp>
      <p:sp>
        <p:nvSpPr>
          <p:cNvPr id="17" name="文本框 16"/>
          <p:cNvSpPr txBox="1"/>
          <p:nvPr/>
        </p:nvSpPr>
        <p:spPr>
          <a:xfrm>
            <a:off x="3215640" y="6164580"/>
            <a:ext cx="2722245" cy="33718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altLang="en-US" sz="1600" b="1" dirty="0">
                <a:solidFill>
                  <a:srgbClr val="FF0000"/>
                </a:solidFill>
                <a:latin typeface="黑体" panose="02010609060101010101" pitchFamily="2" charset="-122"/>
                <a:ea typeface="黑体" panose="02010609060101010101" pitchFamily="2" charset="-122"/>
                <a:sym typeface="+mn-ea"/>
              </a:rPr>
              <a:t>建立动物精子库</a:t>
            </a:r>
          </a:p>
        </p:txBody>
      </p:sp>
      <p:sp>
        <p:nvSpPr>
          <p:cNvPr id="18" name="文本框 17"/>
          <p:cNvSpPr txBox="1"/>
          <p:nvPr/>
        </p:nvSpPr>
        <p:spPr>
          <a:xfrm>
            <a:off x="5937885" y="6164580"/>
            <a:ext cx="2722245" cy="33718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altLang="en-US" sz="1600" b="1" dirty="0">
                <a:solidFill>
                  <a:srgbClr val="FF0000"/>
                </a:solidFill>
                <a:latin typeface="黑体" panose="02010609060101010101" pitchFamily="2" charset="-122"/>
                <a:ea typeface="黑体" panose="02010609060101010101" pitchFamily="2" charset="-122"/>
                <a:sym typeface="+mn-ea"/>
              </a:rPr>
              <a:t>颁布相关法律法规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4" grpId="0"/>
      <p:bldP spid="5" grpId="0"/>
      <p:bldP spid="6" grpId="0"/>
      <p:bldP spid="7" grpId="0"/>
      <p:bldP spid="8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07895" y="1340485"/>
            <a:ext cx="7936865" cy="4584065"/>
          </a:xfrm>
          <a:prstGeom prst="rect">
            <a:avLst/>
          </a:prstGeom>
        </p:spPr>
      </p:pic>
      <p:grpSp>
        <p:nvGrpSpPr>
          <p:cNvPr id="15" name="组合 14"/>
          <p:cNvGrpSpPr/>
          <p:nvPr/>
        </p:nvGrpSpPr>
        <p:grpSpPr>
          <a:xfrm>
            <a:off x="479425" y="764540"/>
            <a:ext cx="2056765" cy="575945"/>
            <a:chOff x="1558" y="1626"/>
            <a:chExt cx="3239" cy="907"/>
          </a:xfrm>
        </p:grpSpPr>
        <p:pic>
          <p:nvPicPr>
            <p:cNvPr id="16" name="图片 15" descr="通用的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558" y="1626"/>
              <a:ext cx="3239" cy="907"/>
            </a:xfrm>
            <a:prstGeom prst="rect">
              <a:avLst/>
            </a:prstGeom>
          </p:spPr>
        </p:pic>
        <p:sp>
          <p:nvSpPr>
            <p:cNvPr id="17" name="文本框 16"/>
            <p:cNvSpPr txBox="1"/>
            <p:nvPr/>
          </p:nvSpPr>
          <p:spPr>
            <a:xfrm>
              <a:off x="2229" y="1717"/>
              <a:ext cx="2358" cy="72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400" b="1" dirty="0"/>
                <a:t>随堂训练</a:t>
              </a:r>
            </a:p>
          </p:txBody>
        </p:sp>
      </p:grpSp>
      <p:pic>
        <p:nvPicPr>
          <p:cNvPr id="18" name="图片 17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9408160" y="2493010"/>
            <a:ext cx="449580" cy="52070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9408160" y="3644900"/>
            <a:ext cx="449580" cy="52070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9408160" y="4220845"/>
            <a:ext cx="449580" cy="52070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9408160" y="4796790"/>
            <a:ext cx="449580" cy="52070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9408160" y="5372735"/>
            <a:ext cx="449580" cy="5207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19070" y="1647825"/>
            <a:ext cx="7012940" cy="369951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71495" y="5300980"/>
            <a:ext cx="2461895" cy="603250"/>
          </a:xfrm>
          <a:prstGeom prst="rect">
            <a:avLst/>
          </a:prstGeom>
        </p:spPr>
      </p:pic>
      <p:pic>
        <p:nvPicPr>
          <p:cNvPr id="18" name="图片 17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904605" y="2132965"/>
            <a:ext cx="449580" cy="52070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760460" y="4293235"/>
            <a:ext cx="449580" cy="5207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47850" y="2132965"/>
            <a:ext cx="8324850" cy="3043555"/>
          </a:xfrm>
          <a:prstGeom prst="rect">
            <a:avLst/>
          </a:prstGeom>
        </p:spPr>
      </p:pic>
      <p:pic>
        <p:nvPicPr>
          <p:cNvPr id="18" name="图片 17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112125" y="2132965"/>
            <a:ext cx="449580" cy="5207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63750" y="556895"/>
            <a:ext cx="7786370" cy="5912485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31315" y="2060575"/>
            <a:ext cx="8456930" cy="3387725"/>
          </a:xfrm>
          <a:prstGeom prst="rect">
            <a:avLst/>
          </a:prstGeom>
        </p:spPr>
      </p:pic>
      <p:pic>
        <p:nvPicPr>
          <p:cNvPr id="18" name="图片 17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442845" y="2060575"/>
            <a:ext cx="1457325" cy="581660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847850" y="3573145"/>
            <a:ext cx="8208010" cy="1067435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215640" y="4725035"/>
            <a:ext cx="1796415" cy="58166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="" xmlns:a16="http://schemas.microsoft.com/office/drawing/2014/main" id="{89CF3E40-71D9-444F-901D-BE0EDB57A6C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600" y="945319"/>
            <a:ext cx="11428571" cy="48634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071748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2636520" y="1901190"/>
            <a:ext cx="6918960" cy="15684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4800" b="1" dirty="0">
                <a:solidFill>
                  <a:srgbClr val="ED7D3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黑体" panose="02010609060101010101" pitchFamily="2" charset="-122"/>
                <a:ea typeface="黑体" panose="02010609060101010101" pitchFamily="2" charset="-122"/>
                <a:cs typeface="黑体" panose="02010609060101010101" pitchFamily="2" charset="-122"/>
              </a:rPr>
              <a:t>第二单元  </a:t>
            </a:r>
            <a:r>
              <a:rPr lang="zh-CN" altLang="en-US" sz="4800" b="1" dirty="0" smtClean="0">
                <a:solidFill>
                  <a:srgbClr val="ED7D3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黑体" panose="02010609060101010101" pitchFamily="2" charset="-122"/>
                <a:ea typeface="黑体" panose="02010609060101010101" pitchFamily="2" charset="-122"/>
                <a:cs typeface="黑体" panose="02010609060101010101" pitchFamily="2" charset="-122"/>
              </a:rPr>
              <a:t>生物的多样性</a:t>
            </a:r>
            <a:endParaRPr lang="en-US" altLang="zh-CN" sz="4800" b="1" dirty="0">
              <a:solidFill>
                <a:srgbClr val="ED7D3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黑体" panose="02010609060101010101" pitchFamily="2" charset="-122"/>
              <a:ea typeface="黑体" panose="02010609060101010101" pitchFamily="2" charset="-122"/>
              <a:cs typeface="黑体" panose="02010609060101010101" pitchFamily="2" charset="-122"/>
            </a:endParaRPr>
          </a:p>
          <a:p>
            <a:pPr algn="ctr"/>
            <a:endParaRPr lang="en-US" altLang="zh-CN" sz="4800" b="1" dirty="0">
              <a:solidFill>
                <a:srgbClr val="ED7D3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黑体" panose="02010609060101010101" pitchFamily="2" charset="-122"/>
              <a:ea typeface="黑体" panose="02010609060101010101" pitchFamily="2" charset="-122"/>
              <a:cs typeface="黑体" panose="02010609060101010101" pitchFamily="2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3206115" y="3305175"/>
            <a:ext cx="6092825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400" b="1" dirty="0">
                <a:solidFill>
                  <a:srgbClr val="ED7D3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黑体" panose="02010609060101010101" pitchFamily="2" charset="-122"/>
                <a:ea typeface="黑体" panose="02010609060101010101" pitchFamily="2" charset="-122"/>
                <a:cs typeface="黑体" panose="02010609060101010101" pitchFamily="2" charset="-122"/>
                <a:sym typeface="+mn-ea"/>
              </a:rPr>
              <a:t>7</a:t>
            </a:r>
            <a:r>
              <a:rPr lang="en-US" altLang="zh-CN" sz="4400" b="1" dirty="0" smtClean="0">
                <a:solidFill>
                  <a:srgbClr val="ED7D3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黑体" panose="02010609060101010101" pitchFamily="2" charset="-122"/>
                <a:ea typeface="黑体" panose="02010609060101010101" pitchFamily="2" charset="-122"/>
                <a:cs typeface="黑体" panose="02010609060101010101" pitchFamily="2" charset="-122"/>
                <a:sym typeface="+mn-ea"/>
              </a:rPr>
              <a:t>.</a:t>
            </a:r>
            <a:r>
              <a:rPr lang="zh-CN" altLang="en-US" sz="4400" b="1" dirty="0" smtClean="0">
                <a:solidFill>
                  <a:srgbClr val="ED7D3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黑体" panose="02010609060101010101" pitchFamily="2" charset="-122"/>
                <a:ea typeface="黑体" panose="02010609060101010101" pitchFamily="2" charset="-122"/>
                <a:cs typeface="黑体" panose="02010609060101010101" pitchFamily="2" charset="-122"/>
                <a:sym typeface="+mn-ea"/>
              </a:rPr>
              <a:t>保护生物多样性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文本框 27"/>
          <p:cNvSpPr txBox="1"/>
          <p:nvPr/>
        </p:nvSpPr>
        <p:spPr>
          <a:xfrm>
            <a:off x="983615" y="1988820"/>
            <a:ext cx="5898515" cy="34150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fontAlgn="auto">
              <a:lnSpc>
                <a:spcPct val="150000"/>
              </a:lnSpc>
            </a:pPr>
            <a:r>
              <a:rPr lang="zh-CN" altLang="en-US" sz="2400" dirty="0" smtClean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    </a:t>
            </a:r>
            <a:r>
              <a:rPr lang="en-US" altLang="zh-CN" sz="2400" dirty="0" smtClean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lang="zh-CN" altLang="en-US" sz="2400" dirty="0" smtClean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地球是我们美丽的家园，各种各样的生物在这个家园中都扮演着重要的角色，它们互相依存、相互作用、相互影响。保护生物多样性已经成为人类共同的话题。为什么要保护生物多样性？怎样保护生物多样性呢？</a:t>
            </a:r>
          </a:p>
        </p:txBody>
      </p:sp>
      <p:grpSp>
        <p:nvGrpSpPr>
          <p:cNvPr id="16" name="组合 15"/>
          <p:cNvGrpSpPr/>
          <p:nvPr/>
        </p:nvGrpSpPr>
        <p:grpSpPr>
          <a:xfrm>
            <a:off x="768350" y="1236980"/>
            <a:ext cx="2055495" cy="575945"/>
            <a:chOff x="1210" y="1948"/>
            <a:chExt cx="3237" cy="907"/>
          </a:xfrm>
        </p:grpSpPr>
        <p:pic>
          <p:nvPicPr>
            <p:cNvPr id="17" name="图片 16" descr="通用的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210" y="1948"/>
              <a:ext cx="3237" cy="907"/>
            </a:xfrm>
            <a:prstGeom prst="rect">
              <a:avLst/>
            </a:prstGeom>
          </p:spPr>
        </p:pic>
        <p:sp>
          <p:nvSpPr>
            <p:cNvPr id="18" name="文本框 17"/>
            <p:cNvSpPr txBox="1"/>
            <p:nvPr/>
          </p:nvSpPr>
          <p:spPr>
            <a:xfrm>
              <a:off x="1849" y="2039"/>
              <a:ext cx="2270" cy="72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zh-CN" sz="2400" b="1">
                  <a:latin typeface="微软雅黑" panose="020B0503020204020204" charset="-122"/>
                  <a:ea typeface="微软雅黑" panose="020B0503020204020204" charset="-122"/>
                  <a:sym typeface="+mn-ea"/>
                </a:rPr>
                <a:t>一、</a:t>
              </a:r>
              <a:r>
                <a:rPr lang="zh-CN" altLang="zh-CN" sz="2400" b="1"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微软雅黑" panose="020B0503020204020204" charset="-122"/>
                  <a:ea typeface="微软雅黑" panose="020B0503020204020204" charset="-122"/>
                  <a:sym typeface="+mn-ea"/>
                </a:rPr>
                <a:t>聚焦</a:t>
              </a:r>
            </a:p>
          </p:txBody>
        </p:sp>
      </p:grpSp>
      <p:pic>
        <p:nvPicPr>
          <p:cNvPr id="4" name="图片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76135" y="2493010"/>
            <a:ext cx="3932555" cy="21748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2"/>
          <p:cNvGrpSpPr/>
          <p:nvPr/>
        </p:nvGrpSpPr>
        <p:grpSpPr>
          <a:xfrm>
            <a:off x="499745" y="1089660"/>
            <a:ext cx="2055495" cy="575945"/>
            <a:chOff x="787" y="1716"/>
            <a:chExt cx="3237" cy="907"/>
          </a:xfrm>
        </p:grpSpPr>
        <p:pic>
          <p:nvPicPr>
            <p:cNvPr id="6" name="图片 5" descr="通用的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787" y="1716"/>
              <a:ext cx="3237" cy="907"/>
            </a:xfrm>
            <a:prstGeom prst="rect">
              <a:avLst/>
            </a:prstGeom>
          </p:spPr>
        </p:pic>
        <p:sp>
          <p:nvSpPr>
            <p:cNvPr id="4" name="文本框 3"/>
            <p:cNvSpPr txBox="1"/>
            <p:nvPr/>
          </p:nvSpPr>
          <p:spPr>
            <a:xfrm>
              <a:off x="1528" y="1807"/>
              <a:ext cx="2256" cy="72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zh-CN" sz="2400" b="1">
                  <a:latin typeface="微软雅黑" panose="020B0503020204020204" charset="-122"/>
                  <a:ea typeface="微软雅黑" panose="020B0503020204020204" charset="-122"/>
                  <a:sym typeface="+mn-ea"/>
                </a:rPr>
                <a:t>二、探索</a:t>
              </a:r>
              <a:r>
                <a:rPr lang="zh-CN" altLang="zh-CN" sz="2400" b="1">
                  <a:sym typeface="+mn-ea"/>
                </a:rPr>
                <a:t>     </a:t>
              </a:r>
              <a:endParaRPr lang="zh-CN" altLang="en-US" sz="2400"/>
            </a:p>
          </p:txBody>
        </p:sp>
      </p:grpSp>
      <p:sp>
        <p:nvSpPr>
          <p:cNvPr id="8" name="文本框 7"/>
          <p:cNvSpPr txBox="1"/>
          <p:nvPr/>
        </p:nvSpPr>
        <p:spPr>
          <a:xfrm>
            <a:off x="993140" y="1772920"/>
            <a:ext cx="8105775" cy="71882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>
              <a:lnSpc>
                <a:spcPct val="170000"/>
              </a:lnSpc>
            </a:pPr>
            <a:r>
              <a:rPr lang="en-US" altLang="zh-CN" sz="2400" b="1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1</a:t>
            </a:r>
            <a:r>
              <a:rPr lang="en-US" altLang="zh-CN" sz="2400" b="1" dirty="0" smtClean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.</a:t>
            </a:r>
            <a:r>
              <a:rPr lang="zh-CN" altLang="en-US" sz="2400" b="1">
                <a:sym typeface="+mn-ea"/>
              </a:rPr>
              <a:t>查阅资料，交流并讨论为什么应该保护生物多样性。</a:t>
            </a:r>
            <a:endParaRPr lang="en-US" altLang="zh-CN" sz="2400" b="1" dirty="0" smtClean="0"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grpSp>
        <p:nvGrpSpPr>
          <p:cNvPr id="17" name="组合 16"/>
          <p:cNvGrpSpPr/>
          <p:nvPr/>
        </p:nvGrpSpPr>
        <p:grpSpPr>
          <a:xfrm>
            <a:off x="1294130" y="2924810"/>
            <a:ext cx="9315450" cy="3627755"/>
            <a:chOff x="2038" y="4606"/>
            <a:chExt cx="14670" cy="5713"/>
          </a:xfrm>
        </p:grpSpPr>
        <p:pic>
          <p:nvPicPr>
            <p:cNvPr id="10" name="图片 9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683" y="5853"/>
              <a:ext cx="12989" cy="4466"/>
            </a:xfrm>
            <a:prstGeom prst="rect">
              <a:avLst/>
            </a:prstGeom>
          </p:spPr>
        </p:pic>
        <p:sp>
          <p:nvSpPr>
            <p:cNvPr id="11" name="椭圆形标注 10"/>
            <p:cNvSpPr/>
            <p:nvPr/>
          </p:nvSpPr>
          <p:spPr>
            <a:xfrm>
              <a:off x="2038" y="5104"/>
              <a:ext cx="2573" cy="1011"/>
            </a:xfrm>
            <a:prstGeom prst="wedgeEllipseCallout">
              <a:avLst>
                <a:gd name="adj1" fmla="val 53420"/>
                <a:gd name="adj2" fmla="val 49109"/>
              </a:avLst>
            </a:prstGeom>
            <a:solidFill>
              <a:schemeClr val="bg2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l"/>
              <a:r>
                <a:rPr lang="zh-CN" altLang="en-US">
                  <a:solidFill>
                    <a:schemeClr val="tx1"/>
                  </a:solidFill>
                </a:rPr>
                <a:t>我们组调查植物。</a:t>
              </a:r>
            </a:p>
          </p:txBody>
        </p:sp>
        <p:sp>
          <p:nvSpPr>
            <p:cNvPr id="12" name="椭圆形标注 11"/>
            <p:cNvSpPr/>
            <p:nvPr/>
          </p:nvSpPr>
          <p:spPr>
            <a:xfrm>
              <a:off x="4611" y="4833"/>
              <a:ext cx="2573" cy="1305"/>
            </a:xfrm>
            <a:prstGeom prst="wedgeEllipseCallout">
              <a:avLst>
                <a:gd name="adj1" fmla="val -15215"/>
                <a:gd name="adj2" fmla="val 63793"/>
              </a:avLst>
            </a:prstGeom>
            <a:solidFill>
              <a:schemeClr val="bg2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l"/>
              <a:r>
                <a:rPr lang="zh-CN" altLang="en-US">
                  <a:solidFill>
                    <a:schemeClr val="tx1"/>
                  </a:solidFill>
                </a:rPr>
                <a:t>每一个物种都是独一无二的。</a:t>
              </a:r>
            </a:p>
          </p:txBody>
        </p:sp>
        <p:sp>
          <p:nvSpPr>
            <p:cNvPr id="13" name="椭圆形标注 12"/>
            <p:cNvSpPr/>
            <p:nvPr/>
          </p:nvSpPr>
          <p:spPr>
            <a:xfrm>
              <a:off x="7332" y="5400"/>
              <a:ext cx="3563" cy="1189"/>
            </a:xfrm>
            <a:prstGeom prst="wedgeEllipseCallout">
              <a:avLst>
                <a:gd name="adj1" fmla="val -46713"/>
                <a:gd name="adj2" fmla="val 81948"/>
              </a:avLst>
            </a:prstGeom>
            <a:solidFill>
              <a:schemeClr val="bg2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l"/>
              <a:r>
                <a:rPr lang="zh-CN" altLang="en-US">
                  <a:solidFill>
                    <a:schemeClr val="tx1"/>
                  </a:solidFill>
                </a:rPr>
                <a:t>我们可以去图书馆查资料。</a:t>
              </a:r>
            </a:p>
          </p:txBody>
        </p:sp>
        <p:sp>
          <p:nvSpPr>
            <p:cNvPr id="14" name="椭圆形标注 13"/>
            <p:cNvSpPr/>
            <p:nvPr/>
          </p:nvSpPr>
          <p:spPr>
            <a:xfrm>
              <a:off x="9600" y="4606"/>
              <a:ext cx="2573" cy="1011"/>
            </a:xfrm>
            <a:prstGeom prst="wedgeEllipseCallout">
              <a:avLst>
                <a:gd name="adj1" fmla="val 22328"/>
                <a:gd name="adj2" fmla="val 92334"/>
              </a:avLst>
            </a:prstGeom>
            <a:solidFill>
              <a:schemeClr val="bg2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l"/>
              <a:r>
                <a:rPr lang="zh-CN" altLang="en-US">
                  <a:solidFill>
                    <a:schemeClr val="tx1"/>
                  </a:solidFill>
                </a:rPr>
                <a:t>我们组调查动物。</a:t>
              </a:r>
            </a:p>
          </p:txBody>
        </p:sp>
        <p:sp>
          <p:nvSpPr>
            <p:cNvPr id="15" name="椭圆形标注 14"/>
            <p:cNvSpPr/>
            <p:nvPr/>
          </p:nvSpPr>
          <p:spPr>
            <a:xfrm>
              <a:off x="11981" y="4946"/>
              <a:ext cx="2573" cy="1283"/>
            </a:xfrm>
            <a:prstGeom prst="wedgeEllipseCallout">
              <a:avLst>
                <a:gd name="adj1" fmla="val -30450"/>
                <a:gd name="adj2" fmla="val 70966"/>
              </a:avLst>
            </a:prstGeom>
            <a:solidFill>
              <a:schemeClr val="bg2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l"/>
              <a:r>
                <a:rPr lang="zh-CN" altLang="en-US">
                  <a:solidFill>
                    <a:schemeClr val="tx1"/>
                  </a:solidFill>
                </a:rPr>
                <a:t>我们应该与自然和谐相处。</a:t>
              </a:r>
            </a:p>
          </p:txBody>
        </p:sp>
        <p:sp>
          <p:nvSpPr>
            <p:cNvPr id="16" name="椭圆形标注 15"/>
            <p:cNvSpPr/>
            <p:nvPr/>
          </p:nvSpPr>
          <p:spPr>
            <a:xfrm>
              <a:off x="14136" y="5501"/>
              <a:ext cx="2573" cy="2141"/>
            </a:xfrm>
            <a:prstGeom prst="wedgeEllipseCallout">
              <a:avLst>
                <a:gd name="adj1" fmla="val -34570"/>
                <a:gd name="adj2" fmla="val 51634"/>
              </a:avLst>
            </a:prstGeom>
            <a:solidFill>
              <a:schemeClr val="bg2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l"/>
              <a:r>
                <a:rPr lang="zh-CN" altLang="en-US">
                  <a:solidFill>
                    <a:schemeClr val="tx1"/>
                  </a:solidFill>
                </a:rPr>
                <a:t>多种多样的生物具有不同的价值。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2"/>
          <p:cNvGrpSpPr/>
          <p:nvPr/>
        </p:nvGrpSpPr>
        <p:grpSpPr>
          <a:xfrm>
            <a:off x="499745" y="1089660"/>
            <a:ext cx="2055495" cy="575945"/>
            <a:chOff x="787" y="1716"/>
            <a:chExt cx="3237" cy="907"/>
          </a:xfrm>
        </p:grpSpPr>
        <p:pic>
          <p:nvPicPr>
            <p:cNvPr id="6" name="图片 5" descr="通用的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787" y="1716"/>
              <a:ext cx="3237" cy="907"/>
            </a:xfrm>
            <a:prstGeom prst="rect">
              <a:avLst/>
            </a:prstGeom>
          </p:spPr>
        </p:pic>
        <p:sp>
          <p:nvSpPr>
            <p:cNvPr id="4" name="文本框 3"/>
            <p:cNvSpPr txBox="1"/>
            <p:nvPr/>
          </p:nvSpPr>
          <p:spPr>
            <a:xfrm>
              <a:off x="1528" y="1807"/>
              <a:ext cx="2256" cy="72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zh-CN" sz="2400" b="1">
                  <a:latin typeface="微软雅黑" panose="020B0503020204020204" charset="-122"/>
                  <a:ea typeface="微软雅黑" panose="020B0503020204020204" charset="-122"/>
                  <a:sym typeface="+mn-ea"/>
                </a:rPr>
                <a:t>二、探索</a:t>
              </a:r>
              <a:r>
                <a:rPr lang="zh-CN" altLang="zh-CN" sz="2400" b="1">
                  <a:sym typeface="+mn-ea"/>
                </a:rPr>
                <a:t>     </a:t>
              </a:r>
              <a:endParaRPr lang="zh-CN" altLang="en-US" sz="2400"/>
            </a:p>
          </p:txBody>
        </p:sp>
      </p:grpSp>
      <p:sp>
        <p:nvSpPr>
          <p:cNvPr id="8" name="文本框 7"/>
          <p:cNvSpPr txBox="1"/>
          <p:nvPr/>
        </p:nvSpPr>
        <p:spPr>
          <a:xfrm>
            <a:off x="993140" y="1772920"/>
            <a:ext cx="8105775" cy="71882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>
              <a:lnSpc>
                <a:spcPct val="170000"/>
              </a:lnSpc>
            </a:pPr>
            <a:r>
              <a:rPr lang="en-US" altLang="zh-CN" sz="2400" b="1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1</a:t>
            </a:r>
            <a:r>
              <a:rPr lang="en-US" altLang="zh-CN" sz="2400" b="1" dirty="0" smtClean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.</a:t>
            </a:r>
            <a:r>
              <a:rPr lang="zh-CN" altLang="en-US" sz="2400" b="1">
                <a:sym typeface="+mn-ea"/>
              </a:rPr>
              <a:t>查阅资料，交流并讨论为什么应该保护生物多样性。</a:t>
            </a:r>
            <a:endParaRPr lang="en-US" altLang="zh-CN" sz="2400" b="1" dirty="0" smtClean="0"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1271270" y="2493010"/>
            <a:ext cx="10390505" cy="119888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fontAlgn="auto">
              <a:lnSpc>
                <a:spcPct val="150000"/>
              </a:lnSpc>
            </a:pPr>
            <a:r>
              <a:rPr lang="en-US" altLang="zh-CN" sz="2400" b="1"/>
              <a:t>         </a:t>
            </a:r>
            <a:r>
              <a:rPr lang="zh-CN" altLang="en-US" sz="2400" b="1"/>
              <a:t>人类是地球生态系统的重要组成部分，生物多样性与人类生活息息相关，它对于人类既具有直接价值，又有许多间接和潜在的价值。</a:t>
            </a:r>
          </a:p>
        </p:txBody>
      </p:sp>
      <p:sp>
        <p:nvSpPr>
          <p:cNvPr id="7" name="文本框 6"/>
          <p:cNvSpPr txBox="1"/>
          <p:nvPr/>
        </p:nvSpPr>
        <p:spPr>
          <a:xfrm>
            <a:off x="1922145" y="3789045"/>
            <a:ext cx="5732780" cy="553085"/>
          </a:xfrm>
          <a:prstGeom prst="rect">
            <a:avLst/>
          </a:prstGeom>
          <a:noFill/>
          <a:ln w="15875">
            <a:solidFill>
              <a:schemeClr val="accent1"/>
            </a:solidFill>
          </a:ln>
        </p:spPr>
        <p:txBody>
          <a:bodyPr wrap="square" rtlCol="0" anchor="t">
            <a:spAutoFit/>
          </a:bodyPr>
          <a:lstStyle/>
          <a:p>
            <a:pPr fontAlgn="auto">
              <a:lnSpc>
                <a:spcPct val="150000"/>
              </a:lnSpc>
            </a:pPr>
            <a:r>
              <a:rPr lang="en-US" altLang="zh-CN" sz="2000" b="1"/>
              <a:t>1.</a:t>
            </a:r>
            <a:r>
              <a:rPr lang="zh-CN" altLang="en-US" sz="2000" b="1"/>
              <a:t>提供食物、纤维、建筑材料、药物、工业原料；</a:t>
            </a:r>
          </a:p>
        </p:txBody>
      </p:sp>
      <p:sp>
        <p:nvSpPr>
          <p:cNvPr id="9" name="文本框 8"/>
          <p:cNvSpPr txBox="1"/>
          <p:nvPr/>
        </p:nvSpPr>
        <p:spPr>
          <a:xfrm>
            <a:off x="8904605" y="1196975"/>
            <a:ext cx="2540000" cy="133794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fontAlgn="auto">
              <a:lnSpc>
                <a:spcPct val="150000"/>
              </a:lnSpc>
            </a:pPr>
            <a:endParaRPr lang="zh-CN" altLang="en-US" b="1"/>
          </a:p>
          <a:p>
            <a:pPr fontAlgn="auto">
              <a:lnSpc>
                <a:spcPct val="150000"/>
              </a:lnSpc>
            </a:pPr>
            <a:endParaRPr lang="zh-CN" altLang="en-US" b="1"/>
          </a:p>
          <a:p>
            <a:pPr fontAlgn="auto">
              <a:lnSpc>
                <a:spcPct val="150000"/>
              </a:lnSpc>
            </a:pPr>
            <a:endParaRPr lang="zh-CN" altLang="en-US"/>
          </a:p>
        </p:txBody>
      </p:sp>
      <p:sp>
        <p:nvSpPr>
          <p:cNvPr id="18" name="文本框 17"/>
          <p:cNvSpPr txBox="1"/>
          <p:nvPr/>
        </p:nvSpPr>
        <p:spPr>
          <a:xfrm>
            <a:off x="767715" y="3835400"/>
            <a:ext cx="1101090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 b="1"/>
              <a:t>直接：</a:t>
            </a:r>
          </a:p>
        </p:txBody>
      </p:sp>
      <p:sp>
        <p:nvSpPr>
          <p:cNvPr id="19" name="文本框 18"/>
          <p:cNvSpPr txBox="1"/>
          <p:nvPr/>
        </p:nvSpPr>
        <p:spPr>
          <a:xfrm>
            <a:off x="8040370" y="3835400"/>
            <a:ext cx="1101090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 b="1"/>
              <a:t>间接：</a:t>
            </a:r>
          </a:p>
        </p:txBody>
      </p:sp>
      <p:sp>
        <p:nvSpPr>
          <p:cNvPr id="20" name="文本框 19"/>
          <p:cNvSpPr txBox="1"/>
          <p:nvPr/>
        </p:nvSpPr>
        <p:spPr>
          <a:xfrm>
            <a:off x="1909445" y="4545330"/>
            <a:ext cx="5732780" cy="553085"/>
          </a:xfrm>
          <a:prstGeom prst="rect">
            <a:avLst/>
          </a:prstGeom>
          <a:noFill/>
          <a:ln w="15875">
            <a:solidFill>
              <a:schemeClr val="accent1"/>
            </a:solidFill>
          </a:ln>
        </p:spPr>
        <p:txBody>
          <a:bodyPr wrap="square" rtlCol="0" anchor="t">
            <a:spAutoFit/>
          </a:bodyPr>
          <a:lstStyle/>
          <a:p>
            <a:pPr fontAlgn="auto">
              <a:lnSpc>
                <a:spcPct val="150000"/>
              </a:lnSpc>
            </a:pPr>
            <a:r>
              <a:rPr lang="en-US" altLang="zh-CN" sz="2000" b="1">
                <a:sym typeface="+mn-ea"/>
              </a:rPr>
              <a:t>2.</a:t>
            </a:r>
            <a:r>
              <a:rPr lang="zh-CN" altLang="en-US" sz="2000" b="1">
                <a:sym typeface="+mn-ea"/>
              </a:rPr>
              <a:t>美化环境；</a:t>
            </a:r>
            <a:endParaRPr lang="zh-CN" altLang="en-US" sz="2000" b="1"/>
          </a:p>
        </p:txBody>
      </p:sp>
      <p:sp>
        <p:nvSpPr>
          <p:cNvPr id="21" name="文本框 20"/>
          <p:cNvSpPr txBox="1"/>
          <p:nvPr/>
        </p:nvSpPr>
        <p:spPr>
          <a:xfrm>
            <a:off x="1922145" y="5208270"/>
            <a:ext cx="5732780" cy="553085"/>
          </a:xfrm>
          <a:prstGeom prst="rect">
            <a:avLst/>
          </a:prstGeom>
          <a:noFill/>
          <a:ln w="15875">
            <a:solidFill>
              <a:schemeClr val="accent1"/>
            </a:solidFill>
          </a:ln>
        </p:spPr>
        <p:txBody>
          <a:bodyPr wrap="square" rtlCol="0" anchor="t">
            <a:spAutoFit/>
          </a:bodyPr>
          <a:lstStyle/>
          <a:p>
            <a:pPr fontAlgn="auto">
              <a:lnSpc>
                <a:spcPct val="150000"/>
              </a:lnSpc>
            </a:pPr>
            <a:r>
              <a:rPr lang="en-US" altLang="zh-CN" sz="2000" b="1">
                <a:sym typeface="+mn-ea"/>
              </a:rPr>
              <a:t>3.</a:t>
            </a:r>
            <a:r>
              <a:rPr lang="zh-CN" altLang="en-US" sz="2000" b="1">
                <a:sym typeface="+mn-ea"/>
              </a:rPr>
              <a:t>净化空气、水，使土壤变肥沃；</a:t>
            </a:r>
            <a:endParaRPr lang="zh-CN" altLang="en-US" sz="2000" b="1"/>
          </a:p>
        </p:txBody>
      </p:sp>
      <p:sp>
        <p:nvSpPr>
          <p:cNvPr id="22" name="文本框 21"/>
          <p:cNvSpPr txBox="1"/>
          <p:nvPr/>
        </p:nvSpPr>
        <p:spPr>
          <a:xfrm>
            <a:off x="9048115" y="3789045"/>
            <a:ext cx="2634615" cy="1014730"/>
          </a:xfrm>
          <a:prstGeom prst="rect">
            <a:avLst/>
          </a:prstGeom>
          <a:noFill/>
          <a:ln w="15875">
            <a:solidFill>
              <a:schemeClr val="accent1"/>
            </a:solidFill>
          </a:ln>
        </p:spPr>
        <p:txBody>
          <a:bodyPr wrap="square" rtlCol="0" anchor="t">
            <a:spAutoFit/>
          </a:bodyPr>
          <a:lstStyle/>
          <a:p>
            <a:pPr fontAlgn="auto">
              <a:lnSpc>
                <a:spcPct val="150000"/>
              </a:lnSpc>
            </a:pPr>
            <a:r>
              <a:rPr lang="en-US" altLang="zh-CN" sz="2000" b="1">
                <a:sym typeface="+mn-ea"/>
              </a:rPr>
              <a:t>4.</a:t>
            </a:r>
            <a:r>
              <a:rPr lang="zh-CN" altLang="en-US" sz="2000" b="1">
                <a:sym typeface="+mn-ea"/>
              </a:rPr>
              <a:t>科学研究价值。</a:t>
            </a:r>
          </a:p>
          <a:p>
            <a:pPr fontAlgn="auto">
              <a:lnSpc>
                <a:spcPct val="150000"/>
              </a:lnSpc>
            </a:pPr>
            <a:r>
              <a:rPr lang="zh-CN" altLang="en-US" sz="2000" b="1"/>
              <a:t>（杂交水稻）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  <p:bldP spid="7" grpId="0" bldLvl="0" animBg="1"/>
      <p:bldP spid="7" grpId="1"/>
      <p:bldP spid="18" grpId="0"/>
      <p:bldP spid="18" grpId="1"/>
      <p:bldP spid="19" grpId="0"/>
      <p:bldP spid="19" grpId="1"/>
      <p:bldP spid="20" grpId="0" bldLvl="0" animBg="1"/>
      <p:bldP spid="20" grpId="1"/>
      <p:bldP spid="21" grpId="0" bldLvl="0" animBg="1"/>
      <p:bldP spid="21" grpId="1"/>
      <p:bldP spid="22" grpId="0" bldLvl="0" animBg="1"/>
      <p:bldP spid="22" grpId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2"/>
          <p:cNvGrpSpPr/>
          <p:nvPr/>
        </p:nvGrpSpPr>
        <p:grpSpPr>
          <a:xfrm>
            <a:off x="499745" y="1089660"/>
            <a:ext cx="2055495" cy="575945"/>
            <a:chOff x="787" y="1716"/>
            <a:chExt cx="3237" cy="907"/>
          </a:xfrm>
        </p:grpSpPr>
        <p:pic>
          <p:nvPicPr>
            <p:cNvPr id="6" name="图片 5" descr="通用的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787" y="1716"/>
              <a:ext cx="3237" cy="907"/>
            </a:xfrm>
            <a:prstGeom prst="rect">
              <a:avLst/>
            </a:prstGeom>
          </p:spPr>
        </p:pic>
        <p:sp>
          <p:nvSpPr>
            <p:cNvPr id="4" name="文本框 3"/>
            <p:cNvSpPr txBox="1"/>
            <p:nvPr/>
          </p:nvSpPr>
          <p:spPr>
            <a:xfrm>
              <a:off x="1528" y="1807"/>
              <a:ext cx="2256" cy="72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zh-CN" sz="2400" b="1">
                  <a:latin typeface="微软雅黑" panose="020B0503020204020204" charset="-122"/>
                  <a:ea typeface="微软雅黑" panose="020B0503020204020204" charset="-122"/>
                  <a:sym typeface="+mn-ea"/>
                </a:rPr>
                <a:t>二、探索</a:t>
              </a:r>
              <a:r>
                <a:rPr lang="zh-CN" altLang="zh-CN" sz="2400" b="1">
                  <a:sym typeface="+mn-ea"/>
                </a:rPr>
                <a:t>     </a:t>
              </a:r>
              <a:endParaRPr lang="zh-CN" altLang="en-US" sz="2400"/>
            </a:p>
          </p:txBody>
        </p:sp>
      </p:grpSp>
      <p:sp>
        <p:nvSpPr>
          <p:cNvPr id="8" name="文本框 7"/>
          <p:cNvSpPr txBox="1"/>
          <p:nvPr/>
        </p:nvSpPr>
        <p:spPr>
          <a:xfrm>
            <a:off x="1199515" y="1776095"/>
            <a:ext cx="8105775" cy="71882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>
              <a:lnSpc>
                <a:spcPct val="170000"/>
              </a:lnSpc>
            </a:pPr>
            <a:r>
              <a:rPr sz="2400" b="1">
                <a:sym typeface="+mn-ea"/>
              </a:rPr>
              <a:t>2</a:t>
            </a:r>
            <a:r>
              <a:rPr lang="en-US" sz="2400" b="1">
                <a:sym typeface="+mn-ea"/>
              </a:rPr>
              <a:t>.</a:t>
            </a:r>
            <a:r>
              <a:rPr sz="2400" b="1">
                <a:sym typeface="+mn-ea"/>
              </a:rPr>
              <a:t>了解目前为保护生物多样性正在采取的措施。</a:t>
            </a:r>
          </a:p>
        </p:txBody>
      </p:sp>
      <p:sp>
        <p:nvSpPr>
          <p:cNvPr id="2" name="文本框 1"/>
          <p:cNvSpPr txBox="1"/>
          <p:nvPr/>
        </p:nvSpPr>
        <p:spPr>
          <a:xfrm>
            <a:off x="2279650" y="2494915"/>
            <a:ext cx="5645785" cy="286131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fontAlgn="auto">
              <a:lnSpc>
                <a:spcPct val="150000"/>
              </a:lnSpc>
            </a:pPr>
            <a:r>
              <a:rPr lang="zh-CN" altLang="en-US" sz="2400" b="1">
                <a:gradFill>
                  <a:gsLst>
                    <a:gs pos="0">
                      <a:srgbClr val="7B32B2"/>
                    </a:gs>
                    <a:gs pos="100000">
                      <a:srgbClr val="401A5D"/>
                    </a:gs>
                  </a:gsLst>
                  <a:lin scaled="0"/>
                </a:gradFill>
                <a:latin typeface="微软雅黑" panose="020B0503020204020204" charset="-122"/>
                <a:ea typeface="微软雅黑" panose="020B0503020204020204" charset="-122"/>
              </a:rPr>
              <a:t>✭</a:t>
            </a:r>
            <a:r>
              <a:rPr lang="zh-CN" altLang="en-US" sz="2400" b="1">
                <a:gradFill>
                  <a:gsLst>
                    <a:gs pos="0">
                      <a:srgbClr val="7B32B2"/>
                    </a:gs>
                    <a:gs pos="100000">
                      <a:srgbClr val="401A5D"/>
                    </a:gs>
                  </a:gsLst>
                  <a:lin scaled="0"/>
                </a:gradFill>
              </a:rPr>
              <a:t>建立自然保护区保护濒危物种。</a:t>
            </a:r>
          </a:p>
          <a:p>
            <a:pPr fontAlgn="auto">
              <a:lnSpc>
                <a:spcPct val="150000"/>
              </a:lnSpc>
            </a:pPr>
            <a:r>
              <a:rPr lang="zh-CN" altLang="en-US" sz="2400" b="1">
                <a:gradFill>
                  <a:gsLst>
                    <a:gs pos="0">
                      <a:srgbClr val="7B32B2"/>
                    </a:gs>
                    <a:gs pos="100000">
                      <a:srgbClr val="401A5D"/>
                    </a:gs>
                  </a:gsLst>
                  <a:lin scaled="0"/>
                </a:gra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✭</a:t>
            </a:r>
            <a:r>
              <a:rPr lang="zh-CN" altLang="en-US" sz="2400" b="1">
                <a:gradFill>
                  <a:gsLst>
                    <a:gs pos="0">
                      <a:srgbClr val="7B32B2"/>
                    </a:gs>
                    <a:gs pos="100000">
                      <a:srgbClr val="401A5D"/>
                    </a:gs>
                  </a:gsLst>
                  <a:lin scaled="0"/>
                </a:gradFill>
              </a:rPr>
              <a:t>建立植物种子库和花粉库。</a:t>
            </a:r>
          </a:p>
          <a:p>
            <a:pPr fontAlgn="auto">
              <a:lnSpc>
                <a:spcPct val="150000"/>
              </a:lnSpc>
            </a:pPr>
            <a:r>
              <a:rPr lang="zh-CN" altLang="en-US" sz="2400" b="1">
                <a:gradFill>
                  <a:gsLst>
                    <a:gs pos="0">
                      <a:srgbClr val="7B32B2"/>
                    </a:gs>
                    <a:gs pos="100000">
                      <a:srgbClr val="401A5D"/>
                    </a:gs>
                  </a:gsLst>
                  <a:lin scaled="0"/>
                </a:gra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✭</a:t>
            </a:r>
            <a:r>
              <a:rPr lang="zh-CN" altLang="en-US" sz="2400" b="1">
                <a:gradFill>
                  <a:gsLst>
                    <a:gs pos="0">
                      <a:srgbClr val="7B32B2"/>
                    </a:gs>
                    <a:gs pos="100000">
                      <a:srgbClr val="401A5D"/>
                    </a:gs>
                  </a:gsLst>
                  <a:lin scaled="0"/>
                </a:gradFill>
              </a:rPr>
              <a:t>建立动物精子库。</a:t>
            </a:r>
          </a:p>
          <a:p>
            <a:pPr fontAlgn="auto">
              <a:lnSpc>
                <a:spcPct val="150000"/>
              </a:lnSpc>
            </a:pPr>
            <a:r>
              <a:rPr lang="zh-CN" altLang="en-US" sz="2400" b="1">
                <a:gradFill>
                  <a:gsLst>
                    <a:gs pos="0">
                      <a:srgbClr val="7B32B2"/>
                    </a:gs>
                    <a:gs pos="100000">
                      <a:srgbClr val="401A5D"/>
                    </a:gs>
                  </a:gsLst>
                  <a:lin scaled="0"/>
                </a:gra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✭</a:t>
            </a:r>
            <a:r>
              <a:rPr lang="zh-CN" altLang="en-US" sz="2400" b="1">
                <a:gradFill>
                  <a:gsLst>
                    <a:gs pos="0">
                      <a:srgbClr val="7B32B2"/>
                    </a:gs>
                    <a:gs pos="100000">
                      <a:srgbClr val="401A5D"/>
                    </a:gs>
                  </a:gsLst>
                  <a:lin scaled="0"/>
                </a:gradFill>
              </a:rPr>
              <a:t>颁布相关法律法规。</a:t>
            </a:r>
          </a:p>
          <a:p>
            <a:pPr fontAlgn="auto">
              <a:lnSpc>
                <a:spcPct val="150000"/>
              </a:lnSpc>
            </a:pPr>
            <a:r>
              <a:rPr lang="en-US" altLang="zh-CN" sz="2400" b="1">
                <a:gradFill>
                  <a:gsLst>
                    <a:gs pos="0">
                      <a:srgbClr val="7B32B2"/>
                    </a:gs>
                    <a:gs pos="100000">
                      <a:srgbClr val="401A5D"/>
                    </a:gs>
                  </a:gsLst>
                  <a:lin scaled="0"/>
                </a:gradFill>
              </a:rPr>
              <a:t>……</a:t>
            </a: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44560" y="2493010"/>
            <a:ext cx="2247900" cy="2152650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1271270" y="5356225"/>
            <a:ext cx="8411845" cy="460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sz="2400" b="1"/>
              <a:t>3</a:t>
            </a:r>
            <a:r>
              <a:rPr lang="en-US" sz="2400" b="1"/>
              <a:t>.</a:t>
            </a:r>
            <a:r>
              <a:rPr sz="2400" b="1"/>
              <a:t>将我们的研究成果制成</a:t>
            </a:r>
            <a:r>
              <a:rPr lang="en-US" sz="2400" b="1"/>
              <a:t>“</a:t>
            </a:r>
            <a:r>
              <a:rPr lang="zh-CN" altLang="en-US" sz="2400" b="1"/>
              <a:t>保护生物多样性</a:t>
            </a:r>
            <a:r>
              <a:rPr lang="en-US" altLang="zh-CN" sz="2400" b="1"/>
              <a:t>”</a:t>
            </a:r>
            <a:r>
              <a:rPr sz="2400" b="1"/>
              <a:t>宣传海报。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7" grpId="0"/>
      <p:bldP spid="7" grpId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1307465" y="1628775"/>
            <a:ext cx="9799955" cy="175323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fontAlgn="auto">
              <a:lnSpc>
                <a:spcPct val="150000"/>
              </a:lnSpc>
            </a:pPr>
            <a:r>
              <a:rPr lang="en-US" altLang="zh-CN" sz="2400" b="1"/>
              <a:t>        </a:t>
            </a:r>
            <a:r>
              <a:rPr lang="zh-CN" altLang="en-US" sz="2400" b="1"/>
              <a:t>生物多样性对人类的健康和生存至关重要。生物体间的相互作用形成复杂的、互相联系的</a:t>
            </a:r>
            <a:r>
              <a:rPr lang="zh-CN" altLang="en-US" sz="2400" b="1">
                <a:solidFill>
                  <a:srgbClr val="FF0000"/>
                </a:solidFill>
              </a:rPr>
              <a:t>生态系统</a:t>
            </a:r>
            <a:r>
              <a:rPr lang="zh-CN" altLang="en-US" sz="2400" b="1"/>
              <a:t>，提供了所有生命赖以生存的条件。</a:t>
            </a:r>
          </a:p>
          <a:p>
            <a:pPr fontAlgn="auto">
              <a:lnSpc>
                <a:spcPct val="150000"/>
              </a:lnSpc>
            </a:pPr>
            <a:r>
              <a:rPr lang="en-US" altLang="zh-CN" sz="2400" b="1"/>
              <a:t>        </a:t>
            </a:r>
            <a:endParaRPr lang="zh-CN" altLang="en-US" sz="2400" b="1"/>
          </a:p>
        </p:txBody>
      </p:sp>
      <p:grpSp>
        <p:nvGrpSpPr>
          <p:cNvPr id="3" name="组合 2"/>
          <p:cNvGrpSpPr/>
          <p:nvPr/>
        </p:nvGrpSpPr>
        <p:grpSpPr>
          <a:xfrm>
            <a:off x="499745" y="1089660"/>
            <a:ext cx="2055495" cy="575945"/>
            <a:chOff x="787" y="1716"/>
            <a:chExt cx="3237" cy="907"/>
          </a:xfrm>
        </p:grpSpPr>
        <p:pic>
          <p:nvPicPr>
            <p:cNvPr id="6" name="图片 5" descr="通用的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787" y="1716"/>
              <a:ext cx="3237" cy="907"/>
            </a:xfrm>
            <a:prstGeom prst="rect">
              <a:avLst/>
            </a:prstGeom>
          </p:spPr>
        </p:pic>
        <p:sp>
          <p:nvSpPr>
            <p:cNvPr id="4" name="文本框 3"/>
            <p:cNvSpPr txBox="1"/>
            <p:nvPr/>
          </p:nvSpPr>
          <p:spPr>
            <a:xfrm>
              <a:off x="1528" y="1807"/>
              <a:ext cx="2256" cy="72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zh-CN" sz="2400" b="1">
                  <a:latin typeface="微软雅黑" panose="020B0503020204020204" charset="-122"/>
                  <a:ea typeface="微软雅黑" panose="020B0503020204020204" charset="-122"/>
                  <a:sym typeface="+mn-ea"/>
                </a:rPr>
                <a:t>三、资料</a:t>
              </a:r>
              <a:r>
                <a:rPr lang="zh-CN" altLang="zh-CN" sz="2400" b="1">
                  <a:sym typeface="+mn-ea"/>
                </a:rPr>
                <a:t>  </a:t>
              </a:r>
              <a:endParaRPr lang="zh-CN" altLang="en-US" sz="2400"/>
            </a:p>
          </p:txBody>
        </p:sp>
      </p:grpSp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52080" y="3140710"/>
            <a:ext cx="3663315" cy="2215515"/>
          </a:xfrm>
          <a:prstGeom prst="rect">
            <a:avLst/>
          </a:prstGeom>
        </p:spPr>
      </p:pic>
      <p:sp>
        <p:nvSpPr>
          <p:cNvPr id="8" name="文本框 7"/>
          <p:cNvSpPr txBox="1"/>
          <p:nvPr/>
        </p:nvSpPr>
        <p:spPr>
          <a:xfrm>
            <a:off x="1307465" y="2780665"/>
            <a:ext cx="6383020" cy="341503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fontAlgn="auto">
              <a:lnSpc>
                <a:spcPct val="150000"/>
              </a:lnSpc>
            </a:pPr>
            <a:r>
              <a:rPr lang="en-US" altLang="zh-CN" sz="2400" b="1"/>
              <a:t>         </a:t>
            </a:r>
            <a:r>
              <a:rPr lang="zh-CN" altLang="en-US" sz="2400" b="1">
                <a:solidFill>
                  <a:srgbClr val="FF0000"/>
                </a:solidFill>
              </a:rPr>
              <a:t>自然保护区</a:t>
            </a:r>
            <a:r>
              <a:rPr lang="zh-CN" altLang="en-US" sz="2400" b="1"/>
              <a:t>，是指对有代表性的自然生态系统、珍稀濒危野生动植物物种的天然集中分布区、有特殊意义的自然遗迹等保护对象所在的陆地、陆地水体或者海域，依法划出一定面积予以特殊保护和管理的区域。人类建立自然保护区已有百余年的历史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8" grpId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2783840" y="2135505"/>
            <a:ext cx="1007110" cy="645160"/>
          </a:xfrm>
          <a:prstGeom prst="rect">
            <a:avLst/>
          </a:prstGeom>
          <a:noFill/>
          <a:ln w="31750">
            <a:solidFill>
              <a:schemeClr val="accent1"/>
            </a:solidFill>
          </a:ln>
        </p:spPr>
        <p:txBody>
          <a:bodyPr wrap="square" rtlCol="0" anchor="t">
            <a:spAutoFit/>
          </a:bodyPr>
          <a:lstStyle/>
          <a:p>
            <a:pPr fontAlgn="auto">
              <a:lnSpc>
                <a:spcPct val="150000"/>
              </a:lnSpc>
            </a:pPr>
            <a:r>
              <a:rPr lang="zh-CN" altLang="en-US" sz="2400" b="1"/>
              <a:t>个体</a:t>
            </a:r>
            <a:r>
              <a:rPr lang="en-US" altLang="zh-CN" sz="2400" b="1"/>
              <a:t>        </a:t>
            </a:r>
            <a:endParaRPr lang="zh-CN" altLang="en-US" sz="2400" b="1"/>
          </a:p>
        </p:txBody>
      </p:sp>
      <p:grpSp>
        <p:nvGrpSpPr>
          <p:cNvPr id="3" name="组合 2"/>
          <p:cNvGrpSpPr/>
          <p:nvPr/>
        </p:nvGrpSpPr>
        <p:grpSpPr>
          <a:xfrm>
            <a:off x="499745" y="1089660"/>
            <a:ext cx="2055495" cy="575945"/>
            <a:chOff x="787" y="1716"/>
            <a:chExt cx="3237" cy="907"/>
          </a:xfrm>
        </p:grpSpPr>
        <p:pic>
          <p:nvPicPr>
            <p:cNvPr id="6" name="图片 5" descr="通用的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787" y="1716"/>
              <a:ext cx="3237" cy="907"/>
            </a:xfrm>
            <a:prstGeom prst="rect">
              <a:avLst/>
            </a:prstGeom>
          </p:spPr>
        </p:pic>
        <p:sp>
          <p:nvSpPr>
            <p:cNvPr id="4" name="文本框 3"/>
            <p:cNvSpPr txBox="1"/>
            <p:nvPr/>
          </p:nvSpPr>
          <p:spPr>
            <a:xfrm>
              <a:off x="1528" y="1807"/>
              <a:ext cx="2256" cy="72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zh-CN" sz="2400" b="1">
                  <a:latin typeface="微软雅黑" panose="020B0503020204020204" charset="-122"/>
                  <a:ea typeface="微软雅黑" panose="020B0503020204020204" charset="-122"/>
                  <a:sym typeface="+mn-ea"/>
                </a:rPr>
                <a:t>三、资料</a:t>
              </a:r>
              <a:r>
                <a:rPr lang="zh-CN" altLang="zh-CN" sz="2400" b="1">
                  <a:sym typeface="+mn-ea"/>
                </a:rPr>
                <a:t>  </a:t>
              </a:r>
              <a:endParaRPr lang="zh-CN" altLang="en-US" sz="2400"/>
            </a:p>
          </p:txBody>
        </p:sp>
      </p:grpSp>
      <p:sp>
        <p:nvSpPr>
          <p:cNvPr id="7" name="文本框 6"/>
          <p:cNvSpPr txBox="1"/>
          <p:nvPr/>
        </p:nvSpPr>
        <p:spPr>
          <a:xfrm>
            <a:off x="2783840" y="2780665"/>
            <a:ext cx="1007110" cy="645160"/>
          </a:xfrm>
          <a:prstGeom prst="rect">
            <a:avLst/>
          </a:prstGeom>
          <a:noFill/>
          <a:ln w="31750">
            <a:solidFill>
              <a:schemeClr val="accent1"/>
            </a:solidFill>
          </a:ln>
        </p:spPr>
        <p:txBody>
          <a:bodyPr wrap="square" rtlCol="0" anchor="t">
            <a:spAutoFit/>
          </a:bodyPr>
          <a:lstStyle/>
          <a:p>
            <a:pPr fontAlgn="auto">
              <a:lnSpc>
                <a:spcPct val="150000"/>
              </a:lnSpc>
            </a:pPr>
            <a:r>
              <a:rPr lang="zh-CN" altLang="en-US" sz="2400" b="1"/>
              <a:t>种群</a:t>
            </a:r>
            <a:r>
              <a:rPr lang="en-US" altLang="zh-CN" sz="2400" b="1"/>
              <a:t>        </a:t>
            </a:r>
            <a:endParaRPr lang="zh-CN" altLang="en-US" sz="2400" b="1"/>
          </a:p>
        </p:txBody>
      </p:sp>
      <p:sp>
        <p:nvSpPr>
          <p:cNvPr id="9" name="文本框 8"/>
          <p:cNvSpPr txBox="1"/>
          <p:nvPr/>
        </p:nvSpPr>
        <p:spPr>
          <a:xfrm>
            <a:off x="2783840" y="3500755"/>
            <a:ext cx="1674495" cy="645160"/>
          </a:xfrm>
          <a:prstGeom prst="rect">
            <a:avLst/>
          </a:prstGeom>
          <a:noFill/>
          <a:ln w="31750">
            <a:solidFill>
              <a:schemeClr val="accent1"/>
            </a:solidFill>
          </a:ln>
        </p:spPr>
        <p:txBody>
          <a:bodyPr wrap="square" rtlCol="0" anchor="t">
            <a:spAutoFit/>
          </a:bodyPr>
          <a:lstStyle/>
          <a:p>
            <a:pPr fontAlgn="auto">
              <a:lnSpc>
                <a:spcPct val="150000"/>
              </a:lnSpc>
            </a:pPr>
            <a:r>
              <a:rPr lang="zh-CN" altLang="en-US" sz="2400" b="1"/>
              <a:t>生物群落</a:t>
            </a:r>
            <a:r>
              <a:rPr lang="en-US" altLang="zh-CN" sz="2400" b="1"/>
              <a:t>        </a:t>
            </a:r>
            <a:endParaRPr lang="zh-CN" altLang="en-US" sz="2400" b="1"/>
          </a:p>
        </p:txBody>
      </p:sp>
      <p:sp>
        <p:nvSpPr>
          <p:cNvPr id="10" name="文本框 9"/>
          <p:cNvSpPr txBox="1"/>
          <p:nvPr/>
        </p:nvSpPr>
        <p:spPr>
          <a:xfrm>
            <a:off x="2783840" y="4293235"/>
            <a:ext cx="1674495" cy="645160"/>
          </a:xfrm>
          <a:prstGeom prst="rect">
            <a:avLst/>
          </a:prstGeom>
          <a:noFill/>
          <a:ln w="31750">
            <a:solidFill>
              <a:schemeClr val="accent1"/>
            </a:solidFill>
          </a:ln>
        </p:spPr>
        <p:txBody>
          <a:bodyPr wrap="square" rtlCol="0" anchor="t">
            <a:spAutoFit/>
          </a:bodyPr>
          <a:lstStyle/>
          <a:p>
            <a:pPr fontAlgn="auto">
              <a:lnSpc>
                <a:spcPct val="150000"/>
              </a:lnSpc>
            </a:pPr>
            <a:r>
              <a:rPr lang="zh-CN" altLang="en-US" sz="2400" b="1"/>
              <a:t>生态系统</a:t>
            </a:r>
            <a:r>
              <a:rPr lang="en-US" altLang="zh-CN" sz="2400" b="1"/>
              <a:t>        </a:t>
            </a:r>
            <a:endParaRPr lang="zh-CN" altLang="en-US" sz="2400" b="1"/>
          </a:p>
        </p:txBody>
      </p:sp>
      <p:sp>
        <p:nvSpPr>
          <p:cNvPr id="11" name="文本框 10"/>
          <p:cNvSpPr txBox="1"/>
          <p:nvPr/>
        </p:nvSpPr>
        <p:spPr>
          <a:xfrm>
            <a:off x="5663565" y="1340485"/>
            <a:ext cx="1007110" cy="64516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fontAlgn="auto">
              <a:lnSpc>
                <a:spcPct val="150000"/>
              </a:lnSpc>
            </a:pPr>
            <a:r>
              <a:rPr lang="zh-CN" altLang="en-US" sz="2400" b="1"/>
              <a:t>例：</a:t>
            </a:r>
            <a:r>
              <a:rPr lang="en-US" altLang="zh-CN" sz="2400" b="1"/>
              <a:t>        </a:t>
            </a:r>
            <a:endParaRPr lang="zh-CN" altLang="en-US" sz="2400" b="1"/>
          </a:p>
        </p:txBody>
      </p:sp>
      <p:sp>
        <p:nvSpPr>
          <p:cNvPr id="12" name="文本框 11"/>
          <p:cNvSpPr txBox="1"/>
          <p:nvPr/>
        </p:nvSpPr>
        <p:spPr>
          <a:xfrm>
            <a:off x="5303520" y="2132965"/>
            <a:ext cx="2167255" cy="64516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fontAlgn="auto">
              <a:lnSpc>
                <a:spcPct val="150000"/>
              </a:lnSpc>
            </a:pPr>
            <a:r>
              <a:rPr lang="zh-CN" altLang="en-US" sz="2400" b="1"/>
              <a:t>一条鲤鱼</a:t>
            </a:r>
            <a:r>
              <a:rPr lang="en-US" altLang="zh-CN" sz="2400" b="1"/>
              <a:t>        </a:t>
            </a:r>
            <a:endParaRPr lang="zh-CN" altLang="en-US" sz="2400" b="1"/>
          </a:p>
        </p:txBody>
      </p:sp>
      <p:sp>
        <p:nvSpPr>
          <p:cNvPr id="13" name="文本框 12"/>
          <p:cNvSpPr txBox="1"/>
          <p:nvPr/>
        </p:nvSpPr>
        <p:spPr>
          <a:xfrm>
            <a:off x="5303520" y="2778125"/>
            <a:ext cx="3606800" cy="64516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fontAlgn="auto">
              <a:lnSpc>
                <a:spcPct val="150000"/>
              </a:lnSpc>
            </a:pPr>
            <a:r>
              <a:rPr lang="zh-CN" altLang="en-US" sz="2400" b="1"/>
              <a:t>池塘里所有的鲤鱼</a:t>
            </a:r>
          </a:p>
        </p:txBody>
      </p:sp>
      <p:sp>
        <p:nvSpPr>
          <p:cNvPr id="14" name="文本框 13"/>
          <p:cNvSpPr txBox="1"/>
          <p:nvPr/>
        </p:nvSpPr>
        <p:spPr>
          <a:xfrm>
            <a:off x="5303520" y="3573145"/>
            <a:ext cx="3404235" cy="64516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fontAlgn="auto">
              <a:lnSpc>
                <a:spcPct val="150000"/>
              </a:lnSpc>
            </a:pPr>
            <a:r>
              <a:rPr lang="zh-CN" altLang="en-US" sz="2400" b="1"/>
              <a:t>池塘里所有的生物</a:t>
            </a:r>
            <a:r>
              <a:rPr lang="en-US" altLang="zh-CN" sz="2400" b="1"/>
              <a:t>       </a:t>
            </a:r>
            <a:endParaRPr lang="zh-CN" altLang="en-US" sz="2400" b="1"/>
          </a:p>
        </p:txBody>
      </p:sp>
      <p:sp>
        <p:nvSpPr>
          <p:cNvPr id="15" name="文本框 14"/>
          <p:cNvSpPr txBox="1"/>
          <p:nvPr/>
        </p:nvSpPr>
        <p:spPr>
          <a:xfrm>
            <a:off x="5303520" y="4368165"/>
            <a:ext cx="4883785" cy="64516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fontAlgn="auto">
              <a:lnSpc>
                <a:spcPct val="150000"/>
              </a:lnSpc>
            </a:pPr>
            <a:r>
              <a:rPr lang="zh-CN" altLang="en-US" sz="2400" b="1"/>
              <a:t>池塘里所有的生物和非生物</a:t>
            </a:r>
            <a:r>
              <a:rPr lang="en-US" altLang="zh-CN" sz="2400" b="1"/>
              <a:t>       </a:t>
            </a:r>
            <a:endParaRPr lang="zh-CN" altLang="en-US" sz="2400" b="1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1" grpId="1"/>
      <p:bldP spid="12" grpId="0"/>
      <p:bldP spid="12" grpId="1"/>
      <p:bldP spid="13" grpId="0"/>
      <p:bldP spid="13" grpId="1"/>
      <p:bldP spid="14" grpId="0"/>
      <p:bldP spid="14" grpId="1"/>
      <p:bldP spid="15" grpId="0"/>
      <p:bldP spid="15" grpId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2"/>
          <p:cNvGrpSpPr/>
          <p:nvPr/>
        </p:nvGrpSpPr>
        <p:grpSpPr>
          <a:xfrm>
            <a:off x="490220" y="803275"/>
            <a:ext cx="2055495" cy="575945"/>
            <a:chOff x="741" y="1700"/>
            <a:chExt cx="3237" cy="907"/>
          </a:xfrm>
        </p:grpSpPr>
        <p:pic>
          <p:nvPicPr>
            <p:cNvPr id="4" name="图片 3" descr="通用的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741" y="1700"/>
              <a:ext cx="3237" cy="907"/>
            </a:xfrm>
            <a:prstGeom prst="rect">
              <a:avLst/>
            </a:prstGeom>
          </p:spPr>
        </p:pic>
        <p:sp>
          <p:nvSpPr>
            <p:cNvPr id="5" name="文本框 4"/>
            <p:cNvSpPr txBox="1"/>
            <p:nvPr/>
          </p:nvSpPr>
          <p:spPr>
            <a:xfrm>
              <a:off x="1482" y="1791"/>
              <a:ext cx="2256" cy="72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zh-CN" sz="2400" b="1"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  <a:sym typeface="+mn-ea"/>
                </a:rPr>
                <a:t>三、研讨     </a:t>
              </a:r>
              <a:endParaRPr lang="zh-CN" altLang="en-US" sz="24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endParaRPr>
            </a:p>
          </p:txBody>
        </p:sp>
      </p:grpSp>
      <p:sp>
        <p:nvSpPr>
          <p:cNvPr id="6" name="文本框 5"/>
          <p:cNvSpPr txBox="1"/>
          <p:nvPr/>
        </p:nvSpPr>
        <p:spPr>
          <a:xfrm>
            <a:off x="1297305" y="1414145"/>
            <a:ext cx="9596755" cy="252857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l">
              <a:lnSpc>
                <a:spcPct val="220000"/>
              </a:lnSpc>
            </a:pPr>
            <a:r>
              <a:rPr sz="2400">
                <a:latin typeface="微软雅黑" panose="020B0503020204020204" charset="-122"/>
                <a:ea typeface="微软雅黑" panose="020B0503020204020204" charset="-122"/>
                <a:sym typeface="+mn-ea"/>
              </a:rPr>
              <a:t>1.地球上生物种类那么多，人类为什么还如此重视保护生物多样性?</a:t>
            </a:r>
          </a:p>
          <a:p>
            <a:pPr algn="l">
              <a:lnSpc>
                <a:spcPct val="220000"/>
              </a:lnSpc>
            </a:pPr>
            <a:r>
              <a:rPr sz="2400">
                <a:latin typeface="微软雅黑" panose="020B0503020204020204" charset="-122"/>
                <a:ea typeface="微软雅黑" panose="020B0503020204020204" charset="-122"/>
                <a:sym typeface="+mn-ea"/>
              </a:rPr>
              <a:t>2.人类的哪些行为会导致生物多样性的锐减?</a:t>
            </a:r>
          </a:p>
          <a:p>
            <a:pPr algn="l">
              <a:lnSpc>
                <a:spcPct val="220000"/>
              </a:lnSpc>
            </a:pPr>
            <a:r>
              <a:rPr sz="2400">
                <a:latin typeface="微软雅黑" panose="020B0503020204020204" charset="-122"/>
                <a:ea typeface="微软雅黑" panose="020B0503020204020204" charset="-122"/>
                <a:sym typeface="+mn-ea"/>
              </a:rPr>
              <a:t>3.我们能做哪些力所能及的事来保护生物多样性?</a:t>
            </a:r>
          </a:p>
        </p:txBody>
      </p:sp>
      <p:pic>
        <p:nvPicPr>
          <p:cNvPr id="13" name="图片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45715" y="4264660"/>
            <a:ext cx="7023100" cy="22891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1">
  <a:themeElements>
    <a:clrScheme name="Austin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489</Words>
  <Application>Microsoft Office PowerPoint</Application>
  <PresentationFormat>宽屏</PresentationFormat>
  <Paragraphs>70</Paragraphs>
  <Slides>17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5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17</vt:i4>
      </vt:variant>
    </vt:vector>
  </HeadingPairs>
  <TitlesOfParts>
    <vt:vector size="23" baseType="lpstr">
      <vt:lpstr>黑体</vt:lpstr>
      <vt:lpstr>宋体</vt:lpstr>
      <vt:lpstr>微软雅黑</vt:lpstr>
      <vt:lpstr>Arial</vt:lpstr>
      <vt:lpstr>Calibri</vt:lpstr>
      <vt:lpstr>1_1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微软公司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jinhu.me</dc:creator>
  <cp:lastModifiedBy>PC</cp:lastModifiedBy>
  <cp:revision>429</cp:revision>
  <dcterms:created xsi:type="dcterms:W3CDTF">2016-03-25T01:23:00Z</dcterms:created>
  <dcterms:modified xsi:type="dcterms:W3CDTF">2022-02-28T13:27:08Z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2052-11.1.0.11115</vt:lpwstr>
  </property>
  <property fmtid="{D5CDD505-2E9C-101B-9397-08002B2CF9AE}" pid="3" name="ICV">
    <vt:lpwstr>944414EF106A4B19A79F7F1018C965B2</vt:lpwstr>
  </property>
</Properties>
</file>