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 id="2147483675" r:id="rId2"/>
  </p:sldMasterIdLst>
  <p:notesMasterIdLst>
    <p:notesMasterId r:id="rId33"/>
  </p:notesMasterIdLst>
  <p:sldIdLst>
    <p:sldId id="257" r:id="rId3"/>
    <p:sldId id="360" r:id="rId4"/>
    <p:sldId id="326" r:id="rId5"/>
    <p:sldId id="399" r:id="rId6"/>
    <p:sldId id="285" r:id="rId7"/>
    <p:sldId id="264" r:id="rId8"/>
    <p:sldId id="402" r:id="rId9"/>
    <p:sldId id="403" r:id="rId10"/>
    <p:sldId id="400" r:id="rId11"/>
    <p:sldId id="423" r:id="rId12"/>
    <p:sldId id="415" r:id="rId13"/>
    <p:sldId id="404" r:id="rId14"/>
    <p:sldId id="408" r:id="rId15"/>
    <p:sldId id="411" r:id="rId16"/>
    <p:sldId id="416" r:id="rId17"/>
    <p:sldId id="417" r:id="rId18"/>
    <p:sldId id="425" r:id="rId19"/>
    <p:sldId id="427" r:id="rId20"/>
    <p:sldId id="424" r:id="rId21"/>
    <p:sldId id="431" r:id="rId22"/>
    <p:sldId id="428" r:id="rId23"/>
    <p:sldId id="429" r:id="rId24"/>
    <p:sldId id="420" r:id="rId25"/>
    <p:sldId id="426" r:id="rId26"/>
    <p:sldId id="432" r:id="rId27"/>
    <p:sldId id="409" r:id="rId28"/>
    <p:sldId id="433" r:id="rId29"/>
    <p:sldId id="331" r:id="rId30"/>
    <p:sldId id="259" r:id="rId31"/>
    <p:sldId id="258" r:id="rId32"/>
  </p:sldIdLst>
  <p:sldSz cx="9144000" cy="5143500" type="screen16x9"/>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5930" lvl="1" indent="-1130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3130" lvl="2" indent="-2273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0330" lvl="3" indent="-3416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7530" lvl="4"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B0"/>
    <a:srgbClr val="D2322B"/>
    <a:srgbClr val="0000FF"/>
    <a:srgbClr val="FDEADA"/>
    <a:srgbClr val="FF0000"/>
    <a:srgbClr val="FFC000"/>
    <a:srgbClr val="FFFDE6"/>
    <a:srgbClr val="FED000"/>
    <a:srgbClr val="FDDE13"/>
    <a:srgbClr val="E6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6196" autoAdjust="0"/>
  </p:normalViewPr>
  <p:slideViewPr>
    <p:cSldViewPr snapToGrid="0" showGuides="1">
      <p:cViewPr varScale="1">
        <p:scale>
          <a:sx n="150" d="100"/>
          <a:sy n="150" d="100"/>
        </p:scale>
        <p:origin x="606" y="126"/>
      </p:cViewPr>
      <p:guideLst>
        <p:guide orient="horz" pos="1620"/>
        <p:guide pos="2863"/>
      </p:guideLst>
    </p:cSldViewPr>
  </p:slideViewPr>
  <p:outlineViewPr>
    <p:cViewPr>
      <p:scale>
        <a:sx n="33" d="100"/>
        <a:sy n="33" d="100"/>
      </p:scale>
      <p:origin x="0" y="0"/>
    </p:cViewPr>
  </p:outlineViewPr>
  <p:notesTextViewPr>
    <p:cViewPr>
      <p:scale>
        <a:sx n="1" d="1"/>
        <a:sy n="1" d="1"/>
      </p:scale>
      <p:origin x="0" y="0"/>
    </p:cViewPr>
  </p:notesTextViewPr>
  <p:sorterViewPr showFormatting="0">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00EFD8F5-B2C0-4A15-AE24-C643F9DA750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2021/12/4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930" algn="l" rtl="0" eaLnBrk="0" fontAlgn="base" hangingPunct="0">
      <a:spcBef>
        <a:spcPct val="30000"/>
      </a:spcBef>
      <a:spcAft>
        <a:spcPct val="0"/>
      </a:spcAft>
      <a:defRPr sz="1200" kern="1200">
        <a:solidFill>
          <a:schemeClr val="tx1"/>
        </a:solidFill>
        <a:latin typeface="+mn-lt"/>
        <a:ea typeface="+mn-ea"/>
        <a:cs typeface="+mn-cs"/>
      </a:defRPr>
    </a:lvl2pPr>
    <a:lvl3pPr marL="913130" algn="l" rtl="0" eaLnBrk="0" fontAlgn="base" hangingPunct="0">
      <a:spcBef>
        <a:spcPct val="30000"/>
      </a:spcBef>
      <a:spcAft>
        <a:spcPct val="0"/>
      </a:spcAft>
      <a:defRPr sz="1200" kern="1200">
        <a:solidFill>
          <a:schemeClr val="tx1"/>
        </a:solidFill>
        <a:latin typeface="+mn-lt"/>
        <a:ea typeface="+mn-ea"/>
        <a:cs typeface="+mn-cs"/>
      </a:defRPr>
    </a:lvl3pPr>
    <a:lvl4pPr marL="1370330" algn="l" rtl="0" eaLnBrk="0" fontAlgn="base" hangingPunct="0">
      <a:spcBef>
        <a:spcPct val="30000"/>
      </a:spcBef>
      <a:spcAft>
        <a:spcPct val="0"/>
      </a:spcAft>
      <a:defRPr sz="1200" kern="1200">
        <a:solidFill>
          <a:schemeClr val="tx1"/>
        </a:solidFill>
        <a:latin typeface="+mn-lt"/>
        <a:ea typeface="+mn-ea"/>
        <a:cs typeface="+mn-cs"/>
      </a:defRPr>
    </a:lvl4pPr>
    <a:lvl5pPr marL="182753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a:solidFill>
              <a:srgbClr val="000000">
                <a:alpha val="100000"/>
              </a:srgbClr>
            </a:solidFill>
            <a:miter lim="800000"/>
          </a:ln>
        </p:spPr>
      </p:sp>
      <p:sp>
        <p:nvSpPr>
          <p:cNvPr id="14339"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143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t>3</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163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t>5</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srcRect l="667" t="4629" r="624" b="30844"/>
          <a:stretch/>
        </p:blipFill>
        <p:spPr>
          <a:xfrm>
            <a:off x="1" y="0"/>
            <a:ext cx="9144000" cy="5143500"/>
          </a:xfrm>
          <a:prstGeom prst="rect">
            <a:avLst/>
          </a:prstGeom>
        </p:spPr>
      </p:pic>
      <p:pic>
        <p:nvPicPr>
          <p:cNvPr id="7" name="图片 6">
            <a:extLst>
              <a:ext uri="{FF2B5EF4-FFF2-40B4-BE49-F238E27FC236}">
                <a16:creationId xmlns:a16="http://schemas.microsoft.com/office/drawing/2014/main" id="{2155417E-C971-426A-9912-ECDC152D0A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527" y="1197874"/>
            <a:ext cx="7702948" cy="2531915"/>
          </a:xfrm>
          <a:prstGeom prst="rect">
            <a:avLst/>
          </a:prstGeom>
        </p:spPr>
      </p:pic>
      <p:pic>
        <p:nvPicPr>
          <p:cNvPr id="8" name="图片 7">
            <a:extLst>
              <a:ext uri="{FF2B5EF4-FFF2-40B4-BE49-F238E27FC236}">
                <a16:creationId xmlns:a16="http://schemas.microsoft.com/office/drawing/2014/main" id="{0EE9DB16-2BA4-4A6E-921D-623DBA1378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7446" y="3549315"/>
            <a:ext cx="4489111" cy="743595"/>
          </a:xfrm>
          <a:prstGeom prst="rect">
            <a:avLst/>
          </a:prstGeom>
        </p:spPr>
      </p:pic>
      <p:pic>
        <p:nvPicPr>
          <p:cNvPr id="10" name="图片 9">
            <a:extLst>
              <a:ext uri="{FF2B5EF4-FFF2-40B4-BE49-F238E27FC236}">
                <a16:creationId xmlns:a16="http://schemas.microsoft.com/office/drawing/2014/main" id="{0E2AF9C4-701B-47CB-8520-B9D8F66BF81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21323" y="1"/>
            <a:ext cx="2911148" cy="1239400"/>
          </a:xfrm>
          <a:prstGeom prst="rect">
            <a:avLst/>
          </a:prstGeom>
        </p:spPr>
      </p:pic>
      <p:pic>
        <p:nvPicPr>
          <p:cNvPr id="11" name="图片 10">
            <a:extLst>
              <a:ext uri="{FF2B5EF4-FFF2-40B4-BE49-F238E27FC236}">
                <a16:creationId xmlns:a16="http://schemas.microsoft.com/office/drawing/2014/main" id="{DA9704AE-3FD1-4CFC-B3E1-C95EECC887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93024" y="4200361"/>
            <a:ext cx="460902" cy="460902"/>
          </a:xfrm>
          <a:prstGeom prst="rect">
            <a:avLst/>
          </a:prstGeom>
        </p:spPr>
      </p:pic>
      <p:pic>
        <p:nvPicPr>
          <p:cNvPr id="12" name="图片 11">
            <a:extLst>
              <a:ext uri="{FF2B5EF4-FFF2-40B4-BE49-F238E27FC236}">
                <a16:creationId xmlns:a16="http://schemas.microsoft.com/office/drawing/2014/main" id="{5233EDCB-49B1-4A0D-BDB8-34769AD0BD2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83930" y="1678483"/>
            <a:ext cx="199693" cy="213957"/>
          </a:xfrm>
          <a:prstGeom prst="rect">
            <a:avLst/>
          </a:prstGeom>
        </p:spPr>
      </p:pic>
      <p:pic>
        <p:nvPicPr>
          <p:cNvPr id="6" name="图片 18">
            <a:extLst>
              <a:ext uri="{FF2B5EF4-FFF2-40B4-BE49-F238E27FC236}">
                <a16:creationId xmlns:a16="http://schemas.microsoft.com/office/drawing/2014/main" id="{57F06661-AE00-48CA-BCA2-DE964E5D4810}"/>
              </a:ext>
            </a:extLst>
          </p:cNvPr>
          <p:cNvPicPr>
            <a:picLocks noChangeAspect="1"/>
          </p:cNvPicPr>
          <p:nvPr userDrawn="1"/>
        </p:nvPicPr>
        <p:blipFill>
          <a:blip r:embed="rId8"/>
          <a:stretch>
            <a:fillRect/>
          </a:stretch>
        </p:blipFill>
        <p:spPr>
          <a:xfrm>
            <a:off x="7773728" y="7302"/>
            <a:ext cx="1353177" cy="720000"/>
          </a:xfrm>
          <a:prstGeom prst="rect">
            <a:avLst/>
          </a:prstGeom>
          <a:noFill/>
          <a:ln w="9525">
            <a:noFill/>
          </a:ln>
        </p:spPr>
      </p:pic>
      <p:pic>
        <p:nvPicPr>
          <p:cNvPr id="13" name="图片 12">
            <a:extLst>
              <a:ext uri="{FF2B5EF4-FFF2-40B4-BE49-F238E27FC236}">
                <a16:creationId xmlns:a16="http://schemas.microsoft.com/office/drawing/2014/main" id="{86776C33-5717-4F90-A401-3D212A9622B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43684" y="297671"/>
            <a:ext cx="753686" cy="644059"/>
          </a:xfrm>
          <a:prstGeom prst="rect">
            <a:avLst/>
          </a:prstGeom>
        </p:spPr>
      </p:pic>
    </p:spTree>
    <p:extLst>
      <p:ext uri="{BB962C8B-B14F-4D97-AF65-F5344CB8AC3E}">
        <p14:creationId xmlns:p14="http://schemas.microsoft.com/office/powerpoint/2010/main" val="341686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l="667" t="4629" r="624" b="30844"/>
          <a:stretch/>
        </p:blipFill>
        <p:spPr>
          <a:xfrm>
            <a:off x="1" y="0"/>
            <a:ext cx="9144000" cy="5143500"/>
          </a:xfrm>
          <a:prstGeom prst="rect">
            <a:avLst/>
          </a:prstGeom>
        </p:spPr>
      </p:pic>
      <p:pic>
        <p:nvPicPr>
          <p:cNvPr id="10" name="图片 9">
            <a:extLst>
              <a:ext uri="{FF2B5EF4-FFF2-40B4-BE49-F238E27FC236}">
                <a16:creationId xmlns:a16="http://schemas.microsoft.com/office/drawing/2014/main" id="{B65940C6-6B6B-4FE4-B429-93B4E905C3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77" y="154656"/>
            <a:ext cx="8964048" cy="4834188"/>
          </a:xfrm>
          <a:prstGeom prst="rect">
            <a:avLst/>
          </a:prstGeom>
        </p:spPr>
      </p:pic>
      <p:pic>
        <p:nvPicPr>
          <p:cNvPr id="12" name="图片 18">
            <a:extLst>
              <a:ext uri="{FF2B5EF4-FFF2-40B4-BE49-F238E27FC236}">
                <a16:creationId xmlns:a16="http://schemas.microsoft.com/office/drawing/2014/main" id="{57F06661-AE00-48CA-BCA2-DE964E5D4810}"/>
              </a:ext>
            </a:extLst>
          </p:cNvPr>
          <p:cNvPicPr>
            <a:picLocks noChangeAspect="1"/>
          </p:cNvPicPr>
          <p:nvPr userDrawn="1"/>
        </p:nvPicPr>
        <p:blipFill>
          <a:blip r:embed="rId4"/>
          <a:stretch>
            <a:fillRect/>
          </a:stretch>
        </p:blipFill>
        <p:spPr>
          <a:xfrm>
            <a:off x="7773728" y="7302"/>
            <a:ext cx="1353177" cy="720000"/>
          </a:xfrm>
          <a:prstGeom prst="rect">
            <a:avLst/>
          </a:prstGeom>
          <a:noFill/>
          <a:ln w="9525">
            <a:noFill/>
          </a:ln>
        </p:spPr>
      </p:pic>
      <p:pic>
        <p:nvPicPr>
          <p:cNvPr id="2" name="图片 1"/>
          <p:cNvPicPr>
            <a:picLocks noChangeAspect="1"/>
          </p:cNvPicPr>
          <p:nvPr userDrawn="1"/>
        </p:nvPicPr>
        <p:blipFill rotWithShape="1">
          <a:blip r:embed="rId5" cstate="print">
            <a:extLst>
              <a:ext uri="{28A0092B-C50C-407E-A947-70E740481C1C}">
                <a14:useLocalDpi xmlns:a14="http://schemas.microsoft.com/office/drawing/2010/main" val="0"/>
              </a:ext>
            </a:extLst>
          </a:blip>
          <a:srcRect t="18948" b="16023"/>
          <a:stretch/>
        </p:blipFill>
        <p:spPr>
          <a:xfrm>
            <a:off x="7636600" y="3969135"/>
            <a:ext cx="1543420" cy="1167063"/>
          </a:xfrm>
          <a:prstGeom prst="rect">
            <a:avLst/>
          </a:prstGeom>
        </p:spPr>
      </p:pic>
    </p:spTree>
    <p:extLst>
      <p:ext uri="{BB962C8B-B14F-4D97-AF65-F5344CB8AC3E}">
        <p14:creationId xmlns:p14="http://schemas.microsoft.com/office/powerpoint/2010/main" val="79304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l="667" t="4629" r="624" b="30844"/>
          <a:stretch/>
        </p:blipFill>
        <p:spPr>
          <a:xfrm>
            <a:off x="1" y="0"/>
            <a:ext cx="9144000" cy="5143500"/>
          </a:xfrm>
          <a:prstGeom prst="rect">
            <a:avLst/>
          </a:prstGeom>
        </p:spPr>
      </p:pic>
      <p:sp>
        <p:nvSpPr>
          <p:cNvPr id="2" name="同侧圆角矩形 1"/>
          <p:cNvSpPr/>
          <p:nvPr userDrawn="1"/>
        </p:nvSpPr>
        <p:spPr>
          <a:xfrm>
            <a:off x="147127" y="206185"/>
            <a:ext cx="8849748" cy="4851450"/>
          </a:xfrm>
          <a:prstGeom prst="round2Same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294" t="8655" r="7810" b="2924"/>
          <a:stretch/>
        </p:blipFill>
        <p:spPr>
          <a:xfrm>
            <a:off x="8042299" y="3862137"/>
            <a:ext cx="1101701" cy="1281363"/>
          </a:xfrm>
          <a:prstGeom prst="rect">
            <a:avLst/>
          </a:prstGeom>
        </p:spPr>
      </p:pic>
      <p:pic>
        <p:nvPicPr>
          <p:cNvPr id="11" name="图片 18">
            <a:extLst>
              <a:ext uri="{FF2B5EF4-FFF2-40B4-BE49-F238E27FC236}">
                <a16:creationId xmlns:a16="http://schemas.microsoft.com/office/drawing/2014/main" id="{57F06661-AE00-48CA-BCA2-DE964E5D4810}"/>
              </a:ext>
            </a:extLst>
          </p:cNvPr>
          <p:cNvPicPr>
            <a:picLocks noChangeAspect="1"/>
          </p:cNvPicPr>
          <p:nvPr userDrawn="1"/>
        </p:nvPicPr>
        <p:blipFill>
          <a:blip r:embed="rId4"/>
          <a:stretch>
            <a:fillRect/>
          </a:stretch>
        </p:blipFill>
        <p:spPr>
          <a:xfrm>
            <a:off x="7773728" y="7302"/>
            <a:ext cx="1353177" cy="720000"/>
          </a:xfrm>
          <a:prstGeom prst="rect">
            <a:avLst/>
          </a:prstGeom>
          <a:noFill/>
          <a:ln w="9525">
            <a:noFill/>
          </a:ln>
        </p:spPr>
      </p:pic>
    </p:spTree>
    <p:extLst>
      <p:ext uri="{BB962C8B-B14F-4D97-AF65-F5344CB8AC3E}">
        <p14:creationId xmlns:p14="http://schemas.microsoft.com/office/powerpoint/2010/main" val="60792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625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图片 4"/>
          <p:cNvPicPr>
            <a:picLocks noChangeAspect="1"/>
          </p:cNvPicPr>
          <p:nvPr userDrawn="1"/>
        </p:nvPicPr>
        <p:blipFill>
          <a:blip r:embed="rId5"/>
          <a:stretch>
            <a:fillRect/>
          </a:stretch>
        </p:blipFill>
        <p:spPr>
          <a:xfrm>
            <a:off x="0" y="0"/>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8" r:id="rId1"/>
    <p:sldLayoutId id="2147483674" r:id="rId2"/>
    <p:sldLayoutId id="2147483670" r:id="rId3"/>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86463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24314;&#19968;&#20010;&#38134;&#27827;&#31995;&#27169;&#22411;.mp4"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19968;&#20998;&#38047;&#20102;&#35299;&#27827;&#22806;&#26143;&#31995;.mp4"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25105;&#20204;&#30340;&#23431;&#23449;&#21040;&#24213;&#26377;&#22810;&#22823;.mp4"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24658;&#26143;&#30340;&#19968;&#29983;.mp4"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47.jpeg"/><Relationship Id="rId5" Type="http://schemas.openxmlformats.org/officeDocument/2006/relationships/hyperlink" Target="1.jpg"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9885A2-0844-4BAA-BB12-BECCCEA60C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00" y="0"/>
            <a:ext cx="9153000" cy="5153717"/>
          </a:xfrm>
          <a:prstGeom prst="rect">
            <a:avLst/>
          </a:prstGeom>
        </p:spPr>
      </p:pic>
    </p:spTree>
    <p:extLst>
      <p:ext uri="{BB962C8B-B14F-4D97-AF65-F5344CB8AC3E}">
        <p14:creationId xmlns:p14="http://schemas.microsoft.com/office/powerpoint/2010/main" val="335279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588A483-3EB4-41C6-9292-5DD1AC8A4D42}"/>
              </a:ext>
            </a:extLst>
          </p:cNvPr>
          <p:cNvSpPr/>
          <p:nvPr/>
        </p:nvSpPr>
        <p:spPr>
          <a:xfrm>
            <a:off x="518139" y="884319"/>
            <a:ext cx="8280000" cy="461665"/>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③最后把纸片固定在陀螺上旋转。</a:t>
            </a:r>
          </a:p>
        </p:txBody>
      </p:sp>
      <p:pic>
        <p:nvPicPr>
          <p:cNvPr id="6" name="图片 5">
            <a:extLst>
              <a:ext uri="{FF2B5EF4-FFF2-40B4-BE49-F238E27FC236}">
                <a16:creationId xmlns:a16="http://schemas.microsoft.com/office/drawing/2014/main" id="{AD74371A-0DFD-4C35-B6F6-24261E112B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07" b="14902"/>
          <a:stretch/>
        </p:blipFill>
        <p:spPr>
          <a:xfrm>
            <a:off x="1380616" y="1450450"/>
            <a:ext cx="6382768" cy="2905200"/>
          </a:xfrm>
          <a:prstGeom prst="rect">
            <a:avLst/>
          </a:prstGeom>
        </p:spPr>
      </p:pic>
    </p:spTree>
    <p:extLst>
      <p:ext uri="{BB962C8B-B14F-4D97-AF65-F5344CB8AC3E}">
        <p14:creationId xmlns:p14="http://schemas.microsoft.com/office/powerpoint/2010/main" val="355151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27F325B-E987-4BBD-9CEE-7DF40BD641F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944263" y="1119150"/>
            <a:ext cx="5255475" cy="2905200"/>
          </a:xfrm>
          <a:prstGeom prst="rect">
            <a:avLst/>
          </a:prstGeom>
        </p:spPr>
      </p:pic>
      <p:sp>
        <p:nvSpPr>
          <p:cNvPr id="5" name="文本框 4">
            <a:extLst>
              <a:ext uri="{FF2B5EF4-FFF2-40B4-BE49-F238E27FC236}">
                <a16:creationId xmlns:a16="http://schemas.microsoft.com/office/drawing/2014/main" id="{C858B42E-0C4B-436B-A078-7322B21F4E69}"/>
              </a:ext>
            </a:extLst>
          </p:cNvPr>
          <p:cNvSpPr txBox="1"/>
          <p:nvPr/>
        </p:nvSpPr>
        <p:spPr>
          <a:xfrm>
            <a:off x="3087459" y="4081669"/>
            <a:ext cx="3587842"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旋转过程中的“银河系”</a:t>
            </a:r>
          </a:p>
        </p:txBody>
      </p:sp>
    </p:spTree>
    <p:extLst>
      <p:ext uri="{BB962C8B-B14F-4D97-AF65-F5344CB8AC3E}">
        <p14:creationId xmlns:p14="http://schemas.microsoft.com/office/powerpoint/2010/main" val="356932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hlinkClick r:id="rId2" action="ppaction://hlinkfile"/>
            <a:extLst>
              <a:ext uri="{FF2B5EF4-FFF2-40B4-BE49-F238E27FC236}">
                <a16:creationId xmlns:a16="http://schemas.microsoft.com/office/drawing/2014/main" id="{03DFAD48-1E27-4803-91A4-804E0A7C9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
        <p:nvSpPr>
          <p:cNvPr id="2" name="文本框 1">
            <a:extLst>
              <a:ext uri="{FF2B5EF4-FFF2-40B4-BE49-F238E27FC236}">
                <a16:creationId xmlns:a16="http://schemas.microsoft.com/office/drawing/2014/main" id="{B43EF73B-E1D3-42B7-92D7-07FDCDBC1FEE}"/>
              </a:ext>
            </a:extLst>
          </p:cNvPr>
          <p:cNvSpPr txBox="1"/>
          <p:nvPr/>
        </p:nvSpPr>
        <p:spPr>
          <a:xfrm>
            <a:off x="3189250" y="4518837"/>
            <a:ext cx="2765501"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a:ea typeface="黑体"/>
                <a:hlinkClick r:id="rId2" action="ppaction://hlinkfile"/>
              </a:rPr>
              <a:t>点击图片播放实验视频</a:t>
            </a:r>
            <a:endParaRPr lang="zh-CN" altLang="en-US" sz="2000" b="1" dirty="0">
              <a:solidFill>
                <a:prstClr val="black"/>
              </a:solidFill>
              <a:latin typeface="Times New Roman"/>
              <a:ea typeface="黑体"/>
            </a:endParaRPr>
          </a:p>
        </p:txBody>
      </p:sp>
    </p:spTree>
    <p:extLst>
      <p:ext uri="{BB962C8B-B14F-4D97-AF65-F5344CB8AC3E}">
        <p14:creationId xmlns:p14="http://schemas.microsoft.com/office/powerpoint/2010/main" val="167343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9E9E653-3761-4F04-B791-60B806A46F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06282" y="1339573"/>
            <a:ext cx="1951732" cy="1424695"/>
          </a:xfrm>
          <a:prstGeom prst="rect">
            <a:avLst/>
          </a:prstGeom>
          <a:ln w="12700">
            <a:solidFill>
              <a:srgbClr val="2540B0"/>
            </a:solidFill>
          </a:ln>
        </p:spPr>
      </p:pic>
      <p:pic>
        <p:nvPicPr>
          <p:cNvPr id="5" name="图片 4">
            <a:extLst>
              <a:ext uri="{FF2B5EF4-FFF2-40B4-BE49-F238E27FC236}">
                <a16:creationId xmlns:a16="http://schemas.microsoft.com/office/drawing/2014/main" id="{C27B627C-5CCE-4EFF-9E79-7EF460913D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5396" y="1344543"/>
            <a:ext cx="1723917" cy="1424695"/>
          </a:xfrm>
          <a:prstGeom prst="rect">
            <a:avLst/>
          </a:prstGeom>
          <a:ln w="12700">
            <a:solidFill>
              <a:srgbClr val="2540B0"/>
            </a:solidFill>
          </a:ln>
        </p:spPr>
      </p:pic>
      <p:sp>
        <p:nvSpPr>
          <p:cNvPr id="6" name="矩形 5">
            <a:extLst>
              <a:ext uri="{FF2B5EF4-FFF2-40B4-BE49-F238E27FC236}">
                <a16:creationId xmlns:a16="http://schemas.microsoft.com/office/drawing/2014/main" id="{7424E134-0EF2-4D0D-9514-E6E013093975}"/>
              </a:ext>
            </a:extLst>
          </p:cNvPr>
          <p:cNvSpPr/>
          <p:nvPr/>
        </p:nvSpPr>
        <p:spPr>
          <a:xfrm>
            <a:off x="466017" y="884456"/>
            <a:ext cx="8677983" cy="400110"/>
          </a:xfrm>
          <a:prstGeom prst="rect">
            <a:avLst/>
          </a:prstGeom>
        </p:spPr>
        <p:txBody>
          <a:bodyPr wrap="square">
            <a:spAutoFit/>
          </a:bodyPr>
          <a:lstStyle/>
          <a:p>
            <a:r>
              <a:rPr lang="zh-CN" altLang="en-US" sz="2000" b="1" dirty="0">
                <a:latin typeface="楷体" panose="02010609060101010101" pitchFamily="49" charset="-122"/>
                <a:ea typeface="楷体" panose="02010609060101010101" pitchFamily="49" charset="-122"/>
              </a:rPr>
              <a:t>对照课本中的“侧视图” 与 “结构图” ，评价我们制作的银河系模型。</a:t>
            </a:r>
          </a:p>
        </p:txBody>
      </p:sp>
      <p:pic>
        <p:nvPicPr>
          <p:cNvPr id="7" name="图片 6">
            <a:extLst>
              <a:ext uri="{FF2B5EF4-FFF2-40B4-BE49-F238E27FC236}">
                <a16:creationId xmlns:a16="http://schemas.microsoft.com/office/drawing/2014/main" id="{EE4C9EAB-032C-48D6-B660-785158914318}"/>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54983" y="1374272"/>
            <a:ext cx="2451717" cy="1355297"/>
          </a:xfrm>
          <a:prstGeom prst="rect">
            <a:avLst/>
          </a:prstGeom>
        </p:spPr>
      </p:pic>
      <p:sp>
        <p:nvSpPr>
          <p:cNvPr id="8" name="文本框 7">
            <a:extLst>
              <a:ext uri="{FF2B5EF4-FFF2-40B4-BE49-F238E27FC236}">
                <a16:creationId xmlns:a16="http://schemas.microsoft.com/office/drawing/2014/main" id="{11664A6D-6BB5-4B7D-82A1-B9DF8BDEAB36}"/>
              </a:ext>
            </a:extLst>
          </p:cNvPr>
          <p:cNvSpPr txBox="1">
            <a:spLocks noChangeArrowheads="1"/>
          </p:cNvSpPr>
          <p:nvPr/>
        </p:nvSpPr>
        <p:spPr bwMode="auto">
          <a:xfrm>
            <a:off x="360000" y="355321"/>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活动记录</a:t>
            </a:r>
          </a:p>
        </p:txBody>
      </p:sp>
      <p:graphicFrame>
        <p:nvGraphicFramePr>
          <p:cNvPr id="9" name="表格 8">
            <a:extLst>
              <a:ext uri="{FF2B5EF4-FFF2-40B4-BE49-F238E27FC236}">
                <a16:creationId xmlns:a16="http://schemas.microsoft.com/office/drawing/2014/main" id="{1D82496E-29A0-4446-B5D3-95E011B59AAD}"/>
              </a:ext>
            </a:extLst>
          </p:cNvPr>
          <p:cNvGraphicFramePr>
            <a:graphicFrameLocks noGrp="1"/>
          </p:cNvGraphicFramePr>
          <p:nvPr>
            <p:extLst>
              <p:ext uri="{D42A27DB-BD31-4B8C-83A1-F6EECF244321}">
                <p14:modId xmlns:p14="http://schemas.microsoft.com/office/powerpoint/2010/main" val="1109995884"/>
              </p:ext>
            </p:extLst>
          </p:nvPr>
        </p:nvGraphicFramePr>
        <p:xfrm>
          <a:off x="356448" y="2879951"/>
          <a:ext cx="8431105" cy="2028305"/>
        </p:xfrm>
        <a:graphic>
          <a:graphicData uri="http://schemas.openxmlformats.org/drawingml/2006/table">
            <a:tbl>
              <a:tblPr/>
              <a:tblGrid>
                <a:gridCol w="1649257">
                  <a:extLst>
                    <a:ext uri="{9D8B030D-6E8A-4147-A177-3AD203B41FA5}">
                      <a16:colId xmlns:a16="http://schemas.microsoft.com/office/drawing/2014/main" val="1949930641"/>
                    </a:ext>
                  </a:extLst>
                </a:gridCol>
                <a:gridCol w="1738034">
                  <a:extLst>
                    <a:ext uri="{9D8B030D-6E8A-4147-A177-3AD203B41FA5}">
                      <a16:colId xmlns:a16="http://schemas.microsoft.com/office/drawing/2014/main" val="2653472117"/>
                    </a:ext>
                  </a:extLst>
                </a:gridCol>
                <a:gridCol w="1483149">
                  <a:extLst>
                    <a:ext uri="{9D8B030D-6E8A-4147-A177-3AD203B41FA5}">
                      <a16:colId xmlns:a16="http://schemas.microsoft.com/office/drawing/2014/main" val="2303630576"/>
                    </a:ext>
                  </a:extLst>
                </a:gridCol>
                <a:gridCol w="1464365">
                  <a:extLst>
                    <a:ext uri="{9D8B030D-6E8A-4147-A177-3AD203B41FA5}">
                      <a16:colId xmlns:a16="http://schemas.microsoft.com/office/drawing/2014/main" val="2465604967"/>
                    </a:ext>
                  </a:extLst>
                </a:gridCol>
                <a:gridCol w="2096300">
                  <a:extLst>
                    <a:ext uri="{9D8B030D-6E8A-4147-A177-3AD203B41FA5}">
                      <a16:colId xmlns:a16="http://schemas.microsoft.com/office/drawing/2014/main" val="2922709903"/>
                    </a:ext>
                  </a:extLst>
                </a:gridCol>
              </a:tblGrid>
              <a:tr h="676101">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外形</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米粒分布</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米粒牢固程度</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是否能快速转动</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与侧视图的相似情况</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5009728"/>
                  </a:ext>
                </a:extLst>
              </a:tr>
              <a:tr h="1352204">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endParaRPr lang="zh-CN" alt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5577759"/>
                  </a:ext>
                </a:extLst>
              </a:tr>
            </a:tbl>
          </a:graphicData>
        </a:graphic>
      </p:graphicFrame>
      <p:sp>
        <p:nvSpPr>
          <p:cNvPr id="10" name="矩形 9">
            <a:extLst>
              <a:ext uri="{FF2B5EF4-FFF2-40B4-BE49-F238E27FC236}">
                <a16:creationId xmlns:a16="http://schemas.microsoft.com/office/drawing/2014/main" id="{AF62E672-D8D3-4078-A364-E77238966A2D}"/>
              </a:ext>
            </a:extLst>
          </p:cNvPr>
          <p:cNvSpPr/>
          <p:nvPr/>
        </p:nvSpPr>
        <p:spPr>
          <a:xfrm>
            <a:off x="449219" y="3571565"/>
            <a:ext cx="1472353" cy="1323439"/>
          </a:xfrm>
          <a:prstGeom prst="rect">
            <a:avLst/>
          </a:prstGeom>
        </p:spPr>
        <p:txBody>
          <a:bodyPr wrap="square">
            <a:spAutoFit/>
          </a:bodyPr>
          <a:lstStyle/>
          <a:p>
            <a:pPr lvl="0"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cs typeface="宋体" panose="02010600030101010101" pitchFamily="2" charset="-122"/>
              </a:rPr>
              <a:t>稍显扁平，中间可以再凸出一些，更像核球</a:t>
            </a:r>
            <a:endParaRPr lang="zh-CN" altLang="en-US" sz="2000" b="1" kern="100" dirty="0">
              <a:solidFill>
                <a:srgbClr val="2540B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2ECD7386-C84D-4CC7-A359-0214BD26A3DB}"/>
              </a:ext>
            </a:extLst>
          </p:cNvPr>
          <p:cNvSpPr/>
          <p:nvPr/>
        </p:nvSpPr>
        <p:spPr>
          <a:xfrm>
            <a:off x="2014797" y="3725453"/>
            <a:ext cx="1775779" cy="1015663"/>
          </a:xfrm>
          <a:prstGeom prst="rect">
            <a:avLst/>
          </a:prstGeom>
        </p:spPr>
        <p:txBody>
          <a:bodyPr wrap="square">
            <a:spAutoFit/>
          </a:bodyPr>
          <a:lstStyle/>
          <a:p>
            <a:pPr defTabSz="685800" eaLnBrk="1" fontAlgn="auto" hangingPunct="1">
              <a:spcBef>
                <a:spcPts val="600"/>
              </a:spcBef>
              <a:spcAft>
                <a:spcPts val="600"/>
              </a:spcAft>
            </a:pPr>
            <a:r>
              <a:rPr lang="zh-CN" altLang="zh-CN" sz="2000" b="1" kern="100" dirty="0">
                <a:solidFill>
                  <a:srgbClr val="2540B0"/>
                </a:solidFill>
                <a:latin typeface="楷体" panose="02010609060101010101" pitchFamily="49" charset="-122"/>
                <a:ea typeface="楷体" panose="02010609060101010101" pitchFamily="49" charset="-122"/>
              </a:rPr>
              <a:t>运动起来时，米粒更像银河系上的旋臂</a:t>
            </a:r>
          </a:p>
        </p:txBody>
      </p:sp>
      <p:sp>
        <p:nvSpPr>
          <p:cNvPr id="12" name="矩形 11">
            <a:extLst>
              <a:ext uri="{FF2B5EF4-FFF2-40B4-BE49-F238E27FC236}">
                <a16:creationId xmlns:a16="http://schemas.microsoft.com/office/drawing/2014/main" id="{8F35479B-9322-4D95-B20B-EBAB46662912}"/>
              </a:ext>
            </a:extLst>
          </p:cNvPr>
          <p:cNvSpPr/>
          <p:nvPr/>
        </p:nvSpPr>
        <p:spPr>
          <a:xfrm>
            <a:off x="3749499" y="3725453"/>
            <a:ext cx="1472354" cy="1015663"/>
          </a:xfrm>
          <a:prstGeom prst="rect">
            <a:avLst/>
          </a:prstGeom>
        </p:spPr>
        <p:txBody>
          <a:bodyPr wrap="square">
            <a:spAutoFit/>
          </a:bodyPr>
          <a:lstStyle/>
          <a:p>
            <a:pPr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rPr>
              <a:t>基本牢固，最外面几颗米粒有脱落</a:t>
            </a:r>
          </a:p>
        </p:txBody>
      </p:sp>
      <p:sp>
        <p:nvSpPr>
          <p:cNvPr id="13" name="矩形 12">
            <a:extLst>
              <a:ext uri="{FF2B5EF4-FFF2-40B4-BE49-F238E27FC236}">
                <a16:creationId xmlns:a16="http://schemas.microsoft.com/office/drawing/2014/main" id="{F359B7C2-BB51-4F6D-849D-15128D8858F6}"/>
              </a:ext>
            </a:extLst>
          </p:cNvPr>
          <p:cNvSpPr/>
          <p:nvPr/>
        </p:nvSpPr>
        <p:spPr>
          <a:xfrm>
            <a:off x="5323484" y="3879341"/>
            <a:ext cx="1295978" cy="707886"/>
          </a:xfrm>
          <a:prstGeom prst="rect">
            <a:avLst/>
          </a:prstGeom>
        </p:spPr>
        <p:txBody>
          <a:bodyPr wrap="square">
            <a:spAutoFit/>
          </a:bodyPr>
          <a:lstStyle/>
          <a:p>
            <a:pPr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rPr>
              <a:t>可以较快的转动</a:t>
            </a:r>
          </a:p>
        </p:txBody>
      </p:sp>
      <p:sp>
        <p:nvSpPr>
          <p:cNvPr id="14" name="矩形 13">
            <a:extLst>
              <a:ext uri="{FF2B5EF4-FFF2-40B4-BE49-F238E27FC236}">
                <a16:creationId xmlns:a16="http://schemas.microsoft.com/office/drawing/2014/main" id="{714A0F15-A8DC-4A00-A02E-BCC3CA1C0101}"/>
              </a:ext>
            </a:extLst>
          </p:cNvPr>
          <p:cNvSpPr/>
          <p:nvPr/>
        </p:nvSpPr>
        <p:spPr>
          <a:xfrm>
            <a:off x="6707841" y="3556886"/>
            <a:ext cx="2066459" cy="1015663"/>
          </a:xfrm>
          <a:prstGeom prst="rect">
            <a:avLst/>
          </a:prstGeom>
        </p:spPr>
        <p:txBody>
          <a:bodyPr wrap="square">
            <a:spAutoFit/>
          </a:bodyPr>
          <a:lstStyle/>
          <a:p>
            <a:pPr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rPr>
              <a:t>高速旋转过程中的模型更接近银河系的“侧视图”</a:t>
            </a:r>
          </a:p>
        </p:txBody>
      </p:sp>
    </p:spTree>
    <p:extLst>
      <p:ext uri="{BB962C8B-B14F-4D97-AF65-F5344CB8AC3E}">
        <p14:creationId xmlns:p14="http://schemas.microsoft.com/office/powerpoint/2010/main" val="826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F1254E3-3828-4FA9-9E02-598427237C27}"/>
              </a:ext>
            </a:extLst>
          </p:cNvPr>
          <p:cNvSpPr txBox="1"/>
          <p:nvPr/>
        </p:nvSpPr>
        <p:spPr>
          <a:xfrm>
            <a:off x="483342" y="754967"/>
            <a:ext cx="8177315" cy="461665"/>
          </a:xfrm>
          <a:prstGeom prst="rect">
            <a:avLst/>
          </a:prstGeom>
          <a:noFill/>
        </p:spPr>
        <p:txBody>
          <a:bodyPr wrap="square" rtlCol="0">
            <a:spAutoFit/>
          </a:bodyPr>
          <a:lstStyle/>
          <a:p>
            <a:r>
              <a:rPr lang="zh-CN" altLang="en-US" sz="2400" b="1" kern="100" dirty="0">
                <a:solidFill>
                  <a:srgbClr val="2540B0"/>
                </a:solidFill>
                <a:latin typeface="黑体" panose="02010609060101010101" pitchFamily="49" charset="-122"/>
                <a:ea typeface="黑体" panose="02010609060101010101" pitchFamily="49" charset="-122"/>
              </a:rPr>
              <a:t>观察并思考：</a:t>
            </a:r>
            <a:r>
              <a:rPr lang="zh-CN" altLang="en-US" sz="2400" b="1" kern="100" dirty="0">
                <a:latin typeface="楷体" panose="02010609060101010101" pitchFamily="49" charset="-122"/>
                <a:ea typeface="楷体" panose="02010609060101010101" pitchFamily="49" charset="-122"/>
                <a:sym typeface="+mn-ea"/>
              </a:rPr>
              <a:t>根据模型我们能提出一些有意思的问题吗？</a:t>
            </a:r>
            <a:endParaRPr lang="zh-CN" altLang="en-US" sz="2400" b="1" kern="100" dirty="0">
              <a:latin typeface="楷体" panose="02010609060101010101" pitchFamily="49" charset="-122"/>
              <a:ea typeface="楷体" panose="02010609060101010101" pitchFamily="49" charset="-122"/>
            </a:endParaRPr>
          </a:p>
        </p:txBody>
      </p:sp>
      <p:pic>
        <p:nvPicPr>
          <p:cNvPr id="5" name="图片 4">
            <a:extLst>
              <a:ext uri="{FF2B5EF4-FFF2-40B4-BE49-F238E27FC236}">
                <a16:creationId xmlns:a16="http://schemas.microsoft.com/office/drawing/2014/main" id="{530733B6-BB51-4AEC-838D-D2004DC1EDD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83342" y="1328700"/>
            <a:ext cx="5255475" cy="2905200"/>
          </a:xfrm>
          <a:prstGeom prst="rect">
            <a:avLst/>
          </a:prstGeom>
        </p:spPr>
      </p:pic>
      <p:pic>
        <p:nvPicPr>
          <p:cNvPr id="9" name="图片 8">
            <a:extLst>
              <a:ext uri="{FF2B5EF4-FFF2-40B4-BE49-F238E27FC236}">
                <a16:creationId xmlns:a16="http://schemas.microsoft.com/office/drawing/2014/main" id="{E9E2E08C-9388-45FB-8162-0B73469AD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34026" y="1627584"/>
            <a:ext cx="3526631" cy="2307431"/>
          </a:xfrm>
          <a:prstGeom prst="rect">
            <a:avLst/>
          </a:prstGeom>
        </p:spPr>
      </p:pic>
    </p:spTree>
    <p:extLst>
      <p:ext uri="{BB962C8B-B14F-4D97-AF65-F5344CB8AC3E}">
        <p14:creationId xmlns:p14="http://schemas.microsoft.com/office/powerpoint/2010/main" val="20524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5927428-3196-4657-B43A-EF69AC1F5E75}"/>
              </a:ext>
            </a:extLst>
          </p:cNvPr>
          <p:cNvSpPr/>
          <p:nvPr/>
        </p:nvSpPr>
        <p:spPr>
          <a:xfrm>
            <a:off x="306327" y="424447"/>
            <a:ext cx="2455923" cy="523220"/>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河外星系</a:t>
            </a:r>
          </a:p>
        </p:txBody>
      </p:sp>
      <p:pic>
        <p:nvPicPr>
          <p:cNvPr id="5" name="图片 4">
            <a:extLst>
              <a:ext uri="{FF2B5EF4-FFF2-40B4-BE49-F238E27FC236}">
                <a16:creationId xmlns:a16="http://schemas.microsoft.com/office/drawing/2014/main" id="{8113F610-7CB3-43C9-B6EB-BCDC1D6A176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002" r="11545"/>
          <a:stretch/>
        </p:blipFill>
        <p:spPr>
          <a:xfrm>
            <a:off x="242827" y="853540"/>
            <a:ext cx="4418074" cy="3678063"/>
          </a:xfrm>
          <a:prstGeom prst="rect">
            <a:avLst/>
          </a:prstGeom>
        </p:spPr>
      </p:pic>
      <p:sp>
        <p:nvSpPr>
          <p:cNvPr id="6" name="文本框 5">
            <a:extLst>
              <a:ext uri="{FF2B5EF4-FFF2-40B4-BE49-F238E27FC236}">
                <a16:creationId xmlns:a16="http://schemas.microsoft.com/office/drawing/2014/main" id="{048F99C7-683D-40F0-AC40-A04CE0EA8F04}"/>
              </a:ext>
            </a:extLst>
          </p:cNvPr>
          <p:cNvSpPr txBox="1"/>
          <p:nvPr/>
        </p:nvSpPr>
        <p:spPr>
          <a:xfrm>
            <a:off x="3710225" y="4455403"/>
            <a:ext cx="1723549" cy="461665"/>
          </a:xfrm>
          <a:prstGeom prst="rect">
            <a:avLst/>
          </a:prstGeom>
          <a:noFill/>
        </p:spPr>
        <p:txBody>
          <a:bodyPr wrap="none" rtlCol="0">
            <a:spAutoFit/>
          </a:bodyPr>
          <a:lstStyle/>
          <a:p>
            <a:r>
              <a:rPr lang="zh-CN" altLang="en-US" sz="2400" b="1" dirty="0">
                <a:solidFill>
                  <a:srgbClr val="0000FF"/>
                </a:solidFill>
              </a:rPr>
              <a:t>仙女座星系</a:t>
            </a:r>
          </a:p>
        </p:txBody>
      </p:sp>
      <p:pic>
        <p:nvPicPr>
          <p:cNvPr id="8196" name="Picture 4" descr="https://gimg2.baidu.com/image_search/src=http%3A%2F%2Fqqpublic.qpic.cn%2Fqq_public%2F0%2F0-677333553-049CDDF18D808B484E7E6E8682B3EE85%2F0%3Ffmt%3Djpg%26size%3D222%26h%3D600%26w%3D900%26ppv%3D1&amp;refer=http%3A%2F%2Fqqpublic.qpic.cn&amp;app=2002&amp;size=f9999,10000&amp;q=a80&amp;n=0&amp;g=0n&amp;fmt=jpeg?sec=1633659473&amp;t=f5732578a3ad7aff607c8b5e4f5d48df">
            <a:extLst>
              <a:ext uri="{FF2B5EF4-FFF2-40B4-BE49-F238E27FC236}">
                <a16:creationId xmlns:a16="http://schemas.microsoft.com/office/drawing/2014/main" id="{60C224D7-0029-41B9-914F-CEF855B103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728" y="1372857"/>
            <a:ext cx="3959144" cy="263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4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F8D831-647C-495A-B4B6-B45DF5590BDB}"/>
              </a:ext>
            </a:extLst>
          </p:cNvPr>
          <p:cNvSpPr/>
          <p:nvPr/>
        </p:nvSpPr>
        <p:spPr>
          <a:xfrm>
            <a:off x="2813809" y="4400034"/>
            <a:ext cx="6062878" cy="461665"/>
          </a:xfrm>
          <a:prstGeom prst="rect">
            <a:avLst/>
          </a:prstGeom>
        </p:spPr>
        <p:txBody>
          <a:bodyPr wrap="square">
            <a:spAutoFit/>
          </a:bodyPr>
          <a:lstStyle/>
          <a:p>
            <a:r>
              <a:rPr lang="zh-CN" altLang="en-US" sz="2400" b="1" dirty="0">
                <a:solidFill>
                  <a:srgbClr val="FFFF00"/>
                </a:solidFill>
                <a:latin typeface="Times New Roman" panose="02020603050405020304" pitchFamily="18" charset="0"/>
                <a:cs typeface="Times New Roman" panose="02020603050405020304" pitchFamily="18" charset="0"/>
              </a:rPr>
              <a:t>遥远的大犬星座的两个螺旋形星系相互碰撞</a:t>
            </a:r>
          </a:p>
        </p:txBody>
      </p:sp>
    </p:spTree>
    <p:extLst>
      <p:ext uri="{BB962C8B-B14F-4D97-AF65-F5344CB8AC3E}">
        <p14:creationId xmlns:p14="http://schemas.microsoft.com/office/powerpoint/2010/main" val="156781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EA6A6A8-52B9-401C-8936-365D2575E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4" name="矩形 3">
            <a:extLst>
              <a:ext uri="{FF2B5EF4-FFF2-40B4-BE49-F238E27FC236}">
                <a16:creationId xmlns:a16="http://schemas.microsoft.com/office/drawing/2014/main" id="{3B68DC72-222F-4E45-B201-64FBD297FF30}"/>
              </a:ext>
            </a:extLst>
          </p:cNvPr>
          <p:cNvSpPr/>
          <p:nvPr/>
        </p:nvSpPr>
        <p:spPr>
          <a:xfrm>
            <a:off x="336550" y="394385"/>
            <a:ext cx="6813550" cy="830997"/>
          </a:xfrm>
          <a:prstGeom prst="rect">
            <a:avLst/>
          </a:prstGeom>
        </p:spPr>
        <p:txBody>
          <a:bodyPr wrap="square">
            <a:spAutoFit/>
          </a:bodyPr>
          <a:lstStyle/>
          <a:p>
            <a:r>
              <a:rPr lang="zh-CN" altLang="en-US" sz="2400" b="1" dirty="0">
                <a:solidFill>
                  <a:srgbClr val="FFFF00"/>
                </a:solidFill>
                <a:latin typeface="Times New Roman" panose="02020603050405020304" pitchFamily="18" charset="0"/>
                <a:cs typeface="Times New Roman" panose="02020603050405020304" pitchFamily="18" charset="0"/>
              </a:rPr>
              <a:t>        距地球约</a:t>
            </a:r>
            <a:r>
              <a:rPr lang="en-US" altLang="zh-CN" sz="2400" b="1" dirty="0">
                <a:solidFill>
                  <a:srgbClr val="FFFF00"/>
                </a:solidFill>
                <a:latin typeface="Times New Roman" panose="02020603050405020304" pitchFamily="18" charset="0"/>
                <a:cs typeface="Times New Roman" panose="02020603050405020304" pitchFamily="18" charset="0"/>
              </a:rPr>
              <a:t>2800</a:t>
            </a:r>
            <a:r>
              <a:rPr lang="zh-CN" altLang="en-US" sz="2400" b="1" dirty="0">
                <a:solidFill>
                  <a:srgbClr val="FFFF00"/>
                </a:solidFill>
                <a:latin typeface="Times New Roman" panose="02020603050405020304" pitchFamily="18" charset="0"/>
                <a:cs typeface="Times New Roman" panose="02020603050405020304" pitchFamily="18" charset="0"/>
              </a:rPr>
              <a:t>万光年的旋涡星系</a:t>
            </a:r>
            <a:r>
              <a:rPr lang="en-US" altLang="zh-CN" sz="2400" b="1" dirty="0">
                <a:solidFill>
                  <a:srgbClr val="FFFF00"/>
                </a:solidFill>
                <a:latin typeface="Times New Roman" panose="02020603050405020304" pitchFamily="18" charset="0"/>
                <a:cs typeface="Times New Roman" panose="02020603050405020304" pitchFamily="18" charset="0"/>
              </a:rPr>
              <a:t>M104</a:t>
            </a:r>
            <a:r>
              <a:rPr lang="zh-CN" altLang="en-US" sz="2400" b="1" dirty="0">
                <a:solidFill>
                  <a:srgbClr val="FFFF00"/>
                </a:solidFill>
                <a:latin typeface="Times New Roman" panose="02020603050405020304" pitchFamily="18" charset="0"/>
                <a:cs typeface="Times New Roman" panose="02020603050405020304" pitchFamily="18" charset="0"/>
              </a:rPr>
              <a:t>，其侧面轮廓好像一顶宽边帽。</a:t>
            </a:r>
          </a:p>
        </p:txBody>
      </p:sp>
    </p:spTree>
    <p:extLst>
      <p:ext uri="{BB962C8B-B14F-4D97-AF65-F5344CB8AC3E}">
        <p14:creationId xmlns:p14="http://schemas.microsoft.com/office/powerpoint/2010/main" val="292928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action="ppaction://hlinkfile"/>
            <a:extLst>
              <a:ext uri="{FF2B5EF4-FFF2-40B4-BE49-F238E27FC236}">
                <a16:creationId xmlns:a16="http://schemas.microsoft.com/office/drawing/2014/main" id="{0852F42D-ADC8-4DEB-9A1D-4573BFF61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
        <p:nvSpPr>
          <p:cNvPr id="6" name="文本框 5">
            <a:extLst>
              <a:ext uri="{FF2B5EF4-FFF2-40B4-BE49-F238E27FC236}">
                <a16:creationId xmlns:a16="http://schemas.microsoft.com/office/drawing/2014/main" id="{9222C5A8-478F-4694-80F5-CE17275A83F1}"/>
              </a:ext>
            </a:extLst>
          </p:cNvPr>
          <p:cNvSpPr txBox="1"/>
          <p:nvPr/>
        </p:nvSpPr>
        <p:spPr>
          <a:xfrm>
            <a:off x="3447333" y="4518837"/>
            <a:ext cx="2249334"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a:ea typeface="黑体"/>
                <a:hlinkClick r:id="rId2" action="ppaction://hlinkfile"/>
              </a:rPr>
              <a:t>点击图片播放视频</a:t>
            </a:r>
            <a:endParaRPr lang="zh-CN" altLang="en-US" sz="2000" b="1" dirty="0">
              <a:solidFill>
                <a:prstClr val="black"/>
              </a:solidFill>
              <a:latin typeface="Times New Roman"/>
              <a:ea typeface="黑体"/>
            </a:endParaRPr>
          </a:p>
        </p:txBody>
      </p:sp>
    </p:spTree>
    <p:extLst>
      <p:ext uri="{BB962C8B-B14F-4D97-AF65-F5344CB8AC3E}">
        <p14:creationId xmlns:p14="http://schemas.microsoft.com/office/powerpoint/2010/main" val="182961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gimg2.baidu.com/image_search/src=http%3A%2F%2Fpic.baike.soso.com%2Fp%2F20140318%2F20140318102411-1299861126.jpg&amp;refer=http%3A%2F%2Fpic.baike.soso.com&amp;app=2002&amp;size=f9999,10000&amp;q=a80&amp;n=0&amp;g=0n&amp;fmt=jpeg?sec=1633659636&amp;t=a99e6fbbf7ca978b62fe79e52cc7a065">
            <a:extLst>
              <a:ext uri="{FF2B5EF4-FFF2-40B4-BE49-F238E27FC236}">
                <a16:creationId xmlns:a16="http://schemas.microsoft.com/office/drawing/2014/main" id="{40B2CB4A-A585-4439-A3E8-3BF64842C8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50" r="18750"/>
          <a:stretch/>
        </p:blipFill>
        <p:spPr bwMode="auto">
          <a:xfrm>
            <a:off x="345366" y="635002"/>
            <a:ext cx="2585306" cy="25853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gimg2.baidu.com/image_search/src=http%3A%2F%2Fimage.biaobaiju.com%2Fuploads%2F20191101%2F22%2F1572619992-IgUpXAeZWz.jpeg&amp;refer=http%3A%2F%2Fimage.biaobaiju.com&amp;app=2002&amp;size=f9999,10000&amp;q=a80&amp;n=0&amp;g=0n&amp;fmt=jpeg?sec=1633659980&amp;t=61c8ca9f1fc9088f10f72ced7f6ac547">
            <a:extLst>
              <a:ext uri="{FF2B5EF4-FFF2-40B4-BE49-F238E27FC236}">
                <a16:creationId xmlns:a16="http://schemas.microsoft.com/office/drawing/2014/main" id="{B2464372-E58B-482C-98B7-DC17DC63B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854" y="635001"/>
            <a:ext cx="2910290" cy="258530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c-ssl.duitang.com/uploads/blog/201509/03/20150903085013_BsMYX.jpeg">
            <a:extLst>
              <a:ext uri="{FF2B5EF4-FFF2-40B4-BE49-F238E27FC236}">
                <a16:creationId xmlns:a16="http://schemas.microsoft.com/office/drawing/2014/main" id="{DDB1A88B-61F0-4293-BC2E-4A2EF6084B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327" y="635001"/>
            <a:ext cx="2585307" cy="258530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E8E0921E-915C-45F0-A165-1F68C5A627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6737"/>
          <a:stretch/>
        </p:blipFill>
        <p:spPr>
          <a:xfrm>
            <a:off x="7042764" y="2698755"/>
            <a:ext cx="1953641" cy="2444745"/>
          </a:xfrm>
          <a:prstGeom prst="rect">
            <a:avLst/>
          </a:prstGeom>
        </p:spPr>
      </p:pic>
      <p:sp>
        <p:nvSpPr>
          <p:cNvPr id="6" name="AutoShape 27">
            <a:extLst>
              <a:ext uri="{FF2B5EF4-FFF2-40B4-BE49-F238E27FC236}">
                <a16:creationId xmlns:a16="http://schemas.microsoft.com/office/drawing/2014/main" id="{E7EF5663-D946-4516-962B-F6883B01A148}"/>
              </a:ext>
            </a:extLst>
          </p:cNvPr>
          <p:cNvSpPr>
            <a:spLocks noChangeArrowheads="1"/>
          </p:cNvSpPr>
          <p:nvPr/>
        </p:nvSpPr>
        <p:spPr bwMode="auto">
          <a:xfrm>
            <a:off x="3657600" y="3505427"/>
            <a:ext cx="3622812" cy="831400"/>
          </a:xfrm>
          <a:prstGeom prst="wedgeRoundRectCallout">
            <a:avLst>
              <a:gd name="adj1" fmla="val 56112"/>
              <a:gd name="adj2" fmla="val -33887"/>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latin typeface="楷体" panose="02010609060101010101" pitchFamily="49" charset="-122"/>
                <a:ea typeface="楷体" panose="02010609060101010101" pitchFamily="49" charset="-122"/>
              </a:rPr>
              <a:t>说一说河外星系有什么特点？你又有哪些新的认识？</a:t>
            </a:r>
          </a:p>
        </p:txBody>
      </p:sp>
    </p:spTree>
    <p:extLst>
      <p:ext uri="{BB962C8B-B14F-4D97-AF65-F5344CB8AC3E}">
        <p14:creationId xmlns:p14="http://schemas.microsoft.com/office/powerpoint/2010/main" val="27828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F395B66-10AE-42B6-9768-1A1EAAE951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00" y="1"/>
            <a:ext cx="9153000" cy="5144816"/>
          </a:xfrm>
          <a:prstGeom prst="rect">
            <a:avLst/>
          </a:prstGeom>
        </p:spPr>
      </p:pic>
    </p:spTree>
    <p:extLst>
      <p:ext uri="{BB962C8B-B14F-4D97-AF65-F5344CB8AC3E}">
        <p14:creationId xmlns:p14="http://schemas.microsoft.com/office/powerpoint/2010/main" val="33467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197AF40-18C6-48B9-B7D7-0FB8D642B0A6}"/>
              </a:ext>
            </a:extLst>
          </p:cNvPr>
          <p:cNvSpPr txBox="1"/>
          <p:nvPr/>
        </p:nvSpPr>
        <p:spPr>
          <a:xfrm>
            <a:off x="3447333" y="4518837"/>
            <a:ext cx="2249334"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a:ea typeface="黑体"/>
                <a:hlinkClick r:id="rId2" action="ppaction://hlinkfile"/>
              </a:rPr>
              <a:t>点击图片播放视频</a:t>
            </a:r>
            <a:endParaRPr lang="zh-CN" altLang="en-US" sz="2000" b="1" dirty="0">
              <a:solidFill>
                <a:prstClr val="black"/>
              </a:solidFill>
              <a:latin typeface="Times New Roman"/>
              <a:ea typeface="黑体"/>
            </a:endParaRPr>
          </a:p>
        </p:txBody>
      </p:sp>
      <p:pic>
        <p:nvPicPr>
          <p:cNvPr id="3" name="图片 2">
            <a:hlinkClick r:id="rId2" action="ppaction://hlinkfile"/>
            <a:extLst>
              <a:ext uri="{FF2B5EF4-FFF2-40B4-BE49-F238E27FC236}">
                <a16:creationId xmlns:a16="http://schemas.microsoft.com/office/drawing/2014/main" id="{10582080-3587-4066-8803-79F0365BF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Tree>
    <p:extLst>
      <p:ext uri="{BB962C8B-B14F-4D97-AF65-F5344CB8AC3E}">
        <p14:creationId xmlns:p14="http://schemas.microsoft.com/office/powerpoint/2010/main" val="161667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59C867-2FD4-4C7F-8515-F62436524491}"/>
              </a:ext>
            </a:extLst>
          </p:cNvPr>
          <p:cNvSpPr/>
          <p:nvPr/>
        </p:nvSpPr>
        <p:spPr>
          <a:xfrm>
            <a:off x="363603" y="415103"/>
            <a:ext cx="111761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rgbClr val="2540B0"/>
                </a:solidFill>
                <a:effectLst/>
                <a:uLnTx/>
                <a:uFillTx/>
                <a:latin typeface="微软雅黑" panose="020B0503020204020204" pitchFamily="34" charset="-122"/>
                <a:ea typeface="微软雅黑" panose="020B0503020204020204" pitchFamily="34" charset="-122"/>
                <a:sym typeface="Arial" panose="020B0604020202020204" pitchFamily="34" charset="0"/>
              </a:rPr>
              <a:t>研  讨</a:t>
            </a:r>
            <a:endParaRPr kumimoji="0" lang="zh-CN" altLang="en-US" sz="1800" b="0" i="0" u="none" strike="noStrike" kern="0" cap="none" spc="0" normalizeH="0" baseline="0" noProof="0" dirty="0">
              <a:ln>
                <a:noFill/>
              </a:ln>
              <a:solidFill>
                <a:srgbClr val="2540B0"/>
              </a:solidFill>
              <a:effectLst/>
              <a:uLnTx/>
              <a:uFillTx/>
            </a:endParaRPr>
          </a:p>
        </p:txBody>
      </p:sp>
      <p:sp>
        <p:nvSpPr>
          <p:cNvPr id="3" name="矩形 2">
            <a:extLst>
              <a:ext uri="{FF2B5EF4-FFF2-40B4-BE49-F238E27FC236}">
                <a16:creationId xmlns:a16="http://schemas.microsoft.com/office/drawing/2014/main" id="{621E10F7-9448-4D16-9F9D-2176AF4C77E8}"/>
              </a:ext>
            </a:extLst>
          </p:cNvPr>
          <p:cNvSpPr/>
          <p:nvPr/>
        </p:nvSpPr>
        <p:spPr>
          <a:xfrm>
            <a:off x="363603" y="999456"/>
            <a:ext cx="8071406" cy="461665"/>
          </a:xfrm>
          <a:prstGeom prst="rect">
            <a:avLst/>
          </a:prstGeom>
        </p:spPr>
        <p:txBody>
          <a:bodyPr wrap="square">
            <a:spAutoFit/>
          </a:bodyPr>
          <a:lstStyle/>
          <a:p>
            <a:pPr algn="just"/>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银河系是怎样的一个星系？请描述一下。</a:t>
            </a:r>
          </a:p>
        </p:txBody>
      </p:sp>
      <p:sp>
        <p:nvSpPr>
          <p:cNvPr id="4" name="矩形 3">
            <a:extLst>
              <a:ext uri="{FF2B5EF4-FFF2-40B4-BE49-F238E27FC236}">
                <a16:creationId xmlns:a16="http://schemas.microsoft.com/office/drawing/2014/main" id="{313DD2EB-4EE6-47E9-B4B8-31FEF897C12D}"/>
              </a:ext>
            </a:extLst>
          </p:cNvPr>
          <p:cNvSpPr/>
          <p:nvPr/>
        </p:nvSpPr>
        <p:spPr>
          <a:xfrm>
            <a:off x="363603" y="1522254"/>
            <a:ext cx="8256936" cy="791692"/>
          </a:xfrm>
          <a:prstGeom prst="rect">
            <a:avLst/>
          </a:prstGeom>
        </p:spPr>
        <p:txBody>
          <a:bodyPr wrap="square">
            <a:spAutoFit/>
          </a:bodyPr>
          <a:lstStyle/>
          <a:p>
            <a:pPr algn="just" eaLnBrk="1" hangingPunct="1">
              <a:lnSpc>
                <a:spcPct val="110000"/>
              </a:lnSpc>
            </a:pPr>
            <a:r>
              <a:rPr lang="zh-CN" altLang="en-US" sz="2200" b="1" dirty="0">
                <a:solidFill>
                  <a:srgbClr val="D2322B"/>
                </a:solidFill>
                <a:latin typeface="楷体" panose="02010609060101010101" pitchFamily="49" charset="-122"/>
                <a:ea typeface="楷体" panose="02010609060101010101" pitchFamily="49" charset="-122"/>
              </a:rPr>
              <a:t>    银河系是一个庞大的，容纳了许多像太阳系一样的星系的一个天体集团，银河系中的天体都在围绕着中心高速运转。</a:t>
            </a:r>
          </a:p>
        </p:txBody>
      </p:sp>
      <p:sp>
        <p:nvSpPr>
          <p:cNvPr id="5" name="矩形 4">
            <a:extLst>
              <a:ext uri="{FF2B5EF4-FFF2-40B4-BE49-F238E27FC236}">
                <a16:creationId xmlns:a16="http://schemas.microsoft.com/office/drawing/2014/main" id="{3B22F401-C2C3-4AEF-8B39-A0C69D72C75E}"/>
              </a:ext>
            </a:extLst>
          </p:cNvPr>
          <p:cNvSpPr/>
          <p:nvPr/>
        </p:nvSpPr>
        <p:spPr>
          <a:xfrm>
            <a:off x="363603" y="2375079"/>
            <a:ext cx="8071406" cy="461665"/>
          </a:xfrm>
          <a:prstGeom prst="rect">
            <a:avLst/>
          </a:prstGeom>
        </p:spPr>
        <p:txBody>
          <a:bodyPr wrap="square">
            <a:spAutoFit/>
          </a:bodyPr>
          <a:lstStyle/>
          <a:p>
            <a:pPr algn="just"/>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宇宙究竟有多大呢？</a:t>
            </a:r>
          </a:p>
        </p:txBody>
      </p:sp>
      <p:pic>
        <p:nvPicPr>
          <p:cNvPr id="8" name="图片 7">
            <a:extLst>
              <a:ext uri="{FF2B5EF4-FFF2-40B4-BE49-F238E27FC236}">
                <a16:creationId xmlns:a16="http://schemas.microsoft.com/office/drawing/2014/main" id="{82E966B4-58A8-4A86-B56D-71779DCC18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53" y="2897877"/>
            <a:ext cx="1041214" cy="1941916"/>
          </a:xfrm>
          <a:prstGeom prst="rect">
            <a:avLst/>
          </a:prstGeom>
        </p:spPr>
      </p:pic>
      <p:sp>
        <p:nvSpPr>
          <p:cNvPr id="9" name="AutoShape 27">
            <a:extLst>
              <a:ext uri="{FF2B5EF4-FFF2-40B4-BE49-F238E27FC236}">
                <a16:creationId xmlns:a16="http://schemas.microsoft.com/office/drawing/2014/main" id="{D37F36FA-9AB0-4132-9C6F-C06E25451C5D}"/>
              </a:ext>
            </a:extLst>
          </p:cNvPr>
          <p:cNvSpPr>
            <a:spLocks noChangeArrowheads="1"/>
          </p:cNvSpPr>
          <p:nvPr/>
        </p:nvSpPr>
        <p:spPr bwMode="auto">
          <a:xfrm>
            <a:off x="1385430" y="3523476"/>
            <a:ext cx="3106641" cy="1124724"/>
          </a:xfrm>
          <a:prstGeom prst="wedgeRoundRectCallout">
            <a:avLst>
              <a:gd name="adj1" fmla="val -57306"/>
              <a:gd name="adj2" fmla="val -33764"/>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solidFill>
                  <a:srgbClr val="D2322B"/>
                </a:solidFill>
                <a:latin typeface="楷体" panose="02010609060101010101" pitchFamily="49" charset="-122"/>
                <a:ea typeface="楷体" panose="02010609060101010101" pitchFamily="49" charset="-122"/>
              </a:rPr>
              <a:t>宇宙正在不断的膨胀，以现在的科技手段仍未探知宇宙的边界。</a:t>
            </a:r>
          </a:p>
        </p:txBody>
      </p:sp>
      <p:pic>
        <p:nvPicPr>
          <p:cNvPr id="12" name="图片 11">
            <a:extLst>
              <a:ext uri="{FF2B5EF4-FFF2-40B4-BE49-F238E27FC236}">
                <a16:creationId xmlns:a16="http://schemas.microsoft.com/office/drawing/2014/main" id="{29F14D86-82E1-40D2-83C4-A03C4AB08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570" y="2937542"/>
            <a:ext cx="1028244" cy="1902251"/>
          </a:xfrm>
          <a:prstGeom prst="rect">
            <a:avLst/>
          </a:prstGeom>
        </p:spPr>
      </p:pic>
      <p:sp>
        <p:nvSpPr>
          <p:cNvPr id="13" name="AutoShape 27">
            <a:extLst>
              <a:ext uri="{FF2B5EF4-FFF2-40B4-BE49-F238E27FC236}">
                <a16:creationId xmlns:a16="http://schemas.microsoft.com/office/drawing/2014/main" id="{E84D95A3-13F5-441B-9339-939372EC2823}"/>
              </a:ext>
            </a:extLst>
          </p:cNvPr>
          <p:cNvSpPr>
            <a:spLocks noChangeArrowheads="1"/>
          </p:cNvSpPr>
          <p:nvPr/>
        </p:nvSpPr>
        <p:spPr bwMode="auto">
          <a:xfrm>
            <a:off x="4946650" y="3587977"/>
            <a:ext cx="2530612" cy="831400"/>
          </a:xfrm>
          <a:prstGeom prst="wedgeRoundRectCallout">
            <a:avLst>
              <a:gd name="adj1" fmla="val 56112"/>
              <a:gd name="adj2" fmla="val -33887"/>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solidFill>
                  <a:srgbClr val="D2322B"/>
                </a:solidFill>
                <a:latin typeface="楷体" panose="02010609060101010101" pitchFamily="49" charset="-122"/>
                <a:ea typeface="楷体" panose="02010609060101010101" pitchFamily="49" charset="-122"/>
              </a:rPr>
              <a:t>宇宙至少有</a:t>
            </a:r>
            <a:r>
              <a:rPr lang="en-US" altLang="zh-CN" sz="2000" b="1" dirty="0">
                <a:solidFill>
                  <a:srgbClr val="D2322B"/>
                </a:solidFill>
                <a:latin typeface="楷体" panose="02010609060101010101" pitchFamily="49" charset="-122"/>
                <a:ea typeface="楷体" panose="02010609060101010101" pitchFamily="49" charset="-122"/>
              </a:rPr>
              <a:t>130</a:t>
            </a:r>
            <a:r>
              <a:rPr lang="zh-CN" altLang="en-US" sz="2000" b="1" dirty="0">
                <a:solidFill>
                  <a:srgbClr val="D2322B"/>
                </a:solidFill>
                <a:latin typeface="楷体" panose="02010609060101010101" pitchFamily="49" charset="-122"/>
                <a:ea typeface="楷体" panose="02010609060101010101" pitchFamily="49" charset="-122"/>
              </a:rPr>
              <a:t>亿光年的直径。</a:t>
            </a:r>
          </a:p>
        </p:txBody>
      </p:sp>
    </p:spTree>
    <p:extLst>
      <p:ext uri="{BB962C8B-B14F-4D97-AF65-F5344CB8AC3E}">
        <p14:creationId xmlns:p14="http://schemas.microsoft.com/office/powerpoint/2010/main" val="13138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A5EB468-810C-4B3E-872C-093E1D318256}"/>
              </a:ext>
            </a:extLst>
          </p:cNvPr>
          <p:cNvSpPr/>
          <p:nvPr/>
        </p:nvSpPr>
        <p:spPr>
          <a:xfrm>
            <a:off x="363603" y="415103"/>
            <a:ext cx="111761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rgbClr val="2540B0"/>
                </a:solidFill>
                <a:effectLst/>
                <a:uLnTx/>
                <a:uFillTx/>
                <a:latin typeface="微软雅黑" panose="020B0503020204020204" pitchFamily="34" charset="-122"/>
                <a:ea typeface="微软雅黑" panose="020B0503020204020204" pitchFamily="34" charset="-122"/>
                <a:sym typeface="Arial" panose="020B0604020202020204" pitchFamily="34" charset="0"/>
              </a:rPr>
              <a:t>研  讨</a:t>
            </a:r>
            <a:endParaRPr kumimoji="0" lang="zh-CN" altLang="en-US" sz="1800" b="0" i="0" u="none" strike="noStrike" kern="0" cap="none" spc="0" normalizeH="0" baseline="0" noProof="0" dirty="0">
              <a:ln>
                <a:noFill/>
              </a:ln>
              <a:solidFill>
                <a:srgbClr val="2540B0"/>
              </a:solidFill>
              <a:effectLst/>
              <a:uLnTx/>
              <a:uFillTx/>
            </a:endParaRPr>
          </a:p>
        </p:txBody>
      </p:sp>
      <p:sp>
        <p:nvSpPr>
          <p:cNvPr id="3" name="矩形 2">
            <a:extLst>
              <a:ext uri="{FF2B5EF4-FFF2-40B4-BE49-F238E27FC236}">
                <a16:creationId xmlns:a16="http://schemas.microsoft.com/office/drawing/2014/main" id="{16729714-F28D-4E3A-8143-171C0116CEEF}"/>
              </a:ext>
            </a:extLst>
          </p:cNvPr>
          <p:cNvSpPr/>
          <p:nvPr/>
        </p:nvSpPr>
        <p:spPr>
          <a:xfrm>
            <a:off x="363603" y="999456"/>
            <a:ext cx="8071406" cy="1200329"/>
          </a:xfrm>
          <a:prstGeom prst="rect">
            <a:avLst/>
          </a:prstGeom>
        </p:spPr>
        <p:txBody>
          <a:bodyPr wrap="square">
            <a:spAutoFit/>
          </a:bodyPr>
          <a:lstStyle/>
          <a:p>
            <a:pPr algn="just"/>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想象一下，如果有一天，我们和河外星系的“外星人”有了联系，我们能准确地把自己的通信地址告诉他们吗？请按中文格式写下来。</a:t>
            </a:r>
          </a:p>
        </p:txBody>
      </p:sp>
      <p:sp>
        <p:nvSpPr>
          <p:cNvPr id="4" name="矩形 3">
            <a:extLst>
              <a:ext uri="{FF2B5EF4-FFF2-40B4-BE49-F238E27FC236}">
                <a16:creationId xmlns:a16="http://schemas.microsoft.com/office/drawing/2014/main" id="{EDEC8C01-F7B1-4FCC-865B-093CB25F9115}"/>
              </a:ext>
            </a:extLst>
          </p:cNvPr>
          <p:cNvSpPr/>
          <p:nvPr/>
        </p:nvSpPr>
        <p:spPr>
          <a:xfrm>
            <a:off x="363603" y="2260918"/>
            <a:ext cx="8256936" cy="419282"/>
          </a:xfrm>
          <a:prstGeom prst="rect">
            <a:avLst/>
          </a:prstGeom>
        </p:spPr>
        <p:txBody>
          <a:bodyPr wrap="square">
            <a:spAutoFit/>
          </a:bodyPr>
          <a:lstStyle/>
          <a:p>
            <a:pPr algn="just" eaLnBrk="1" hangingPunct="1">
              <a:lnSpc>
                <a:spcPct val="110000"/>
              </a:lnSpc>
            </a:pPr>
            <a:r>
              <a:rPr lang="zh-CN" altLang="en-US" sz="2200" b="1" dirty="0">
                <a:solidFill>
                  <a:srgbClr val="D2322B"/>
                </a:solidFill>
                <a:latin typeface="楷体" panose="02010609060101010101" pitchFamily="49" charset="-122"/>
                <a:ea typeface="楷体" panose="02010609060101010101" pitchFamily="49" charset="-122"/>
              </a:rPr>
              <a:t>例</a:t>
            </a:r>
            <a:r>
              <a:rPr lang="en-US" altLang="zh-CN" sz="2200" b="1" dirty="0">
                <a:solidFill>
                  <a:srgbClr val="D2322B"/>
                </a:solidFill>
                <a:latin typeface="楷体" panose="02010609060101010101" pitchFamily="49" charset="-122"/>
                <a:ea typeface="楷体" panose="02010609060101010101" pitchFamily="49" charset="-122"/>
              </a:rPr>
              <a:t>1</a:t>
            </a:r>
            <a:r>
              <a:rPr lang="zh-CN" altLang="en-US" sz="2200" b="1" dirty="0">
                <a:solidFill>
                  <a:srgbClr val="D2322B"/>
                </a:solidFill>
                <a:latin typeface="楷体" panose="02010609060101010101" pitchFamily="49" charset="-122"/>
                <a:ea typeface="楷体" panose="02010609060101010101" pitchFamily="49" charset="-122"/>
              </a:rPr>
              <a:t>：我们在银河系</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太阳系</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地球</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亚洲</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中国</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省</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市</a:t>
            </a:r>
            <a:r>
              <a:rPr lang="en-US" altLang="zh-CN" sz="2200" b="1" dirty="0">
                <a:solidFill>
                  <a:srgbClr val="D2322B"/>
                </a:solidFill>
                <a:latin typeface="楷体" panose="02010609060101010101" pitchFamily="49" charset="-122"/>
                <a:ea typeface="楷体" panose="02010609060101010101" pitchFamily="49" charset="-122"/>
              </a:rPr>
              <a:t>……</a:t>
            </a:r>
            <a:endParaRPr lang="zh-CN" altLang="en-US" sz="2200" b="1" dirty="0">
              <a:solidFill>
                <a:srgbClr val="D2322B"/>
              </a:solidFill>
              <a:latin typeface="楷体" panose="02010609060101010101" pitchFamily="49" charset="-122"/>
              <a:ea typeface="楷体" panose="02010609060101010101" pitchFamily="49" charset="-122"/>
            </a:endParaRPr>
          </a:p>
        </p:txBody>
      </p:sp>
      <p:sp>
        <p:nvSpPr>
          <p:cNvPr id="5" name="矩形 4">
            <a:extLst>
              <a:ext uri="{FF2B5EF4-FFF2-40B4-BE49-F238E27FC236}">
                <a16:creationId xmlns:a16="http://schemas.microsoft.com/office/drawing/2014/main" id="{B55BFFAF-E42E-4FE7-BA53-4CE3AF388467}"/>
              </a:ext>
            </a:extLst>
          </p:cNvPr>
          <p:cNvSpPr/>
          <p:nvPr/>
        </p:nvSpPr>
        <p:spPr>
          <a:xfrm>
            <a:off x="363603" y="2741333"/>
            <a:ext cx="8256936" cy="791692"/>
          </a:xfrm>
          <a:prstGeom prst="rect">
            <a:avLst/>
          </a:prstGeom>
        </p:spPr>
        <p:txBody>
          <a:bodyPr wrap="square">
            <a:spAutoFit/>
          </a:bodyPr>
          <a:lstStyle/>
          <a:p>
            <a:pPr algn="just" eaLnBrk="1" hangingPunct="1">
              <a:lnSpc>
                <a:spcPct val="110000"/>
              </a:lnSpc>
            </a:pPr>
            <a:r>
              <a:rPr lang="zh-CN" altLang="en-US" sz="2200" b="1" dirty="0">
                <a:solidFill>
                  <a:srgbClr val="D2322B"/>
                </a:solidFill>
                <a:latin typeface="楷体" panose="02010609060101010101" pitchFamily="49" charset="-122"/>
                <a:ea typeface="楷体" panose="02010609060101010101" pitchFamily="49" charset="-122"/>
              </a:rPr>
              <a:t>例</a:t>
            </a:r>
            <a:r>
              <a:rPr lang="en-US" altLang="zh-CN" sz="2200" b="1" dirty="0">
                <a:solidFill>
                  <a:srgbClr val="D2322B"/>
                </a:solidFill>
                <a:latin typeface="楷体" panose="02010609060101010101" pitchFamily="49" charset="-122"/>
                <a:ea typeface="楷体" panose="02010609060101010101" pitchFamily="49" charset="-122"/>
              </a:rPr>
              <a:t>2</a:t>
            </a:r>
            <a:r>
              <a:rPr lang="zh-CN" altLang="en-US" sz="2200" b="1" dirty="0">
                <a:solidFill>
                  <a:srgbClr val="D2322B"/>
                </a:solidFill>
                <a:latin typeface="楷体" panose="02010609060101010101" pitchFamily="49" charset="-122"/>
                <a:ea typeface="楷体" panose="02010609060101010101" pitchFamily="49" charset="-122"/>
              </a:rPr>
              <a:t>：我们在银河系猎户座支臂距银河系中心约</a:t>
            </a:r>
            <a:r>
              <a:rPr lang="en-US" altLang="zh-CN" sz="2200" b="1" dirty="0">
                <a:solidFill>
                  <a:srgbClr val="D2322B"/>
                </a:solidFill>
                <a:latin typeface="楷体" panose="02010609060101010101" pitchFamily="49" charset="-122"/>
                <a:ea typeface="楷体" panose="02010609060101010101" pitchFamily="49" charset="-122"/>
              </a:rPr>
              <a:t>2.6</a:t>
            </a:r>
            <a:r>
              <a:rPr lang="zh-CN" altLang="en-US" sz="2200" b="1" dirty="0">
                <a:solidFill>
                  <a:srgbClr val="D2322B"/>
                </a:solidFill>
                <a:latin typeface="楷体" panose="02010609060101010101" pitchFamily="49" charset="-122"/>
                <a:ea typeface="楷体" panose="02010609060101010101" pitchFamily="49" charset="-122"/>
              </a:rPr>
              <a:t>万光年的太阳系中距离太阳</a:t>
            </a:r>
            <a:r>
              <a:rPr lang="en-US" altLang="zh-CN" sz="2200" b="1" dirty="0">
                <a:solidFill>
                  <a:srgbClr val="D2322B"/>
                </a:solidFill>
                <a:latin typeface="楷体" panose="02010609060101010101" pitchFamily="49" charset="-122"/>
                <a:ea typeface="楷体" panose="02010609060101010101" pitchFamily="49" charset="-122"/>
              </a:rPr>
              <a:t>1.5</a:t>
            </a:r>
            <a:r>
              <a:rPr lang="zh-CN" altLang="en-US" sz="2200" b="1" dirty="0">
                <a:solidFill>
                  <a:srgbClr val="D2322B"/>
                </a:solidFill>
                <a:latin typeface="楷体" panose="02010609060101010101" pitchFamily="49" charset="-122"/>
                <a:ea typeface="楷体" panose="02010609060101010101" pitchFamily="49" charset="-122"/>
              </a:rPr>
              <a:t>亿公里的地球上的亚洲中国**省**市</a:t>
            </a:r>
            <a:r>
              <a:rPr lang="en-US" altLang="zh-CN" sz="2200" b="1" dirty="0">
                <a:solidFill>
                  <a:srgbClr val="D2322B"/>
                </a:solidFill>
                <a:latin typeface="楷体" panose="02010609060101010101" pitchFamily="49" charset="-122"/>
                <a:ea typeface="楷体" panose="02010609060101010101" pitchFamily="49" charset="-122"/>
              </a:rPr>
              <a:t>……</a:t>
            </a:r>
            <a:endParaRPr lang="zh-CN" altLang="en-US" sz="2200" b="1" dirty="0">
              <a:solidFill>
                <a:srgbClr val="D2322B"/>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999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27E0C77-366F-45D0-9ECC-DBA9DFCE747B}"/>
              </a:ext>
            </a:extLst>
          </p:cNvPr>
          <p:cNvGrpSpPr/>
          <p:nvPr/>
        </p:nvGrpSpPr>
        <p:grpSpPr>
          <a:xfrm>
            <a:off x="3310652" y="0"/>
            <a:ext cx="2468722" cy="818147"/>
            <a:chOff x="3310652" y="0"/>
            <a:chExt cx="2468722" cy="818147"/>
          </a:xfrm>
        </p:grpSpPr>
        <p:pic>
          <p:nvPicPr>
            <p:cNvPr id="3" name="图片 2">
              <a:extLst>
                <a:ext uri="{FF2B5EF4-FFF2-40B4-BE49-F238E27FC236}">
                  <a16:creationId xmlns:a16="http://schemas.microsoft.com/office/drawing/2014/main" id="{EE2B58AE-AD65-4325-8142-1B2E90CEF4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24" b="12048"/>
            <a:stretch/>
          </p:blipFill>
          <p:spPr>
            <a:xfrm>
              <a:off x="3310652" y="0"/>
              <a:ext cx="2468722" cy="818147"/>
            </a:xfrm>
            <a:prstGeom prst="rect">
              <a:avLst/>
            </a:prstGeom>
          </p:spPr>
        </p:pic>
        <p:sp>
          <p:nvSpPr>
            <p:cNvPr id="4" name="文本框 3">
              <a:extLst>
                <a:ext uri="{FF2B5EF4-FFF2-40B4-BE49-F238E27FC236}">
                  <a16:creationId xmlns:a16="http://schemas.microsoft.com/office/drawing/2014/main" id="{6C463941-8F8D-4183-BD52-3A8DD4F84F26}"/>
                </a:ext>
              </a:extLst>
            </p:cNvPr>
            <p:cNvSpPr txBox="1"/>
            <p:nvPr/>
          </p:nvSpPr>
          <p:spPr>
            <a:xfrm>
              <a:off x="3938116" y="96808"/>
              <a:ext cx="1213794" cy="584775"/>
            </a:xfrm>
            <a:prstGeom prst="rect">
              <a:avLst/>
            </a:prstGeom>
            <a:noFill/>
          </p:spPr>
          <p:txBody>
            <a:bodyPr wrap="none" rtlCol="0">
              <a:spAutoFit/>
            </a:bodyPr>
            <a:lstStyle/>
            <a:p>
              <a:r>
                <a:rPr lang="zh-CN" altLang="en-US" sz="3200" b="1" dirty="0">
                  <a:latin typeface="Times New Roman" panose="02020603050405020304" pitchFamily="18" charset="0"/>
                  <a:ea typeface="楷体" panose="02010609060101010101" pitchFamily="49" charset="-122"/>
                  <a:sym typeface="Times New Roman" panose="02020603050405020304" pitchFamily="18" charset="0"/>
                </a:rPr>
                <a:t>拓  展</a:t>
              </a:r>
            </a:p>
          </p:txBody>
        </p:sp>
      </p:grpSp>
      <p:pic>
        <p:nvPicPr>
          <p:cNvPr id="5" name="图片 4">
            <a:extLst>
              <a:ext uri="{FF2B5EF4-FFF2-40B4-BE49-F238E27FC236}">
                <a16:creationId xmlns:a16="http://schemas.microsoft.com/office/drawing/2014/main" id="{4C1345FD-BDC6-426F-8FA6-394EBA2DDC9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3919" y="849897"/>
            <a:ext cx="7836162" cy="3782821"/>
          </a:xfrm>
          <a:prstGeom prst="rect">
            <a:avLst/>
          </a:prstGeom>
          <a:solidFill>
            <a:schemeClr val="bg1"/>
          </a:solidFill>
          <a:ln w="12700">
            <a:solidFill>
              <a:srgbClr val="2540B0"/>
            </a:solidFill>
          </a:ln>
        </p:spPr>
      </p:pic>
    </p:spTree>
    <p:extLst>
      <p:ext uri="{BB962C8B-B14F-4D97-AF65-F5344CB8AC3E}">
        <p14:creationId xmlns:p14="http://schemas.microsoft.com/office/powerpoint/2010/main" val="310597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9D93CD3-3A86-448E-B87D-D5EA395FB86E}"/>
              </a:ext>
            </a:extLst>
          </p:cNvPr>
          <p:cNvSpPr txBox="1"/>
          <p:nvPr/>
        </p:nvSpPr>
        <p:spPr>
          <a:xfrm>
            <a:off x="3447333" y="4518837"/>
            <a:ext cx="2249334"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a:ea typeface="黑体"/>
                <a:hlinkClick r:id="rId2" action="ppaction://hlinkfile"/>
              </a:rPr>
              <a:t>点击图片播放视频</a:t>
            </a:r>
            <a:endParaRPr lang="zh-CN" altLang="en-US" sz="2000" b="1" dirty="0">
              <a:solidFill>
                <a:prstClr val="black"/>
              </a:solidFill>
              <a:latin typeface="Times New Roman"/>
              <a:ea typeface="黑体"/>
            </a:endParaRPr>
          </a:p>
        </p:txBody>
      </p:sp>
      <p:pic>
        <p:nvPicPr>
          <p:cNvPr id="3" name="图片 2">
            <a:hlinkClick r:id="rId2" action="ppaction://hlinkfile"/>
            <a:extLst>
              <a:ext uri="{FF2B5EF4-FFF2-40B4-BE49-F238E27FC236}">
                <a16:creationId xmlns:a16="http://schemas.microsoft.com/office/drawing/2014/main" id="{76434642-3ED3-4B98-B859-6ED2AF0EE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Tree>
    <p:extLst>
      <p:ext uri="{BB962C8B-B14F-4D97-AF65-F5344CB8AC3E}">
        <p14:creationId xmlns:p14="http://schemas.microsoft.com/office/powerpoint/2010/main" val="245304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10A2960-C7D9-46B9-AD56-966EF3852BB7}"/>
              </a:ext>
            </a:extLst>
          </p:cNvPr>
          <p:cNvSpPr>
            <a:spLocks noChangeArrowheads="1"/>
          </p:cNvSpPr>
          <p:nvPr/>
        </p:nvSpPr>
        <p:spPr bwMode="auto">
          <a:xfrm>
            <a:off x="408887" y="857291"/>
            <a:ext cx="2009775" cy="547687"/>
          </a:xfrm>
          <a:prstGeom prst="flowChartAlternateProcess">
            <a:avLst/>
          </a:prstGeom>
          <a:solidFill>
            <a:srgbClr val="F6CB50"/>
          </a:solidFill>
          <a:ln>
            <a:noFill/>
          </a:ln>
          <a:effectLst>
            <a:outerShdw dist="63500" dir="2700000" algn="tl" rotWithShape="0">
              <a:srgbClr val="FFC000">
                <a:lumMod val="60000"/>
                <a:lumOff val="40000"/>
              </a:srgbClr>
            </a:outerShdw>
          </a:effec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3200" b="1" kern="0" dirty="0">
                <a:ln>
                  <a:solidFill>
                    <a:prstClr val="white"/>
                  </a:solidFill>
                </a:ln>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课后任务</a:t>
            </a:r>
          </a:p>
        </p:txBody>
      </p:sp>
      <p:sp>
        <p:nvSpPr>
          <p:cNvPr id="3" name="Rectangle 3">
            <a:extLst>
              <a:ext uri="{FF2B5EF4-FFF2-40B4-BE49-F238E27FC236}">
                <a16:creationId xmlns:a16="http://schemas.microsoft.com/office/drawing/2014/main" id="{B91E0332-7EE2-495E-A458-87C02761EA03}"/>
              </a:ext>
            </a:extLst>
          </p:cNvPr>
          <p:cNvSpPr>
            <a:spLocks noGrp="1" noChangeArrowheads="1"/>
          </p:cNvSpPr>
          <p:nvPr/>
        </p:nvSpPr>
        <p:spPr bwMode="auto">
          <a:xfrm>
            <a:off x="587369" y="1568836"/>
            <a:ext cx="7969262" cy="1277979"/>
          </a:xfrm>
          <a:prstGeom prst="rect">
            <a:avLst/>
          </a:prstGeom>
          <a:noFill/>
          <a:ln>
            <a:noFill/>
          </a:ln>
        </p:spPr>
        <p:txBody>
          <a:bodyPr wrap="square">
            <a:spAutoFit/>
          </a:bodyPr>
          <a:lstStyle/>
          <a:p>
            <a:pPr lvl="0" algn="just">
              <a:lnSpc>
                <a:spcPct val="110000"/>
              </a:lnSpc>
              <a:defRPr/>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        尝试从多种方法与途径收集有关人类探索宇宙的历史或中国在太空探索方面的成就的资料。如：书籍、期刊、网络、广播、电视或问询他人的途径</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endParaRPr kumimoji="0" lang="en-US" altLang="zh-CN"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95434D3B-36CE-4206-BADD-FD4C5AD91E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6737"/>
          <a:stretch/>
        </p:blipFill>
        <p:spPr>
          <a:xfrm>
            <a:off x="7042764" y="2698755"/>
            <a:ext cx="1953641" cy="2444745"/>
          </a:xfrm>
          <a:prstGeom prst="rect">
            <a:avLst/>
          </a:prstGeom>
        </p:spPr>
      </p:pic>
    </p:spTree>
    <p:extLst>
      <p:ext uri="{BB962C8B-B14F-4D97-AF65-F5344CB8AC3E}">
        <p14:creationId xmlns:p14="http://schemas.microsoft.com/office/powerpoint/2010/main" val="158663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5"/>
          <p:cNvPicPr>
            <a:picLocks noChangeAspect="1"/>
          </p:cNvPicPr>
          <p:nvPr>
            <p:custDataLst>
              <p:tags r:id="rId1"/>
            </p:custDataLst>
          </p:nvPr>
        </p:nvPicPr>
        <p:blipFill>
          <a:blip r:embed="rId3"/>
          <a:stretch>
            <a:fillRect/>
          </a:stretch>
        </p:blipFill>
        <p:spPr>
          <a:xfrm>
            <a:off x="8985250" y="93663"/>
            <a:ext cx="139700" cy="44450"/>
          </a:xfrm>
          <a:prstGeom prst="rect">
            <a:avLst/>
          </a:prstGeom>
          <a:noFill/>
          <a:ln w="9525">
            <a:noFill/>
          </a:ln>
        </p:spPr>
      </p:pic>
      <p:grpSp>
        <p:nvGrpSpPr>
          <p:cNvPr id="22" name="组合 21"/>
          <p:cNvGrpSpPr/>
          <p:nvPr/>
        </p:nvGrpSpPr>
        <p:grpSpPr>
          <a:xfrm>
            <a:off x="3310652" y="0"/>
            <a:ext cx="2468722" cy="818147"/>
            <a:chOff x="3465051" y="0"/>
            <a:chExt cx="2468722" cy="818147"/>
          </a:xfrm>
        </p:grpSpPr>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t="6024" b="12048"/>
            <a:stretch/>
          </p:blipFill>
          <p:spPr>
            <a:xfrm>
              <a:off x="3465051" y="0"/>
              <a:ext cx="2468722" cy="818147"/>
            </a:xfrm>
            <a:prstGeom prst="rect">
              <a:avLst/>
            </a:prstGeom>
          </p:spPr>
        </p:pic>
        <p:sp>
          <p:nvSpPr>
            <p:cNvPr id="24" name="文本框 23"/>
            <p:cNvSpPr txBox="1"/>
            <p:nvPr/>
          </p:nvSpPr>
          <p:spPr>
            <a:xfrm>
              <a:off x="3602687" y="81631"/>
              <a:ext cx="1832553" cy="584775"/>
            </a:xfrm>
            <a:prstGeom prst="rect">
              <a:avLst/>
            </a:prstGeom>
            <a:noFill/>
          </p:spPr>
          <p:txBody>
            <a:bodyPr wrap="none" rtlCol="0">
              <a:spAutoFit/>
            </a:bodyPr>
            <a:lstStyle/>
            <a:p>
              <a:r>
                <a:rPr lang="zh-CN" altLang="en-US" sz="3200" b="1">
                  <a:latin typeface="楷体" panose="02010609060101010101" pitchFamily="49" charset="-122"/>
                  <a:ea typeface="楷体" panose="02010609060101010101" pitchFamily="49" charset="-122"/>
                </a:rPr>
                <a:t>课堂小结</a:t>
              </a:r>
              <a:endParaRPr lang="zh-CN" altLang="en-US" sz="3200" b="1" dirty="0">
                <a:latin typeface="楷体" panose="02010609060101010101" pitchFamily="49" charset="-122"/>
                <a:ea typeface="楷体" panose="02010609060101010101" pitchFamily="49" charset="-122"/>
              </a:endParaRPr>
            </a:p>
          </p:txBody>
        </p:sp>
      </p:grpSp>
      <p:sp>
        <p:nvSpPr>
          <p:cNvPr id="6" name="文本框 5">
            <a:extLst>
              <a:ext uri="{FF2B5EF4-FFF2-40B4-BE49-F238E27FC236}">
                <a16:creationId xmlns:a16="http://schemas.microsoft.com/office/drawing/2014/main" id="{191C4E0C-F065-461A-94AB-EF5E6A870695}"/>
              </a:ext>
            </a:extLst>
          </p:cNvPr>
          <p:cNvSpPr txBox="1"/>
          <p:nvPr/>
        </p:nvSpPr>
        <p:spPr>
          <a:xfrm>
            <a:off x="198784" y="4457623"/>
            <a:ext cx="1415772" cy="387094"/>
          </a:xfrm>
          <a:prstGeom prst="rect">
            <a:avLst/>
          </a:prstGeom>
          <a:noFill/>
        </p:spPr>
        <p:txBody>
          <a:bodyPr wrap="none" rtlCol="0">
            <a:spAutoFit/>
          </a:bodyPr>
          <a:lstStyle/>
          <a:p>
            <a:pPr algn="l" eaLnBrk="1" hangingPunct="1">
              <a:lnSpc>
                <a:spcPct val="130000"/>
              </a:lnSpc>
            </a:pPr>
            <a:r>
              <a:rPr lang="zh-CN" altLang="en-US" sz="1600" b="1" dirty="0">
                <a:latin typeface="+mn-lt"/>
                <a:ea typeface="+mn-ea"/>
                <a:hlinkClick r:id="rId5" action="ppaction://hlinkfile"/>
              </a:rPr>
              <a:t>点击放大观看</a:t>
            </a:r>
            <a:endParaRPr lang="zh-CN" altLang="en-US" sz="1600" b="1" dirty="0">
              <a:latin typeface="+mn-lt"/>
              <a:ea typeface="+mn-ea"/>
            </a:endParaRPr>
          </a:p>
        </p:txBody>
      </p:sp>
      <p:pic>
        <p:nvPicPr>
          <p:cNvPr id="4" name="图片 3">
            <a:hlinkClick r:id="rId5" action="ppaction://hlinkfile"/>
            <a:extLst>
              <a:ext uri="{FF2B5EF4-FFF2-40B4-BE49-F238E27FC236}">
                <a16:creationId xmlns:a16="http://schemas.microsoft.com/office/drawing/2014/main" id="{A5180169-C28F-48A7-A5AE-136A22E18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9111" y="879900"/>
            <a:ext cx="4265778" cy="4081292"/>
          </a:xfrm>
          <a:prstGeom prst="rect">
            <a:avLst/>
          </a:prstGeom>
        </p:spPr>
      </p:pic>
    </p:spTree>
    <p:extLst>
      <p:ext uri="{BB962C8B-B14F-4D97-AF65-F5344CB8AC3E}">
        <p14:creationId xmlns:p14="http://schemas.microsoft.com/office/powerpoint/2010/main" val="94941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AAAFC51-B49F-415F-ADC3-3CE0A0044A29}"/>
              </a:ext>
            </a:extLst>
          </p:cNvPr>
          <p:cNvPicPr>
            <a:picLocks noChangeAspect="1"/>
          </p:cNvPicPr>
          <p:nvPr/>
        </p:nvPicPr>
        <p:blipFill>
          <a:blip r:embed="rId2"/>
          <a:stretch>
            <a:fillRect/>
          </a:stretch>
        </p:blipFill>
        <p:spPr>
          <a:xfrm>
            <a:off x="415637" y="1044922"/>
            <a:ext cx="8312727" cy="3053655"/>
          </a:xfrm>
          <a:prstGeom prst="rect">
            <a:avLst/>
          </a:prstGeom>
        </p:spPr>
      </p:pic>
    </p:spTree>
    <p:extLst>
      <p:ext uri="{BB962C8B-B14F-4D97-AF65-F5344CB8AC3E}">
        <p14:creationId xmlns:p14="http://schemas.microsoft.com/office/powerpoint/2010/main" val="222802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图片 5"/>
          <p:cNvPicPr>
            <a:picLocks noChangeAspect="1"/>
          </p:cNvPicPr>
          <p:nvPr>
            <p:custDataLst>
              <p:tags r:id="rId1"/>
            </p:custDataLst>
          </p:nvPr>
        </p:nvPicPr>
        <p:blipFill>
          <a:blip r:embed="rId3"/>
          <a:stretch>
            <a:fillRect/>
          </a:stretch>
        </p:blipFill>
        <p:spPr>
          <a:xfrm>
            <a:off x="8985250" y="93663"/>
            <a:ext cx="139700" cy="44450"/>
          </a:xfrm>
          <a:prstGeom prst="rect">
            <a:avLst/>
          </a:prstGeom>
          <a:noFill/>
          <a:ln w="9525">
            <a:noFill/>
          </a:ln>
        </p:spPr>
      </p:pic>
      <p:grpSp>
        <p:nvGrpSpPr>
          <p:cNvPr id="4" name="组合 3"/>
          <p:cNvGrpSpPr/>
          <p:nvPr/>
        </p:nvGrpSpPr>
        <p:grpSpPr>
          <a:xfrm>
            <a:off x="3310652" y="0"/>
            <a:ext cx="2468722" cy="818147"/>
            <a:chOff x="3465051" y="0"/>
            <a:chExt cx="2468722" cy="818147"/>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024" b="12048"/>
            <a:stretch/>
          </p:blipFill>
          <p:spPr>
            <a:xfrm>
              <a:off x="3465051" y="0"/>
              <a:ext cx="2468722" cy="818147"/>
            </a:xfrm>
            <a:prstGeom prst="rect">
              <a:avLst/>
            </a:prstGeom>
          </p:spPr>
        </p:pic>
        <p:sp>
          <p:nvSpPr>
            <p:cNvPr id="9" name="文本框 8"/>
            <p:cNvSpPr txBox="1"/>
            <p:nvPr/>
          </p:nvSpPr>
          <p:spPr>
            <a:xfrm>
              <a:off x="3602687" y="81631"/>
              <a:ext cx="1832553" cy="584775"/>
            </a:xfrm>
            <a:prstGeom prst="rect">
              <a:avLst/>
            </a:prstGeom>
            <a:noFill/>
          </p:spPr>
          <p:txBody>
            <a:bodyPr wrap="none" rtlCol="0">
              <a:spAutoFit/>
            </a:bodyPr>
            <a:lstStyle/>
            <a:p>
              <a:r>
                <a:rPr lang="zh-CN" altLang="en-US" sz="3200" b="1" dirty="0">
                  <a:latin typeface="楷体" panose="02010609060101010101" pitchFamily="49" charset="-122"/>
                  <a:ea typeface="楷体" panose="02010609060101010101" pitchFamily="49" charset="-122"/>
                </a:rPr>
                <a:t>课后作业</a:t>
              </a:r>
            </a:p>
          </p:txBody>
        </p:sp>
      </p:grpSp>
      <p:sp>
        <p:nvSpPr>
          <p:cNvPr id="7" name="Rectangle 3">
            <a:extLst>
              <a:ext uri="{FF2B5EF4-FFF2-40B4-BE49-F238E27FC236}">
                <a16:creationId xmlns:a16="http://schemas.microsoft.com/office/drawing/2014/main" id="{53AB87AB-0521-4722-B896-5013EAD3507C}"/>
              </a:ext>
            </a:extLst>
          </p:cNvPr>
          <p:cNvSpPr>
            <a:spLocks noGrp="1" noChangeArrowheads="1"/>
          </p:cNvSpPr>
          <p:nvPr/>
        </p:nvSpPr>
        <p:spPr bwMode="auto">
          <a:xfrm>
            <a:off x="1949450" y="2258395"/>
            <a:ext cx="5245100" cy="626710"/>
          </a:xfrm>
          <a:prstGeom prst="rect">
            <a:avLst/>
          </a:prstGeom>
          <a:noFill/>
          <a:ln>
            <a:noFill/>
          </a:ln>
        </p:spPr>
        <p:txBody>
          <a:bodyPr wrap="square">
            <a:spAutoFit/>
          </a:bodyPr>
          <a:lstStyle/>
          <a:p>
            <a:pPr>
              <a:lnSpc>
                <a:spcPct val="120000"/>
              </a:lnSpc>
              <a:defRPr/>
            </a:pPr>
            <a:r>
              <a:rPr lang="zh-CN" altLang="en-US" sz="3200" b="1" dirty="0">
                <a:solidFill>
                  <a:prstClr val="black"/>
                </a:solidFill>
                <a:latin typeface="Times New Roman"/>
                <a:ea typeface="黑体" panose="02010609060101010101" pitchFamily="49" charset="-122"/>
              </a:rPr>
              <a:t>完成练习册本课时的习题。</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66DBCE-63CC-4850-B3F5-5EFA985162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87" y="0"/>
            <a:ext cx="9153000" cy="5153717"/>
          </a:xfrm>
          <a:prstGeom prst="rect">
            <a:avLst/>
          </a:prstGeom>
        </p:spPr>
      </p:pic>
    </p:spTree>
    <p:extLst>
      <p:ext uri="{BB962C8B-B14F-4D97-AF65-F5344CB8AC3E}">
        <p14:creationId xmlns:p14="http://schemas.microsoft.com/office/powerpoint/2010/main" val="108012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912162" y="1959323"/>
            <a:ext cx="5319677" cy="92333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浩瀚的宇宙</a:t>
            </a:r>
          </a:p>
        </p:txBody>
      </p:sp>
      <p:sp>
        <p:nvSpPr>
          <p:cNvPr id="10" name="文本框 9"/>
          <p:cNvSpPr txBox="1"/>
          <p:nvPr/>
        </p:nvSpPr>
        <p:spPr>
          <a:xfrm>
            <a:off x="3049155" y="3579046"/>
            <a:ext cx="3045691" cy="573042"/>
          </a:xfrm>
          <a:prstGeom prst="rect">
            <a:avLst/>
          </a:prstGeom>
          <a:noFill/>
        </p:spPr>
        <p:txBody>
          <a:bodyPr wrap="square">
            <a:spAutoFit/>
          </a:bodyPr>
          <a:lstStyle/>
          <a:p>
            <a:pPr marR="0" defTabSz="914400" eaLnBrk="1" hangingPunct="1">
              <a:lnSpc>
                <a:spcPct val="130000"/>
              </a:lnSpc>
              <a:buClrTx/>
              <a:buSzTx/>
              <a:buFontTx/>
              <a:buNone/>
              <a:defRPr/>
            </a:pPr>
            <a:r>
              <a:rPr kumimoji="0" lang="zh-CN" altLang="en-US" sz="2800" b="1" kern="1200" cap="none" spc="0" normalizeH="0" baseline="0" noProof="0" dirty="0">
                <a:solidFill>
                  <a:schemeClr val="bg1"/>
                </a:solidFill>
                <a:latin typeface="楷体" panose="02010609060101010101" pitchFamily="49" charset="-122"/>
                <a:ea typeface="楷体" panose="02010609060101010101" pitchFamily="49" charset="-122"/>
              </a:rPr>
              <a:t>教科版六年级下册</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55712D2-6239-468D-9669-3470D2001F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47" y="1"/>
            <a:ext cx="9153000" cy="5147387"/>
          </a:xfrm>
          <a:prstGeom prst="rect">
            <a:avLst/>
          </a:prstGeom>
        </p:spPr>
      </p:pic>
    </p:spTree>
    <p:extLst>
      <p:ext uri="{BB962C8B-B14F-4D97-AF65-F5344CB8AC3E}">
        <p14:creationId xmlns:p14="http://schemas.microsoft.com/office/powerpoint/2010/main" val="296043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3BCF1AE-454B-42FF-8679-533C861A7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333496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ss1.baidu.com/9vo3dSag_xI4khGko9WTAnF6hhy/zhidao/pic/item/7dd98d1001e93901c0f82de87dec54e737d1966a.jpg">
            <a:extLst>
              <a:ext uri="{FF2B5EF4-FFF2-40B4-BE49-F238E27FC236}">
                <a16:creationId xmlns:a16="http://schemas.microsoft.com/office/drawing/2014/main" id="{377431D9-583D-4C72-9600-A4224F963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3310652" y="0"/>
            <a:ext cx="2468722" cy="818147"/>
            <a:chOff x="3465051" y="0"/>
            <a:chExt cx="2468722" cy="818147"/>
          </a:xfrm>
        </p:grpSpPr>
        <p:pic>
          <p:nvPicPr>
            <p:cNvPr id="29" name="图片 28"/>
            <p:cNvPicPr>
              <a:picLocks noChangeAspect="1"/>
            </p:cNvPicPr>
            <p:nvPr/>
          </p:nvPicPr>
          <p:blipFill rotWithShape="1">
            <a:blip r:embed="rId4" cstate="print">
              <a:extLst>
                <a:ext uri="{28A0092B-C50C-407E-A947-70E740481C1C}">
                  <a14:useLocalDpi xmlns:a14="http://schemas.microsoft.com/office/drawing/2010/main" val="0"/>
                </a:ext>
              </a:extLst>
            </a:blip>
            <a:srcRect t="6024" b="12048"/>
            <a:stretch/>
          </p:blipFill>
          <p:spPr>
            <a:xfrm>
              <a:off x="3465051" y="0"/>
              <a:ext cx="2468722" cy="818147"/>
            </a:xfrm>
            <a:prstGeom prst="rect">
              <a:avLst/>
            </a:prstGeom>
          </p:spPr>
        </p:pic>
        <p:sp>
          <p:nvSpPr>
            <p:cNvPr id="30" name="文本框 29"/>
            <p:cNvSpPr txBox="1"/>
            <p:nvPr/>
          </p:nvSpPr>
          <p:spPr>
            <a:xfrm>
              <a:off x="4092515" y="96808"/>
              <a:ext cx="1213794" cy="584775"/>
            </a:xfrm>
            <a:prstGeom prst="rect">
              <a:avLst/>
            </a:prstGeom>
            <a:noFill/>
          </p:spPr>
          <p:txBody>
            <a:bodyPr wrap="none" rtlCol="0">
              <a:spAutoFit/>
            </a:bodyPr>
            <a:lstStyle/>
            <a:p>
              <a:r>
                <a:rPr lang="zh-CN" altLang="en-US" sz="3200" b="1" dirty="0">
                  <a:latin typeface="Times New Roman" panose="02020603050405020304" pitchFamily="18" charset="0"/>
                  <a:ea typeface="楷体" panose="02010609060101010101" pitchFamily="49" charset="-122"/>
                  <a:sym typeface="Times New Roman" panose="02020603050405020304" pitchFamily="18" charset="0"/>
                </a:rPr>
                <a:t>聚  焦</a:t>
              </a:r>
            </a:p>
          </p:txBody>
        </p:sp>
      </p:grpSp>
      <p:pic>
        <p:nvPicPr>
          <p:cNvPr id="6" name="图片 5">
            <a:extLst>
              <a:ext uri="{FF2B5EF4-FFF2-40B4-BE49-F238E27FC236}">
                <a16:creationId xmlns:a16="http://schemas.microsoft.com/office/drawing/2014/main" id="{8F49FDBC-8C64-4BB0-9CE0-7429DA0612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6737"/>
          <a:stretch/>
        </p:blipFill>
        <p:spPr>
          <a:xfrm>
            <a:off x="7042764" y="2698755"/>
            <a:ext cx="1953641" cy="2444745"/>
          </a:xfrm>
          <a:prstGeom prst="rect">
            <a:avLst/>
          </a:prstGeom>
        </p:spPr>
      </p:pic>
      <p:sp>
        <p:nvSpPr>
          <p:cNvPr id="7" name="AutoShape 27">
            <a:extLst>
              <a:ext uri="{FF2B5EF4-FFF2-40B4-BE49-F238E27FC236}">
                <a16:creationId xmlns:a16="http://schemas.microsoft.com/office/drawing/2014/main" id="{5A8FE29A-2BAE-4B3D-8E89-9196577DD342}"/>
              </a:ext>
            </a:extLst>
          </p:cNvPr>
          <p:cNvSpPr>
            <a:spLocks noChangeArrowheads="1"/>
          </p:cNvSpPr>
          <p:nvPr/>
        </p:nvSpPr>
        <p:spPr bwMode="auto">
          <a:xfrm>
            <a:off x="3558209" y="3791786"/>
            <a:ext cx="3836504" cy="436759"/>
          </a:xfrm>
          <a:prstGeom prst="wedgeRoundRectCallout">
            <a:avLst>
              <a:gd name="adj1" fmla="val 57772"/>
              <a:gd name="adj2" fmla="val -36278"/>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latin typeface="楷体" panose="02010609060101010101" pitchFamily="49" charset="-122"/>
                <a:ea typeface="楷体" panose="02010609060101010101" pitchFamily="49" charset="-122"/>
              </a:rPr>
              <a:t>银河系到底是怎样的一个星系？</a:t>
            </a:r>
          </a:p>
        </p:txBody>
      </p:sp>
      <p:sp>
        <p:nvSpPr>
          <p:cNvPr id="10" name="AutoShape 27">
            <a:extLst>
              <a:ext uri="{FF2B5EF4-FFF2-40B4-BE49-F238E27FC236}">
                <a16:creationId xmlns:a16="http://schemas.microsoft.com/office/drawing/2014/main" id="{90D94CB6-F5CC-415B-BBDD-B90DC3B63091}"/>
              </a:ext>
            </a:extLst>
          </p:cNvPr>
          <p:cNvSpPr>
            <a:spLocks noChangeArrowheads="1"/>
          </p:cNvSpPr>
          <p:nvPr/>
        </p:nvSpPr>
        <p:spPr bwMode="auto">
          <a:xfrm>
            <a:off x="2206487" y="3707470"/>
            <a:ext cx="5188226" cy="831400"/>
          </a:xfrm>
          <a:prstGeom prst="wedgeRoundRectCallout">
            <a:avLst>
              <a:gd name="adj1" fmla="val 56112"/>
              <a:gd name="adj2" fmla="val -33887"/>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latin typeface="楷体" panose="02010609060101010101" pitchFamily="49" charset="-122"/>
                <a:ea typeface="楷体" panose="02010609060101010101" pitchFamily="49" charset="-122"/>
              </a:rPr>
              <a:t>如果说银河只是浩瀚宇宙的一小部分，那么宇宙中还有类似的星系吗？宇宙有多大？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图片 6"/>
          <p:cNvPicPr>
            <a:picLocks noChangeAspect="1"/>
          </p:cNvPicPr>
          <p:nvPr>
            <p:custDataLst>
              <p:tags r:id="rId1"/>
            </p:custDataLst>
          </p:nvPr>
        </p:nvPicPr>
        <p:blipFill>
          <a:blip r:embed="rId3"/>
          <a:stretch>
            <a:fillRect/>
          </a:stretch>
        </p:blipFill>
        <p:spPr>
          <a:xfrm>
            <a:off x="8985250" y="93663"/>
            <a:ext cx="139700" cy="44450"/>
          </a:xfrm>
          <a:prstGeom prst="rect">
            <a:avLst/>
          </a:prstGeom>
          <a:noFill/>
          <a:ln w="9525">
            <a:noFill/>
          </a:ln>
        </p:spPr>
      </p:pic>
      <p:grpSp>
        <p:nvGrpSpPr>
          <p:cNvPr id="3" name="组合 2">
            <a:extLst>
              <a:ext uri="{FF2B5EF4-FFF2-40B4-BE49-F238E27FC236}">
                <a16:creationId xmlns:a16="http://schemas.microsoft.com/office/drawing/2014/main" id="{E25D4B19-C9FA-4D04-AF12-EBB2CA2B6B75}"/>
              </a:ext>
            </a:extLst>
          </p:cNvPr>
          <p:cNvGrpSpPr/>
          <p:nvPr/>
        </p:nvGrpSpPr>
        <p:grpSpPr>
          <a:xfrm>
            <a:off x="3310652" y="0"/>
            <a:ext cx="2468722" cy="818147"/>
            <a:chOff x="3310652" y="0"/>
            <a:chExt cx="2468722" cy="818147"/>
          </a:xfrm>
        </p:grpSpPr>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6024" b="12048"/>
            <a:stretch/>
          </p:blipFill>
          <p:spPr>
            <a:xfrm>
              <a:off x="3310652" y="0"/>
              <a:ext cx="2468722" cy="818147"/>
            </a:xfrm>
            <a:prstGeom prst="rect">
              <a:avLst/>
            </a:prstGeom>
          </p:spPr>
        </p:pic>
        <p:sp>
          <p:nvSpPr>
            <p:cNvPr id="22" name="文本框 21">
              <a:extLst>
                <a:ext uri="{FF2B5EF4-FFF2-40B4-BE49-F238E27FC236}">
                  <a16:creationId xmlns:a16="http://schemas.microsoft.com/office/drawing/2014/main" id="{4DA938CE-12DA-43CD-98A9-4F61EBF6E03A}"/>
                </a:ext>
              </a:extLst>
            </p:cNvPr>
            <p:cNvSpPr txBox="1"/>
            <p:nvPr/>
          </p:nvSpPr>
          <p:spPr>
            <a:xfrm>
              <a:off x="3938116" y="96808"/>
              <a:ext cx="1213794" cy="584775"/>
            </a:xfrm>
            <a:prstGeom prst="rect">
              <a:avLst/>
            </a:prstGeom>
            <a:noFill/>
          </p:spPr>
          <p:txBody>
            <a:bodyPr wrap="none" rtlCol="0">
              <a:spAutoFit/>
            </a:bodyPr>
            <a:lstStyle/>
            <a:p>
              <a:r>
                <a:rPr lang="zh-CN" altLang="en-US" sz="3200" b="1" dirty="0">
                  <a:latin typeface="Times New Roman" panose="02020603050405020304" pitchFamily="18" charset="0"/>
                  <a:ea typeface="楷体" panose="02010609060101010101" pitchFamily="49" charset="-122"/>
                  <a:sym typeface="Times New Roman" panose="02020603050405020304" pitchFamily="18" charset="0"/>
                </a:rPr>
                <a:t>探  索</a:t>
              </a:r>
            </a:p>
          </p:txBody>
        </p:sp>
      </p:grpSp>
      <p:sp>
        <p:nvSpPr>
          <p:cNvPr id="14" name="矩形 13">
            <a:extLst>
              <a:ext uri="{FF2B5EF4-FFF2-40B4-BE49-F238E27FC236}">
                <a16:creationId xmlns:a16="http://schemas.microsoft.com/office/drawing/2014/main" id="{B29AB3BD-5BE1-4ECF-8DFC-2AC0859A364F}"/>
              </a:ext>
            </a:extLst>
          </p:cNvPr>
          <p:cNvSpPr/>
          <p:nvPr/>
        </p:nvSpPr>
        <p:spPr>
          <a:xfrm>
            <a:off x="306327" y="818147"/>
            <a:ext cx="2894073" cy="523220"/>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认识银河系</a:t>
            </a:r>
          </a:p>
        </p:txBody>
      </p:sp>
      <p:pic>
        <p:nvPicPr>
          <p:cNvPr id="7" name="Picture 2" descr="https://gimg2.baidu.com/image_search/src=http%3A%2F%2Fp4.itc.cn%2Fimages01%2F20210906%2F90536387442c4da683a7e4da729d2f50.jpeg&amp;refer=http%3A%2F%2Fp4.itc.cn&amp;app=2002&amp;size=f9999,10000&amp;q=a80&amp;n=0&amp;g=0n&amp;fmt=jpeg?sec=1633655670&amp;t=a1751c95089d37202a78285c60e0eaf8">
            <a:extLst>
              <a:ext uri="{FF2B5EF4-FFF2-40B4-BE49-F238E27FC236}">
                <a16:creationId xmlns:a16="http://schemas.microsoft.com/office/drawing/2014/main" id="{723B1B99-DDDB-4FBA-B3E2-1A0C6CE3BB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533" y="1414556"/>
            <a:ext cx="3158402" cy="293730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2B2C83A8-52F3-470A-8498-6E2F3BFCC7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25684" y="1413009"/>
            <a:ext cx="4008783" cy="2938848"/>
          </a:xfrm>
          <a:prstGeom prst="rect">
            <a:avLst/>
          </a:prstGeom>
        </p:spPr>
      </p:pic>
      <p:sp>
        <p:nvSpPr>
          <p:cNvPr id="10" name="文本框 9">
            <a:extLst>
              <a:ext uri="{FF2B5EF4-FFF2-40B4-BE49-F238E27FC236}">
                <a16:creationId xmlns:a16="http://schemas.microsoft.com/office/drawing/2014/main" id="{722E02CF-7DA6-4710-AC99-FA21C3730C40}"/>
              </a:ext>
            </a:extLst>
          </p:cNvPr>
          <p:cNvSpPr txBox="1"/>
          <p:nvPr/>
        </p:nvSpPr>
        <p:spPr>
          <a:xfrm>
            <a:off x="413663" y="4425046"/>
            <a:ext cx="8316673" cy="430887"/>
          </a:xfrm>
          <a:prstGeom prst="rect">
            <a:avLst/>
          </a:prstGeom>
          <a:noFill/>
        </p:spPr>
        <p:txBody>
          <a:bodyPr wrap="square" rtlCol="0">
            <a:spAutoFit/>
          </a:bodyPr>
          <a:lstStyle/>
          <a:p>
            <a:r>
              <a:rPr lang="zh-CN" altLang="zh-CN" sz="2200" b="1" dirty="0">
                <a:solidFill>
                  <a:srgbClr val="2540B0"/>
                </a:solidFill>
                <a:latin typeface="黑体" panose="02010609060101010101" pitchFamily="49" charset="-122"/>
                <a:ea typeface="黑体" panose="02010609060101010101" pitchFamily="49" charset="-122"/>
              </a:rPr>
              <a:t>银河系</a:t>
            </a:r>
            <a:r>
              <a:rPr lang="zh-CN" altLang="en-US" sz="2200" b="1" dirty="0">
                <a:solidFill>
                  <a:srgbClr val="2540B0"/>
                </a:solidFill>
                <a:latin typeface="黑体" panose="02010609060101010101" pitchFamily="49" charset="-122"/>
                <a:ea typeface="黑体" panose="02010609060101010101" pitchFamily="49" charset="-122"/>
              </a:rPr>
              <a:t>的形状特点：像圆盘，像漩涡，又有很多条“旋臂”</a:t>
            </a:r>
            <a:r>
              <a:rPr lang="en-US" altLang="zh-CN" sz="2200" b="1" dirty="0">
                <a:solidFill>
                  <a:srgbClr val="2540B0"/>
                </a:solidFill>
                <a:latin typeface="黑体" panose="02010609060101010101" pitchFamily="49" charset="-122"/>
                <a:ea typeface="黑体" panose="02010609060101010101" pitchFamily="49" charset="-122"/>
              </a:rPr>
              <a:t>……</a:t>
            </a:r>
            <a:endParaRPr lang="zh-CN" altLang="en-US" sz="2200" b="1" dirty="0">
              <a:solidFill>
                <a:srgbClr val="2540B0"/>
              </a:solidFill>
              <a:latin typeface="黑体" panose="02010609060101010101" pitchFamily="49" charset="-122"/>
              <a:ea typeface="黑体" panose="02010609060101010101" pitchFamily="49" charset="-122"/>
            </a:endParaRPr>
          </a:p>
        </p:txBody>
      </p:sp>
      <p:cxnSp>
        <p:nvCxnSpPr>
          <p:cNvPr id="6" name="直接连接符 5">
            <a:extLst>
              <a:ext uri="{FF2B5EF4-FFF2-40B4-BE49-F238E27FC236}">
                <a16:creationId xmlns:a16="http://schemas.microsoft.com/office/drawing/2014/main" id="{CFB629B6-62A6-4A0F-8CA1-4C870B105A61}"/>
              </a:ext>
            </a:extLst>
          </p:cNvPr>
          <p:cNvCxnSpPr/>
          <p:nvPr/>
        </p:nvCxnSpPr>
        <p:spPr>
          <a:xfrm>
            <a:off x="2482384" y="3581400"/>
            <a:ext cx="0" cy="46990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54635F4-79DA-4D97-BAAC-07167F4C9B1C}"/>
              </a:ext>
            </a:extLst>
          </p:cNvPr>
          <p:cNvSpPr txBox="1"/>
          <p:nvPr/>
        </p:nvSpPr>
        <p:spPr>
          <a:xfrm>
            <a:off x="2159218" y="4006420"/>
            <a:ext cx="646331" cy="369332"/>
          </a:xfrm>
          <a:prstGeom prst="rect">
            <a:avLst/>
          </a:prstGeom>
          <a:noFill/>
        </p:spPr>
        <p:txBody>
          <a:bodyPr wrap="none" rtlCol="0">
            <a:spAutoFit/>
          </a:bodyPr>
          <a:lstStyle/>
          <a:p>
            <a:r>
              <a:rPr lang="zh-CN" altLang="en-US" b="1" dirty="0">
                <a:solidFill>
                  <a:srgbClr val="FFFF00"/>
                </a:solidFill>
              </a:rPr>
              <a:t>太阳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BC72CD6-F4AA-4BC7-AE05-636003CD2350}"/>
              </a:ext>
            </a:extLst>
          </p:cNvPr>
          <p:cNvSpPr/>
          <p:nvPr/>
        </p:nvSpPr>
        <p:spPr>
          <a:xfrm>
            <a:off x="306327" y="475247"/>
            <a:ext cx="3744973" cy="523220"/>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建立银河系模型</a:t>
            </a:r>
          </a:p>
        </p:txBody>
      </p:sp>
      <p:sp>
        <p:nvSpPr>
          <p:cNvPr id="4" name="文本框 13">
            <a:extLst>
              <a:ext uri="{FF2B5EF4-FFF2-40B4-BE49-F238E27FC236}">
                <a16:creationId xmlns:a16="http://schemas.microsoft.com/office/drawing/2014/main" id="{9BEF99A2-8D6D-4931-B91F-EB282FCD6B1A}"/>
              </a:ext>
            </a:extLst>
          </p:cNvPr>
          <p:cNvSpPr txBox="1">
            <a:spLocks noChangeArrowheads="1"/>
          </p:cNvSpPr>
          <p:nvPr/>
        </p:nvSpPr>
        <p:spPr bwMode="auto">
          <a:xfrm>
            <a:off x="360000" y="1075645"/>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准备材料</a:t>
            </a:r>
          </a:p>
        </p:txBody>
      </p:sp>
      <p:sp>
        <p:nvSpPr>
          <p:cNvPr id="5" name="文本框 4">
            <a:extLst>
              <a:ext uri="{FF2B5EF4-FFF2-40B4-BE49-F238E27FC236}">
                <a16:creationId xmlns:a16="http://schemas.microsoft.com/office/drawing/2014/main" id="{0CB177D2-8F1B-486B-82B8-DEFBCB3B7FAE}"/>
              </a:ext>
            </a:extLst>
          </p:cNvPr>
          <p:cNvSpPr txBox="1"/>
          <p:nvPr/>
        </p:nvSpPr>
        <p:spPr>
          <a:xfrm>
            <a:off x="360000" y="1614489"/>
            <a:ext cx="8250329"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陀螺（也可以用小木棍代替）、纸片、米粒、胶水等。</a:t>
            </a:r>
          </a:p>
        </p:txBody>
      </p:sp>
      <p:pic>
        <p:nvPicPr>
          <p:cNvPr id="2052" name="Picture 4" descr="https://gimg2.baidu.com/image_search/src=http%3A%2F%2Ftshop.r10s.jp%2Fwakei-seijyaku%2Fcabinet%2F33%2F20019333_1.jpg&amp;refer=http%3A%2F%2Ftshop.r10s.jp&amp;app=2002&amp;size=f9999,10000&amp;q=a80&amp;n=0&amp;g=0n&amp;fmt=jpeg?sec=1633656318&amp;t=0975d29dbb152476aca86d2d4cc89fa2">
            <a:extLst>
              <a:ext uri="{FF2B5EF4-FFF2-40B4-BE49-F238E27FC236}">
                <a16:creationId xmlns:a16="http://schemas.microsoft.com/office/drawing/2014/main" id="{0435A00B-1AE5-4736-BEE5-75D296E092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999" y="2336603"/>
            <a:ext cx="2110090" cy="2110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gimg2.baidu.com/image_search/src=http%3A%2F%2Fwww.t-jiaju.com%2FtujjJDAzJDIxLzIxMzg1ODk2NDgvVEIyRTFCeWEkNlhhXyQ2JDYkNl8hITIxMzg1ODk2NDgkOQ.jpg&amp;refer=http%3A%2F%2Fwww.t-jiaju.com&amp;app=2002&amp;size=f9999,10000&amp;q=a80&amp;n=0&amp;g=0n&amp;fmt=jpeg?sec=1633656377&amp;t=dd2cc0da8ecd2306b1377e7858db2852">
            <a:extLst>
              <a:ext uri="{FF2B5EF4-FFF2-40B4-BE49-F238E27FC236}">
                <a16:creationId xmlns:a16="http://schemas.microsoft.com/office/drawing/2014/main" id="{E73561D9-5E11-4F75-889E-17142F18E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171" y="2300975"/>
            <a:ext cx="2181345" cy="21813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gimg2.baidu.com/image_search/src=http%3A%2F%2Fimg3.tbcdn.cn%2Ftfscom%2Fi3%2FTB1zH92KFXXXXXaXVXXXXXXXXXX_%21%210-item_pic.jpg_310x310.jpg&amp;refer=http%3A%2F%2Fimg3.tbcdn.cn&amp;app=2002&amp;size=f9999,10000&amp;q=a80&amp;n=0&amp;g=0n&amp;fmt=jpeg?sec=1633656505&amp;t=6684335f3de3c717a2842cd106bb295f">
            <a:extLst>
              <a:ext uri="{FF2B5EF4-FFF2-40B4-BE49-F238E27FC236}">
                <a16:creationId xmlns:a16="http://schemas.microsoft.com/office/drawing/2014/main" id="{BDC5DC93-DED1-40EE-9ADF-683A166DC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598" y="2383263"/>
            <a:ext cx="2016768" cy="20167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gimg2.baidu.com/image_search/src=http%3A%2F%2Fi02.c.aliimg.com%2Fimg%2Fibank%2F2014%2F587%2F416%2F1578614785_1068470835.jpg&amp;refer=http%3A%2F%2Fi02.c.aliimg.com&amp;app=2002&amp;size=f9999,10000&amp;q=a80&amp;n=0&amp;g=0n&amp;fmt=jpeg?sec=1633656555&amp;t=04049b73ecd757224cc1fafe4a12a1d7">
            <a:extLst>
              <a:ext uri="{FF2B5EF4-FFF2-40B4-BE49-F238E27FC236}">
                <a16:creationId xmlns:a16="http://schemas.microsoft.com/office/drawing/2014/main" id="{FDAA5163-9F11-466C-ADA8-7E9A88B4F2D7}"/>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343559" y="2400126"/>
            <a:ext cx="1983041" cy="198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arn(inVertical)">
                                      <p:cBhvr>
                                        <p:cTn id="18" dur="500"/>
                                        <p:tgtEl>
                                          <p:spTgt spid="2054"/>
                                        </p:tgtEl>
                                      </p:cBhvr>
                                    </p:animEffect>
                                  </p:childTnLst>
                                </p:cTn>
                              </p:par>
                              <p:par>
                                <p:cTn id="19" presetID="16" presetClass="entr" presetSubtype="21"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barn(inVertical)">
                                      <p:cBhvr>
                                        <p:cTn id="21" dur="500"/>
                                        <p:tgtEl>
                                          <p:spTgt spid="2056"/>
                                        </p:tgtEl>
                                      </p:cBhvr>
                                    </p:animEffect>
                                  </p:childTnLst>
                                </p:cTn>
                              </p:par>
                              <p:par>
                                <p:cTn id="22" presetID="16" presetClass="entr" presetSubtype="21"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barn(inVertical)">
                                      <p:cBhvr>
                                        <p:cTn id="2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8A89C95A-36EB-482D-9457-88A546C24B36}"/>
              </a:ext>
            </a:extLst>
          </p:cNvPr>
          <p:cNvSpPr txBox="1">
            <a:spLocks noChangeArrowheads="1"/>
          </p:cNvSpPr>
          <p:nvPr/>
        </p:nvSpPr>
        <p:spPr bwMode="auto">
          <a:xfrm>
            <a:off x="360000" y="525680"/>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制作步骤</a:t>
            </a:r>
          </a:p>
        </p:txBody>
      </p:sp>
      <p:sp>
        <p:nvSpPr>
          <p:cNvPr id="3" name="矩形 2">
            <a:extLst>
              <a:ext uri="{FF2B5EF4-FFF2-40B4-BE49-F238E27FC236}">
                <a16:creationId xmlns:a16="http://schemas.microsoft.com/office/drawing/2014/main" id="{9B1B7F7C-BFA4-4CAA-A17A-ECC798E85F11}"/>
              </a:ext>
            </a:extLst>
          </p:cNvPr>
          <p:cNvSpPr/>
          <p:nvPr/>
        </p:nvSpPr>
        <p:spPr>
          <a:xfrm>
            <a:off x="518139" y="1029883"/>
            <a:ext cx="8280000" cy="830997"/>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①在纸片上模拟画出银河系的“核球”和几条“旋臂”，画好后剪下来。</a:t>
            </a:r>
          </a:p>
        </p:txBody>
      </p:sp>
      <p:pic>
        <p:nvPicPr>
          <p:cNvPr id="6" name="图片 5">
            <a:extLst>
              <a:ext uri="{FF2B5EF4-FFF2-40B4-BE49-F238E27FC236}">
                <a16:creationId xmlns:a16="http://schemas.microsoft.com/office/drawing/2014/main" id="{A70D88C3-A33C-4F20-8F6D-9E066C79DEE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8881" y="1903418"/>
            <a:ext cx="6166237" cy="2904388"/>
          </a:xfrm>
          <a:prstGeom prst="rect">
            <a:avLst/>
          </a:prstGeom>
        </p:spPr>
      </p:pic>
    </p:spTree>
    <p:extLst>
      <p:ext uri="{BB962C8B-B14F-4D97-AF65-F5344CB8AC3E}">
        <p14:creationId xmlns:p14="http://schemas.microsoft.com/office/powerpoint/2010/main" val="171905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17B83C2-0C6C-4717-AE51-25595CFEA6E6}"/>
              </a:ext>
            </a:extLst>
          </p:cNvPr>
          <p:cNvSpPr/>
          <p:nvPr/>
        </p:nvSpPr>
        <p:spPr>
          <a:xfrm>
            <a:off x="518139" y="871073"/>
            <a:ext cx="8280000" cy="461665"/>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②把一些米粒粘在纸片上，模拟银河系的“恒星”。</a:t>
            </a:r>
          </a:p>
        </p:txBody>
      </p:sp>
      <p:pic>
        <p:nvPicPr>
          <p:cNvPr id="6" name="图片 5">
            <a:extLst>
              <a:ext uri="{FF2B5EF4-FFF2-40B4-BE49-F238E27FC236}">
                <a16:creationId xmlns:a16="http://schemas.microsoft.com/office/drawing/2014/main" id="{3D7B7CD8-C01B-4518-86FD-051E6C095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7455" y="1478512"/>
            <a:ext cx="5289091" cy="2994397"/>
          </a:xfrm>
          <a:prstGeom prst="rect">
            <a:avLst/>
          </a:prstGeom>
        </p:spPr>
      </p:pic>
    </p:spTree>
    <p:extLst>
      <p:ext uri="{BB962C8B-B14F-4D97-AF65-F5344CB8AC3E}">
        <p14:creationId xmlns:p14="http://schemas.microsoft.com/office/powerpoint/2010/main" val="36045419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ADDREMOVEWATERMARK" val="vQPnBbQyLF"/>
</p:tagLst>
</file>

<file path=ppt/tags/tag2.xml><?xml version="1.0" encoding="utf-8"?>
<p:tagLst xmlns:a="http://schemas.openxmlformats.org/drawingml/2006/main" xmlns:r="http://schemas.openxmlformats.org/officeDocument/2006/relationships" xmlns:p="http://schemas.openxmlformats.org/presentationml/2006/main">
  <p:tag name="ISLIDE.ADDREMOVEWATERMARK" val="vQPnBbQyLF"/>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vQPnBbQyLF"/>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548</Words>
  <Application>Microsoft Office PowerPoint</Application>
  <PresentationFormat>全屏显示(16:9)</PresentationFormat>
  <Paragraphs>58</Paragraphs>
  <Slides>30</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30</vt:i4>
      </vt:variant>
    </vt:vector>
  </HeadingPairs>
  <TitlesOfParts>
    <vt:vector size="42" baseType="lpstr">
      <vt:lpstr>等线</vt:lpstr>
      <vt:lpstr>等线 Light</vt:lpstr>
      <vt:lpstr>黑体</vt:lpstr>
      <vt:lpstr>楷体</vt:lpstr>
      <vt:lpstr>宋体</vt:lpstr>
      <vt:lpstr>微软雅黑</vt:lpstr>
      <vt:lpstr>Arial</vt:lpstr>
      <vt:lpstr>Calibri</vt:lpstr>
      <vt:lpstr>Calibri Light</vt:lpstr>
      <vt:lpstr>Times New Roman</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administered</cp:lastModifiedBy>
  <cp:revision>808</cp:revision>
  <dcterms:created xsi:type="dcterms:W3CDTF">2016-01-14T07:05:12Z</dcterms:created>
  <dcterms:modified xsi:type="dcterms:W3CDTF">2021-12-04T07:14:53Z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