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5" r:id="rId2"/>
    <p:sldId id="326" r:id="rId3"/>
    <p:sldId id="301" r:id="rId4"/>
    <p:sldId id="422" r:id="rId5"/>
    <p:sldId id="410" r:id="rId6"/>
    <p:sldId id="411" r:id="rId7"/>
    <p:sldId id="412" r:id="rId8"/>
    <p:sldId id="413" r:id="rId9"/>
    <p:sldId id="423" r:id="rId10"/>
    <p:sldId id="424" r:id="rId11"/>
    <p:sldId id="425" r:id="rId12"/>
    <p:sldId id="414" r:id="rId13"/>
    <p:sldId id="415" r:id="rId14"/>
    <p:sldId id="426" r:id="rId15"/>
    <p:sldId id="416" r:id="rId16"/>
    <p:sldId id="427" r:id="rId17"/>
  </p:sldIdLst>
  <p:sldSz cx="12190413" cy="6859588"/>
  <p:notesSz cx="6858000" cy="9144000"/>
  <p:defaultTextStyle>
    <a:defPPr>
      <a:defRPr lang="zh-CN"/>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9D9D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689" autoAdjust="0"/>
    <p:restoredTop sz="94660"/>
  </p:normalViewPr>
  <p:slideViewPr>
    <p:cSldViewPr>
      <p:cViewPr>
        <p:scale>
          <a:sx n="100" d="100"/>
          <a:sy n="100" d="100"/>
        </p:scale>
        <p:origin x="588" y="480"/>
      </p:cViewPr>
      <p:guideLst>
        <p:guide orient="horz" pos="2161"/>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7" name="Picture 3" descr="C:\Documents and Settings\t11318\桌面\揭开01.jpg"/>
          <p:cNvPicPr>
            <a:picLocks noChangeAspect="1" noChangeArrowheads="1"/>
          </p:cNvPicPr>
          <p:nvPr userDrawn="1"/>
        </p:nvPicPr>
        <p:blipFill>
          <a:blip r:embed="rId2">
            <a:extLst>
              <a:ext uri="{28A0092B-C50C-407E-A947-70E740481C1C}">
                <a14:useLocalDpi xmlns:a14="http://schemas.microsoft.com/office/drawing/2010/main" xmlns=""/>
              </a:ext>
            </a:extLst>
          </a:blip>
          <a:srcRect/>
          <a:stretch>
            <a:fillRect/>
          </a:stretch>
        </p:blipFill>
        <p:spPr bwMode="auto">
          <a:xfrm>
            <a:off x="3351594" y="0"/>
            <a:ext cx="8838820" cy="685958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141296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7" name="矩形 6"/>
          <p:cNvSpPr/>
          <p:nvPr userDrawn="1"/>
        </p:nvSpPr>
        <p:spPr>
          <a:xfrm>
            <a:off x="1961" y="4176"/>
            <a:ext cx="12188453"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5159838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7" name="矩形 6"/>
          <p:cNvSpPr/>
          <p:nvPr userDrawn="1"/>
        </p:nvSpPr>
        <p:spPr>
          <a:xfrm>
            <a:off x="1962" y="4176"/>
            <a:ext cx="9741176"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49417557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8" name="矩形 7"/>
          <p:cNvSpPr/>
          <p:nvPr userDrawn="1"/>
        </p:nvSpPr>
        <p:spPr>
          <a:xfrm>
            <a:off x="1961" y="4176"/>
            <a:ext cx="7629217"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104706049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0224425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146330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85334170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垂直排列标题与文本">
    <p:spTree>
      <p:nvGrpSpPr>
        <p:cNvPr id="1" name=""/>
        <p:cNvGrpSpPr/>
        <p:nvPr/>
      </p:nvGrpSpPr>
      <p:grpSpPr>
        <a:xfrm>
          <a:off x="0" y="0"/>
          <a:ext cx="0" cy="0"/>
          <a:chOff x="0" y="0"/>
          <a:chExt cx="0" cy="0"/>
        </a:xfrm>
      </p:grpSpPr>
      <p:pic>
        <p:nvPicPr>
          <p:cNvPr id="7" name="Picture 3" descr="C:\Documents and Settings\t11318\桌面\揭开01.jpg"/>
          <p:cNvPicPr>
            <a:picLocks noChangeAspect="1" noChangeArrowheads="1"/>
          </p:cNvPicPr>
          <p:nvPr userDrawn="1"/>
        </p:nvPicPr>
        <p:blipFill>
          <a:blip r:embed="rId2">
            <a:extLst>
              <a:ext uri="{28A0092B-C50C-407E-A947-70E740481C1C}">
                <a14:useLocalDpi xmlns:a14="http://schemas.microsoft.com/office/drawing/2010/main" xmlns=""/>
              </a:ext>
            </a:extLst>
          </a:blip>
          <a:srcRect/>
          <a:stretch>
            <a:fillRect/>
          </a:stretch>
        </p:blipFill>
        <p:spPr bwMode="auto">
          <a:xfrm>
            <a:off x="3339147" y="0"/>
            <a:ext cx="8838820" cy="6859588"/>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extBox 3"/>
          <p:cNvSpPr txBox="1"/>
          <p:nvPr userDrawn="1"/>
        </p:nvSpPr>
        <p:spPr>
          <a:xfrm>
            <a:off x="1644019" y="1886585"/>
            <a:ext cx="5336439" cy="1446884"/>
          </a:xfrm>
          <a:prstGeom prst="rect">
            <a:avLst/>
          </a:prstGeom>
          <a:noFill/>
        </p:spPr>
        <p:txBody>
          <a:bodyPr wrap="square" lIns="91438" tIns="45719" rIns="91438" bIns="45719" rtlCol="0" anchor="ct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defPPr>
              <a:defRPr lang="zh-CN"/>
            </a:defPPr>
            <a:lvl1pPr>
              <a:defRPr sz="7200" spc="50">
                <a:ln w="11430"/>
                <a:solidFill>
                  <a:schemeClr val="tx1">
                    <a:lumMod val="65000"/>
                    <a:lumOff val="35000"/>
                  </a:schemeClr>
                </a:solidFill>
                <a:effectLst>
                  <a:outerShdw blurRad="38100" dist="38100" dir="2700000" algn="tl">
                    <a:srgbClr val="000000">
                      <a:alpha val="43137"/>
                    </a:srgbClr>
                  </a:outerShdw>
                </a:effectLst>
                <a:latin typeface="华康俪金黑W8(P)" pitchFamily="34" charset="-122"/>
                <a:ea typeface="华康俪金黑W8(P)" pitchFamily="34" charset="-122"/>
                <a:cs typeface="经典繁仿黑" pitchFamily="49" charset="-122"/>
              </a:defRPr>
            </a:lvl1pPr>
          </a:lstStyle>
          <a:p>
            <a:pPr lvl="0"/>
            <a:r>
              <a:rPr lang="zh-CN" altLang="en-US" sz="8800" b="1" dirty="0" smtClean="0">
                <a:solidFill>
                  <a:srgbClr val="CD1F06"/>
                </a:solidFill>
                <a:latin typeface="微软雅黑" pitchFamily="34" charset="-122"/>
                <a:ea typeface="微软雅黑" pitchFamily="34" charset="-122"/>
              </a:rPr>
              <a:t>谢谢</a:t>
            </a:r>
            <a:r>
              <a:rPr lang="zh-CN" altLang="en-US" sz="8800" b="1" dirty="0" smtClean="0">
                <a:solidFill>
                  <a:srgbClr val="00B050"/>
                </a:solidFill>
                <a:latin typeface="微软雅黑" pitchFamily="34" charset="-122"/>
                <a:ea typeface="微软雅黑" pitchFamily="34" charset="-122"/>
              </a:rPr>
              <a:t>观看</a:t>
            </a:r>
            <a:endParaRPr lang="zh-CN" altLang="en-US" sz="8800" b="1" dirty="0">
              <a:solidFill>
                <a:srgbClr val="00B050"/>
              </a:solidFill>
              <a:latin typeface="微软雅黑" pitchFamily="34" charset="-122"/>
              <a:ea typeface="微软雅黑" pitchFamily="34" charset="-122"/>
            </a:endParaRPr>
          </a:p>
        </p:txBody>
      </p:sp>
      <p:sp>
        <p:nvSpPr>
          <p:cNvPr id="9" name="矩形 8"/>
          <p:cNvSpPr/>
          <p:nvPr userDrawn="1"/>
        </p:nvSpPr>
        <p:spPr>
          <a:xfrm>
            <a:off x="1782655" y="3658773"/>
            <a:ext cx="5618651" cy="954329"/>
          </a:xfrm>
          <a:prstGeom prst="rect">
            <a:avLst/>
          </a:prstGeom>
        </p:spPr>
        <p:txBody>
          <a:bodyPr wrap="square" lIns="91438" tIns="45719" rIns="91438" bIns="45719" anchor="ctr">
            <a:spAutoFit/>
          </a:bodyPr>
          <a:lstStyle/>
          <a:p>
            <a:pPr algn="l"/>
            <a:r>
              <a:rPr lang="en-US" altLang="zh-CN" sz="2800" b="0" dirty="0" smtClean="0">
                <a:solidFill>
                  <a:schemeClr val="bg1">
                    <a:lumMod val="50000"/>
                  </a:schemeClr>
                </a:solidFill>
                <a:effectLst/>
                <a:latin typeface="微软雅黑" pitchFamily="34" charset="-122"/>
                <a:ea typeface="微软雅黑" pitchFamily="34" charset="-122"/>
                <a:cs typeface="经典繁仿黑" pitchFamily="49" charset="-122"/>
              </a:rPr>
              <a:t>——</a:t>
            </a:r>
            <a:r>
              <a:rPr lang="zh-CN" altLang="en-US" sz="2800" b="0" dirty="0" smtClean="0">
                <a:solidFill>
                  <a:schemeClr val="bg1">
                    <a:lumMod val="50000"/>
                  </a:schemeClr>
                </a:solidFill>
                <a:effectLst/>
                <a:latin typeface="微软雅黑" pitchFamily="34" charset="-122"/>
                <a:ea typeface="微软雅黑" pitchFamily="34" charset="-122"/>
                <a:cs typeface="经典繁仿黑" pitchFamily="49" charset="-122"/>
              </a:rPr>
              <a:t>更多精彩内容请登录 </a:t>
            </a:r>
            <a:endParaRPr lang="en-US" altLang="zh-CN" sz="2800" b="0" dirty="0" smtClean="0">
              <a:solidFill>
                <a:schemeClr val="bg1">
                  <a:lumMod val="50000"/>
                </a:schemeClr>
              </a:solidFill>
              <a:effectLst/>
              <a:latin typeface="微软雅黑" pitchFamily="34" charset="-122"/>
              <a:ea typeface="微软雅黑" pitchFamily="34" charset="-122"/>
              <a:cs typeface="经典繁仿黑" pitchFamily="49" charset="-122"/>
            </a:endParaRPr>
          </a:p>
          <a:p>
            <a:pPr algn="l"/>
            <a:r>
              <a:rPr lang="en-US" altLang="zh-CN" sz="2800" b="0" baseline="0" dirty="0" smtClean="0">
                <a:solidFill>
                  <a:schemeClr val="bg1">
                    <a:lumMod val="50000"/>
                  </a:schemeClr>
                </a:solidFill>
                <a:effectLst/>
                <a:latin typeface="微软雅黑" pitchFamily="34" charset="-122"/>
                <a:ea typeface="微软雅黑" pitchFamily="34" charset="-122"/>
                <a:cs typeface="经典繁仿黑" pitchFamily="49" charset="-122"/>
              </a:rPr>
              <a:t>        </a:t>
            </a:r>
            <a:r>
              <a:rPr lang="en-US" altLang="zh-CN" sz="2800" b="0" dirty="0" smtClean="0">
                <a:solidFill>
                  <a:srgbClr val="FF0000"/>
                </a:solidFill>
                <a:effectLst/>
                <a:latin typeface="微软雅黑" pitchFamily="34" charset="-122"/>
                <a:ea typeface="微软雅黑" pitchFamily="34" charset="-122"/>
                <a:cs typeface="经典繁仿黑" pitchFamily="49" charset="-122"/>
              </a:rPr>
              <a:t>www.91taoke.com</a:t>
            </a:r>
            <a:endParaRPr lang="zh-CN" altLang="en-US" sz="2800" b="0" dirty="0">
              <a:solidFill>
                <a:srgbClr val="FF0000"/>
              </a:solidFill>
              <a:effectLst/>
              <a:latin typeface="微软雅黑" pitchFamily="34" charset="-122"/>
              <a:ea typeface="微软雅黑" pitchFamily="34" charset="-122"/>
              <a:cs typeface="经典繁仿黑" pitchFamily="49" charset="-122"/>
            </a:endParaRPr>
          </a:p>
        </p:txBody>
      </p:sp>
    </p:spTree>
    <p:extLst>
      <p:ext uri="{BB962C8B-B14F-4D97-AF65-F5344CB8AC3E}">
        <p14:creationId xmlns:p14="http://schemas.microsoft.com/office/powerpoint/2010/main" xmlns="" val="403426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6" fill="hold" grpId="0" nodeType="afterEffect">
                                  <p:stCondLst>
                                    <p:cond delay="0"/>
                                  </p:stCondLst>
                                  <p:iterate type="lt">
                                    <p:tmPct val="18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strVal val="(6*min(max(#ppt_w*#ppt_h,.3),1)-7.4)/-.7*#ppt_w"/>
                                          </p:val>
                                        </p:tav>
                                        <p:tav tm="100000">
                                          <p:val>
                                            <p:strVal val="#ppt_w"/>
                                          </p:val>
                                        </p:tav>
                                      </p:tavLst>
                                    </p:anim>
                                    <p:anim calcmode="lin" valueType="num">
                                      <p:cBhvr>
                                        <p:cTn id="8" dur="500" fill="hold"/>
                                        <p:tgtEl>
                                          <p:spTgt spid="8"/>
                                        </p:tgtEl>
                                        <p:attrNameLst>
                                          <p:attrName>ppt_h</p:attrName>
                                        </p:attrNameLst>
                                      </p:cBhvr>
                                      <p:tavLst>
                                        <p:tav tm="0">
                                          <p:val>
                                            <p:strVal val="(6*min(max(#ppt_w*#ppt_h,.3),1)-7.4)/-.7*#ppt_h"/>
                                          </p:val>
                                        </p:tav>
                                        <p:tav tm="100000">
                                          <p:val>
                                            <p:strVal val="#ppt_h"/>
                                          </p:val>
                                        </p:tav>
                                      </p:tavLst>
                                    </p:anim>
                                    <p:anim calcmode="lin" valueType="num">
                                      <p:cBhvr>
                                        <p:cTn id="9" dur="500" fill="hold"/>
                                        <p:tgtEl>
                                          <p:spTgt spid="8"/>
                                        </p:tgtEl>
                                        <p:attrNameLst>
                                          <p:attrName>ppt_x</p:attrName>
                                        </p:attrNameLst>
                                      </p:cBhvr>
                                      <p:tavLst>
                                        <p:tav tm="0">
                                          <p:val>
                                            <p:fltVal val="0.5"/>
                                          </p:val>
                                        </p:tav>
                                        <p:tav tm="100000">
                                          <p:val>
                                            <p:strVal val="#ppt_x"/>
                                          </p:val>
                                        </p:tav>
                                      </p:tavLst>
                                    </p:anim>
                                    <p:anim calcmode="lin" valueType="num">
                                      <p:cBhvr>
                                        <p:cTn id="10" dur="500" fill="hold"/>
                                        <p:tgtEl>
                                          <p:spTgt spid="8"/>
                                        </p:tgtEl>
                                        <p:attrNameLst>
                                          <p:attrName>ppt_y</p:attrName>
                                        </p:attrNameLst>
                                      </p:cBhvr>
                                      <p:tavLst>
                                        <p:tav tm="0">
                                          <p:val>
                                            <p:strVal val="1+(6*min(max(#ppt_w*#ppt_h,.3),1)-7.4)/-.7*#ppt_h/2"/>
                                          </p:val>
                                        </p:tav>
                                        <p:tav tm="100000">
                                          <p:val>
                                            <p:strVal val="#ppt_y"/>
                                          </p:val>
                                        </p:tav>
                                      </p:tavLst>
                                    </p:anim>
                                  </p:childTnLst>
                                </p:cTn>
                              </p:par>
                            </p:childTnLst>
                          </p:cTn>
                        </p:par>
                        <p:par>
                          <p:cTn id="11" fill="hold">
                            <p:stCondLst>
                              <p:cond delay="770"/>
                            </p:stCondLst>
                            <p:childTnLst>
                              <p:par>
                                <p:cTn id="12" presetID="2" presetClass="entr" presetSubtype="2" decel="100000" fill="hold" grpId="0" nodeType="afterEffect">
                                  <p:stCondLst>
                                    <p:cond delay="0"/>
                                  </p:stCondLst>
                                  <p:iterate type="lt">
                                    <p:tmPct val="10000"/>
                                  </p:iterate>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1+#ppt_w/2"/>
                                          </p:val>
                                        </p:tav>
                                        <p:tav tm="100000">
                                          <p:val>
                                            <p:strVal val="#ppt_x"/>
                                          </p:val>
                                        </p:tav>
                                      </p:tavLst>
                                    </p:anim>
                                    <p:anim calcmode="lin" valueType="num">
                                      <p:cBhvr additive="base">
                                        <p:cTn id="15"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78341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9" r:id="rId8"/>
  </p:sldLayoutIdLst>
  <p:timing>
    <p:tnLst>
      <p:par>
        <p:cTn id="1" dur="indefinite" restart="never" nodeType="tmRoot"/>
      </p:par>
    </p:tnLst>
  </p:timing>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zh-CN"/>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image" Target="../media/image3.png"/><Relationship Id="rId7" Type="http://schemas.openxmlformats.org/officeDocument/2006/relationships/slide" Target="slide10.xml"/><Relationship Id="rId2" Type="http://schemas.openxmlformats.org/officeDocument/2006/relationships/slide" Target="slide11.xml"/><Relationship Id="rId1" Type="http://schemas.openxmlformats.org/officeDocument/2006/relationships/slideLayout" Target="../slideLayouts/slideLayout5.xml"/><Relationship Id="rId6" Type="http://schemas.openxmlformats.org/officeDocument/2006/relationships/slide" Target="slide9.xml"/><Relationship Id="rId5" Type="http://schemas.openxmlformats.org/officeDocument/2006/relationships/slide" Target="slide7.xml"/><Relationship Id="rId4" Type="http://schemas.openxmlformats.org/officeDocument/2006/relationships/image" Target="../media/image5.png"/><Relationship Id="rId9" Type="http://schemas.openxmlformats.org/officeDocument/2006/relationships/slide" Target="slide15.xml"/></Relationships>
</file>

<file path=ppt/slides/_rels/slide11.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7.xml"/><Relationship Id="rId1" Type="http://schemas.openxmlformats.org/officeDocument/2006/relationships/slideLayout" Target="../slideLayouts/slideLayout5.xml"/><Relationship Id="rId6" Type="http://schemas.openxmlformats.org/officeDocument/2006/relationships/slide" Target="slide15.xml"/><Relationship Id="rId5" Type="http://schemas.openxmlformats.org/officeDocument/2006/relationships/slide" Target="slide12.xml"/><Relationship Id="rId4" Type="http://schemas.openxmlformats.org/officeDocument/2006/relationships/slide" Target="slide10.xml"/></Relationships>
</file>

<file path=ppt/slides/_rels/slide12.xml.rels><?xml version="1.0" encoding="UTF-8" standalone="yes"?>
<Relationships xmlns="http://schemas.openxmlformats.org/package/2006/relationships"><Relationship Id="rId3" Type="http://schemas.openxmlformats.org/officeDocument/2006/relationships/slide" Target="slide7.xml"/><Relationship Id="rId7" Type="http://schemas.openxmlformats.org/officeDocument/2006/relationships/slide" Target="slide15.xml"/><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9.xml"/></Relationships>
</file>

<file path=ppt/slides/_rels/slide13.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4.xml"/><Relationship Id="rId7" Type="http://schemas.openxmlformats.org/officeDocument/2006/relationships/slide" Target="slide10.xml"/><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slide" Target="slide9.xml"/><Relationship Id="rId5" Type="http://schemas.openxmlformats.org/officeDocument/2006/relationships/slide" Target="slide7.xml"/><Relationship Id="rId4" Type="http://schemas.openxmlformats.org/officeDocument/2006/relationships/image" Target="../media/image3.png"/><Relationship Id="rId9" Type="http://schemas.openxmlformats.org/officeDocument/2006/relationships/slide" Target="slide15.xml"/></Relationships>
</file>

<file path=ppt/slides/_rels/slide1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7.xml"/><Relationship Id="rId1" Type="http://schemas.openxmlformats.org/officeDocument/2006/relationships/slideLayout" Target="../slideLayouts/slideLayout5.xml"/><Relationship Id="rId6" Type="http://schemas.openxmlformats.org/officeDocument/2006/relationships/slide" Target="slide15.xml"/><Relationship Id="rId5" Type="http://schemas.openxmlformats.org/officeDocument/2006/relationships/slide" Target="slide12.xml"/><Relationship Id="rId4" Type="http://schemas.openxmlformats.org/officeDocument/2006/relationships/slide" Target="slide10.xml"/></Relationships>
</file>

<file path=ppt/slides/_rels/slide15.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6.xml"/><Relationship Id="rId7" Type="http://schemas.openxmlformats.org/officeDocument/2006/relationships/slide" Target="slide10.xml"/><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slide" Target="slide9.xml"/><Relationship Id="rId5" Type="http://schemas.openxmlformats.org/officeDocument/2006/relationships/slide" Target="slide7.xml"/><Relationship Id="rId4" Type="http://schemas.openxmlformats.org/officeDocument/2006/relationships/image" Target="../media/image3.png"/><Relationship Id="rId9" Type="http://schemas.openxmlformats.org/officeDocument/2006/relationships/slide" Target="slide15.xml"/></Relationships>
</file>

<file path=ppt/slides/_rels/slide16.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7.xml"/><Relationship Id="rId1" Type="http://schemas.openxmlformats.org/officeDocument/2006/relationships/slideLayout" Target="../slideLayouts/slideLayout5.xml"/><Relationship Id="rId6" Type="http://schemas.openxmlformats.org/officeDocument/2006/relationships/slide" Target="slide15.xml"/><Relationship Id="rId5" Type="http://schemas.openxmlformats.org/officeDocument/2006/relationships/slide" Target="slide12.xml"/><Relationship Id="rId4" Type="http://schemas.openxmlformats.org/officeDocument/2006/relationships/slide" Target="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slide" Target="slide7.xml"/><Relationship Id="rId7" Type="http://schemas.openxmlformats.org/officeDocument/2006/relationships/slide" Target="slide15.xml"/><Relationship Id="rId2"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9.xml"/></Relationships>
</file>

<file path=ppt/slides/_rels/slide8.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image" Target="../media/image5.png"/><Relationship Id="rId7" Type="http://schemas.openxmlformats.org/officeDocument/2006/relationships/slide" Target="slide12.xml"/><Relationship Id="rId2" Type="http://schemas.openxmlformats.org/officeDocument/2006/relationships/image" Target="../media/image3.png"/><Relationship Id="rId1" Type="http://schemas.openxmlformats.org/officeDocument/2006/relationships/slideLayout" Target="../slideLayouts/slideLayout5.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7.xml"/></Relationships>
</file>

<file path=ppt/slides/_rels/slide9.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image" Target="../media/image5.png"/><Relationship Id="rId7" Type="http://schemas.openxmlformats.org/officeDocument/2006/relationships/slide" Target="slide12.xml"/><Relationship Id="rId2" Type="http://schemas.openxmlformats.org/officeDocument/2006/relationships/image" Target="../media/image3.png"/><Relationship Id="rId1" Type="http://schemas.openxmlformats.org/officeDocument/2006/relationships/slideLayout" Target="../slideLayouts/slideLayout5.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38622" y="2135972"/>
            <a:ext cx="5976664" cy="861774"/>
          </a:xfrm>
          <a:prstGeom prst="rect">
            <a:avLst/>
          </a:prstGeom>
          <a:noFill/>
        </p:spPr>
        <p:txBody>
          <a:bodyPr wrap="square" rtlCol="0">
            <a:spAutoFit/>
          </a:bodyPr>
          <a:lstStyle/>
          <a:p>
            <a:r>
              <a:rPr lang="zh-CN" altLang="en-US"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方法三</a:t>
            </a:r>
            <a:r>
              <a:rPr lang="zh-CN" altLang="zh-CN"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　</a:t>
            </a:r>
            <a:r>
              <a:rPr lang="zh-CN" altLang="en-US"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区域特征法</a:t>
            </a:r>
            <a:endParaRPr lang="zh-CN" altLang="zh-CN" sz="5000" b="1" dirty="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endParaRPr>
          </a:p>
        </p:txBody>
      </p:sp>
      <p:pic>
        <p:nvPicPr>
          <p:cNvPr id="7" name="Picture 2" descr="F:\风景图片\185242r0ztztuggjnhn0e5.jpg"/>
          <p:cNvPicPr>
            <a:picLocks noChangeAspect="1" noChangeArrowheads="1"/>
          </p:cNvPicPr>
          <p:nvPr/>
        </p:nvPicPr>
        <p:blipFill rotWithShape="1">
          <a:blip r:embed="rId2">
            <a:extLst>
              <a:ext uri="{28A0092B-C50C-407E-A947-70E740481C1C}">
                <a14:useLocalDpi xmlns:a14="http://schemas.microsoft.com/office/drawing/2010/main" xmlns="" val="0"/>
              </a:ext>
            </a:extLst>
          </a:blip>
          <a:srcRect t="20962" b="32280"/>
          <a:stretch/>
        </p:blipFill>
        <p:spPr bwMode="auto">
          <a:xfrm>
            <a:off x="-403066" y="4115469"/>
            <a:ext cx="12998133" cy="3418781"/>
          </a:xfrm>
          <a:prstGeom prst="rect">
            <a:avLst/>
          </a:prstGeom>
          <a:ln>
            <a:noFill/>
          </a:ln>
          <a:effectLst>
            <a:softEdge rad="317500"/>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89401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163642" y="45418"/>
            <a:ext cx="11639246" cy="6555641"/>
          </a:xfrm>
          <a:prstGeom prst="rect">
            <a:avLst/>
          </a:prstGeom>
        </p:spPr>
        <p:txBody>
          <a:bodyPr>
            <a:spAutoFit/>
          </a:bodyPr>
          <a:lstStyle/>
          <a:p>
            <a:pPr algn="just">
              <a:lnSpc>
                <a:spcPct val="150000"/>
              </a:lnSpc>
              <a:spcAft>
                <a:spcPts val="0"/>
              </a:spcAft>
              <a:tabLst>
                <a:tab pos="2340610" algn="l"/>
              </a:tabLs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有诗人这样写道：</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德萨雷</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图</a:t>
            </a:r>
            <a:r>
              <a:rPr lang="zh-CN" altLang="zh-CN" sz="2800" kern="100" dirty="0" smtClean="0">
                <a:latin typeface="Times New Roman"/>
                <a:ea typeface="华文细黑"/>
                <a:cs typeface="Times New Roman"/>
              </a:rPr>
              <a:t>中</a:t>
            </a: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r>
              <a:rPr lang="en-US" altLang="zh-CN" sz="2800" kern="100" dirty="0" smtClean="0">
                <a:latin typeface="Times New Roman"/>
                <a:ea typeface="华文细黑"/>
                <a:cs typeface="Courier New"/>
              </a:rPr>
              <a:t>A</a:t>
            </a:r>
            <a:r>
              <a:rPr lang="zh-CN" altLang="zh-CN" sz="2800" kern="100" dirty="0">
                <a:latin typeface="Times New Roman"/>
                <a:ea typeface="华文细黑"/>
                <a:cs typeface="Times New Roman"/>
              </a:rPr>
              <a:t>处附近的湖泊</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是幸福的，</a:t>
            </a:r>
            <a:r>
              <a:rPr lang="zh-CN" altLang="zh-CN" sz="2800" kern="100" dirty="0" smtClean="0">
                <a:latin typeface="Times New Roman"/>
                <a:ea typeface="华文细黑"/>
                <a:cs typeface="Times New Roman"/>
              </a:rPr>
              <a:t>因为</a:t>
            </a: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r>
              <a:rPr lang="zh-CN" altLang="zh-CN" sz="2800" kern="100" dirty="0" smtClean="0">
                <a:latin typeface="Times New Roman"/>
                <a:ea typeface="华文细黑"/>
                <a:cs typeface="Times New Roman"/>
              </a:rPr>
              <a:t>有</a:t>
            </a:r>
            <a:r>
              <a:rPr lang="en-US" altLang="zh-CN" sz="2800" kern="100" dirty="0" smtClean="0">
                <a:latin typeface="Times New Roman"/>
                <a:ea typeface="华文细黑"/>
                <a:cs typeface="Courier New"/>
              </a:rPr>
              <a:t>3</a:t>
            </a:r>
            <a:r>
              <a:rPr lang="zh-CN" altLang="zh-CN" sz="2800" kern="100" dirty="0">
                <a:latin typeface="Times New Roman"/>
                <a:ea typeface="华文细黑"/>
                <a:cs typeface="Times New Roman"/>
              </a:rPr>
              <a:t>个太阳照耀着它的葡萄园</a:t>
            </a:r>
            <a:r>
              <a:rPr lang="en-US" altLang="zh-CN" sz="2800" kern="100" dirty="0">
                <a:latin typeface="宋体"/>
                <a:ea typeface="华文细黑"/>
                <a:cs typeface="Times New Roman"/>
              </a:rPr>
              <a:t>”</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r>
              <a:rPr lang="zh-CN" altLang="zh-CN" sz="2800" kern="100" dirty="0" smtClean="0">
                <a:latin typeface="Times New Roman"/>
                <a:ea typeface="华文细黑"/>
                <a:cs typeface="Times New Roman"/>
              </a:rPr>
              <a:t>诗中的</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个太阳</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是指</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ct val="150000"/>
              </a:lnSpc>
              <a:spcAft>
                <a:spcPts val="0"/>
              </a:spcAft>
              <a:tabLst>
                <a:tab pos="2340610" algn="l"/>
              </a:tabLst>
            </a:pPr>
            <a:r>
              <a:rPr lang="en-US" altLang="zh-CN" sz="2800" kern="100" dirty="0">
                <a:latin typeface="宋体"/>
                <a:ea typeface="华文细黑"/>
                <a:cs typeface="Times New Roman"/>
              </a:rPr>
              <a:t>①</a:t>
            </a:r>
            <a:r>
              <a:rPr lang="zh-CN" altLang="zh-CN" sz="2800" kern="100" dirty="0">
                <a:latin typeface="Times New Roman"/>
                <a:ea typeface="华文细黑"/>
                <a:cs typeface="Times New Roman"/>
              </a:rPr>
              <a:t>日照充足　</a:t>
            </a: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r>
              <a:rPr lang="en-US" altLang="zh-CN" sz="2800" kern="100" dirty="0" smtClean="0">
                <a:latin typeface="宋体"/>
                <a:ea typeface="华文细黑"/>
                <a:cs typeface="Times New Roman"/>
              </a:rPr>
              <a:t>②</a:t>
            </a:r>
            <a:r>
              <a:rPr lang="zh-CN" altLang="zh-CN" sz="2800" kern="100" dirty="0">
                <a:latin typeface="Times New Roman"/>
                <a:ea typeface="华文细黑"/>
                <a:cs typeface="Times New Roman"/>
              </a:rPr>
              <a:t>土壤在夜晚提供热量　</a:t>
            </a: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r>
              <a:rPr lang="en-US" altLang="zh-CN" sz="2800" kern="100" dirty="0" smtClean="0">
                <a:latin typeface="宋体"/>
                <a:ea typeface="华文细黑"/>
                <a:cs typeface="Times New Roman"/>
              </a:rPr>
              <a:t>③</a:t>
            </a:r>
            <a:r>
              <a:rPr lang="zh-CN" altLang="zh-CN" sz="2800" kern="100" dirty="0">
                <a:latin typeface="Times New Roman"/>
                <a:ea typeface="华文细黑"/>
                <a:cs typeface="Times New Roman"/>
              </a:rPr>
              <a:t>湖面反射太阳光提供热量　</a:t>
            </a: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r>
              <a:rPr lang="en-US" altLang="zh-CN" sz="2800" kern="100" dirty="0" smtClean="0">
                <a:latin typeface="宋体"/>
                <a:ea typeface="华文细黑"/>
                <a:cs typeface="Times New Roman"/>
              </a:rPr>
              <a:t>④</a:t>
            </a:r>
            <a:r>
              <a:rPr lang="zh-CN" altLang="zh-CN" sz="2800" kern="100" dirty="0">
                <a:latin typeface="Times New Roman"/>
                <a:ea typeface="华文细黑"/>
                <a:cs typeface="Times New Roman"/>
              </a:rPr>
              <a:t>石墙在夜晚提供热量　</a:t>
            </a: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r>
              <a:rPr lang="en-US" altLang="zh-CN" sz="2800" kern="100" dirty="0" smtClean="0">
                <a:latin typeface="宋体"/>
                <a:ea typeface="华文细黑"/>
                <a:cs typeface="Times New Roman"/>
              </a:rPr>
              <a:t>⑤</a:t>
            </a:r>
            <a:r>
              <a:rPr lang="zh-CN" altLang="zh-CN" sz="2800" kern="100" dirty="0">
                <a:latin typeface="Times New Roman"/>
                <a:ea typeface="华文细黑"/>
                <a:cs typeface="Times New Roman"/>
              </a:rPr>
              <a:t>气候湿润，降水较多</a:t>
            </a:r>
            <a:endParaRPr lang="zh-CN" altLang="zh-CN" sz="2800" kern="100" dirty="0">
              <a:latin typeface="宋体"/>
              <a:cs typeface="Courier New"/>
            </a:endParaRPr>
          </a:p>
          <a:p>
            <a:pPr algn="just">
              <a:lnSpc>
                <a:spcPct val="150000"/>
              </a:lnSpc>
              <a:spcAft>
                <a:spcPts val="0"/>
              </a:spcAft>
              <a:tabLst>
                <a:tab pos="2340610" algn="l"/>
              </a:tabLst>
            </a:pPr>
            <a:r>
              <a:rPr lang="en-US" altLang="zh-CN" sz="2800" kern="100" dirty="0">
                <a:latin typeface="Times New Roman"/>
                <a:ea typeface="华文细黑"/>
                <a:cs typeface="Courier New"/>
              </a:rPr>
              <a:t>A.</a:t>
            </a:r>
            <a:r>
              <a:rPr lang="en-US" altLang="zh-CN" sz="2800" kern="100" dirty="0" smtClean="0">
                <a:latin typeface="宋体"/>
                <a:ea typeface="华文细黑"/>
                <a:cs typeface="Times New Roman"/>
              </a:rPr>
              <a:t>①②③    </a:t>
            </a:r>
            <a:r>
              <a:rPr lang="en-US" altLang="zh-CN" sz="2800" kern="100" dirty="0" smtClean="0">
                <a:latin typeface="Times New Roman"/>
                <a:ea typeface="华文细黑"/>
                <a:cs typeface="Courier New"/>
              </a:rPr>
              <a:t>B</a:t>
            </a:r>
            <a:r>
              <a:rPr lang="en-US" altLang="zh-CN" sz="2800" kern="100" dirty="0">
                <a:latin typeface="Times New Roman"/>
                <a:ea typeface="华文细黑"/>
                <a:cs typeface="Courier New"/>
              </a:rPr>
              <a:t>.</a:t>
            </a:r>
            <a:r>
              <a:rPr lang="en-US" altLang="zh-CN" sz="2800" kern="100" dirty="0" smtClean="0">
                <a:latin typeface="宋体"/>
                <a:ea typeface="华文细黑"/>
                <a:cs typeface="Times New Roman"/>
              </a:rPr>
              <a:t>①③⑤    </a:t>
            </a:r>
            <a:r>
              <a:rPr lang="en-US" altLang="zh-CN" sz="2800" kern="100" dirty="0" smtClean="0">
                <a:latin typeface="Times New Roman"/>
                <a:ea typeface="华文细黑"/>
                <a:cs typeface="Courier New"/>
              </a:rPr>
              <a:t>C</a:t>
            </a:r>
            <a:r>
              <a:rPr lang="en-US" altLang="zh-CN" sz="2800" kern="100" dirty="0">
                <a:latin typeface="Times New Roman"/>
                <a:ea typeface="华文细黑"/>
                <a:cs typeface="Courier New"/>
              </a:rPr>
              <a:t>.</a:t>
            </a:r>
            <a:r>
              <a:rPr lang="en-US" altLang="zh-CN" sz="2800" kern="100" dirty="0" smtClean="0">
                <a:latin typeface="宋体"/>
                <a:ea typeface="华文细黑"/>
                <a:cs typeface="Times New Roman"/>
              </a:rPr>
              <a:t>①③④    </a:t>
            </a:r>
            <a:r>
              <a:rPr lang="en-US" altLang="zh-CN" sz="2800" kern="100" dirty="0" smtClean="0">
                <a:latin typeface="Times New Roman"/>
                <a:ea typeface="华文细黑"/>
                <a:cs typeface="Courier New"/>
              </a:rPr>
              <a:t>D</a:t>
            </a:r>
            <a:r>
              <a:rPr lang="en-US" altLang="zh-CN" sz="2800" kern="100" dirty="0">
                <a:latin typeface="Times New Roman"/>
                <a:ea typeface="华文细黑"/>
                <a:cs typeface="Courier New"/>
              </a:rPr>
              <a:t>.</a:t>
            </a:r>
            <a:r>
              <a:rPr lang="en-US" altLang="zh-CN" sz="2800" kern="100" dirty="0">
                <a:latin typeface="宋体"/>
                <a:ea typeface="华文细黑"/>
                <a:cs typeface="Times New Roman"/>
              </a:rPr>
              <a:t>①②⑤</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a:hlinkClick r:id="rId2"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17" name="TextBox 16"/>
          <p:cNvSpPr txBox="1"/>
          <p:nvPr/>
        </p:nvSpPr>
        <p:spPr>
          <a:xfrm>
            <a:off x="4234331" y="5869638"/>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1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149011" y="2197860"/>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9" name="Picture 2" descr="\\李笑影\李笑影\2016\二轮\考前三个月\地理 通用\方正\K301.TIF"/>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750900" y="611173"/>
            <a:ext cx="6013888" cy="41147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 name="Rectangle 21">
            <a:hlinkClick r:id="rId5"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22" name="Rectangle 21">
            <a:hlinkClick r:id="rId6"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23" name="Rectangle 21">
            <a:hlinkClick r:id="rId7"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24" name="Rectangle 21">
            <a:hlinkClick r:id="rId8"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25" name="Rectangle 21">
            <a:hlinkClick r:id="rId9"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133895628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7" grpId="0"/>
      <p:bldP spid="17" grpId="1"/>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34699" y="640532"/>
            <a:ext cx="11755638" cy="1675845"/>
          </a:xfrm>
          <a:prstGeom prst="rect">
            <a:avLst/>
          </a:prstGeom>
        </p:spPr>
        <p:txBody>
          <a:bodyPr>
            <a:spAutoFit/>
          </a:bodyPr>
          <a:lstStyle/>
          <a:p>
            <a:pPr algn="just">
              <a:lnSpc>
                <a:spcPct val="150000"/>
              </a:lnSpc>
              <a:spcAft>
                <a:spcPts val="0"/>
              </a:spcAft>
              <a:tabLst>
                <a:tab pos="2340610" algn="l"/>
              </a:tabLst>
            </a:pPr>
            <a:r>
              <a:rPr lang="zh-CN" altLang="zh-CN" sz="2800" b="1" kern="100" dirty="0">
                <a:solidFill>
                  <a:srgbClr val="0000FF"/>
                </a:solidFill>
                <a:latin typeface="Times New Roman"/>
                <a:ea typeface="华文细黑"/>
                <a:cs typeface="Times New Roman"/>
              </a:rPr>
              <a:t>解析</a:t>
            </a:r>
            <a:r>
              <a:rPr lang="zh-CN" altLang="zh-CN" sz="2800" b="1" kern="100">
                <a:solidFill>
                  <a:srgbClr val="0000FF"/>
                </a:solidFill>
                <a:latin typeface="Times New Roman"/>
                <a:ea typeface="华文细黑"/>
                <a:cs typeface="Times New Roman"/>
              </a:rPr>
              <a:t>　</a:t>
            </a:r>
            <a:r>
              <a:rPr lang="en-US" altLang="zh-CN" sz="2800" kern="100" dirty="0" smtClean="0">
                <a:latin typeface="宋体"/>
                <a:ea typeface="华文细黑"/>
                <a:cs typeface="Times New Roman"/>
              </a:rPr>
              <a:t>“</a:t>
            </a: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个太阳</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是指该地日照充足，天上有太阳；湖面反射太阳光提供热量，水中有</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太阳</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；石墙在夜晚提供热量，墙中有</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太阳</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a:t>
            </a:r>
            <a:endParaRPr lang="zh-CN" altLang="zh-CN" sz="2800" kern="100" dirty="0">
              <a:effectLst/>
              <a:latin typeface="宋体"/>
              <a:cs typeface="Courier New"/>
            </a:endParaRPr>
          </a:p>
        </p:txBody>
      </p:sp>
      <p:sp>
        <p:nvSpPr>
          <p:cNvPr id="4" name="Rectangle 21">
            <a:hlinkClick r:id="rId2"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7" name="Rectangle 21">
            <a:hlinkClick r:id="rId5"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8" name="Rectangle 21">
            <a:hlinkClick r:id="rId6"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94478565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95331" y="626196"/>
            <a:ext cx="4798486" cy="5262979"/>
          </a:xfrm>
          <a:prstGeom prst="rect">
            <a:avLst/>
          </a:prstGeom>
        </p:spPr>
        <p:txBody>
          <a:bodyPr wrap="square">
            <a:spAutoFit/>
          </a:bodyPr>
          <a:lstStyle/>
          <a:p>
            <a:pPr algn="just">
              <a:lnSpc>
                <a:spcPct val="150000"/>
              </a:lnSpc>
              <a:spcAft>
                <a:spcPts val="0"/>
              </a:spcAft>
              <a:tabLst>
                <a:tab pos="2340610" algn="l"/>
              </a:tabLst>
            </a:pPr>
            <a:r>
              <a:rPr lang="zh-CN" altLang="zh-CN" sz="2800" kern="100" dirty="0">
                <a:latin typeface="Times New Roman"/>
                <a:ea typeface="华文细黑"/>
                <a:cs typeface="Times New Roman"/>
              </a:rPr>
              <a:t>盐城丹顶鹤自然保护区位于</a:t>
            </a:r>
            <a:r>
              <a:rPr lang="zh-CN" altLang="zh-CN" sz="2800" kern="100" spc="-100" dirty="0">
                <a:latin typeface="Times New Roman"/>
                <a:ea typeface="华文细黑"/>
                <a:cs typeface="Times New Roman"/>
              </a:rPr>
              <a:t>江苏中部沿海，这里芦苇丛生，</a:t>
            </a:r>
            <a:r>
              <a:rPr lang="zh-CN" altLang="zh-CN" sz="2800" kern="100" dirty="0">
                <a:latin typeface="Times New Roman"/>
                <a:ea typeface="华文细黑"/>
                <a:cs typeface="Times New Roman"/>
              </a:rPr>
              <a:t>是我国最大的滩涂湿地。每年</a:t>
            </a:r>
            <a:r>
              <a:rPr lang="en-US" altLang="zh-CN" sz="2800" kern="100" dirty="0">
                <a:latin typeface="Times New Roman"/>
                <a:ea typeface="华文细黑"/>
                <a:cs typeface="Courier New"/>
              </a:rPr>
              <a:t>11</a:t>
            </a:r>
            <a:r>
              <a:rPr lang="zh-CN" altLang="zh-CN" sz="2800" kern="100" dirty="0">
                <a:latin typeface="Times New Roman"/>
                <a:ea typeface="华文细黑"/>
                <a:cs typeface="Times New Roman"/>
              </a:rPr>
              <a:t>月到次年</a:t>
            </a: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月，丹顶鹤会在盐城滩涂地越冬。近年来滩涂面积年增</a:t>
            </a:r>
            <a:r>
              <a:rPr lang="en-US" altLang="zh-CN" sz="2800" kern="100" dirty="0">
                <a:latin typeface="Times New Roman"/>
                <a:ea typeface="华文细黑"/>
                <a:cs typeface="Courier New"/>
              </a:rPr>
              <a:t>900</a:t>
            </a:r>
            <a:r>
              <a:rPr lang="zh-CN" altLang="zh-CN" sz="2800" kern="100" dirty="0">
                <a:latin typeface="Times New Roman"/>
                <a:ea typeface="华文细黑"/>
                <a:cs typeface="Times New Roman"/>
              </a:rPr>
              <a:t>公顷。结合</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丹顶鹤迁徙路线图</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，完成</a:t>
            </a: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题。</a:t>
            </a:r>
            <a:endParaRPr lang="zh-CN" altLang="zh-CN" sz="2800" kern="100" dirty="0">
              <a:effectLst/>
              <a:latin typeface="宋体"/>
              <a:cs typeface="Courier New"/>
            </a:endParaRPr>
          </a:p>
        </p:txBody>
      </p:sp>
      <p:pic>
        <p:nvPicPr>
          <p:cNvPr id="3074" name="Picture 2" descr="\\李笑影\李笑影\2016\二轮\考前三个月\地理 通用\方正\67.T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03832" y="608764"/>
            <a:ext cx="6632803" cy="58358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angle 21">
            <a:hlinkClick r:id="rId3"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0" name="Rectangle 21">
            <a:hlinkClick r:id="rId4"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1" name="Rectangle 21">
            <a:hlinkClick r:id="rId5"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2" name="Rectangle 21">
            <a:hlinkClick r:id="rId6"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13" name="Rectangle 21">
            <a:hlinkClick r:id="rId7"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13014774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李笑影\李笑影\2016\二轮\考前三个月\地理 通用\方正\67.T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03832" y="608764"/>
            <a:ext cx="6632803" cy="58358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矩形 7"/>
          <p:cNvSpPr/>
          <p:nvPr/>
        </p:nvSpPr>
        <p:spPr>
          <a:xfrm>
            <a:off x="262558" y="496516"/>
            <a:ext cx="11524006" cy="4532664"/>
          </a:xfrm>
          <a:prstGeom prst="rect">
            <a:avLst/>
          </a:prstGeom>
        </p:spPr>
        <p:txBody>
          <a:bodyPr>
            <a:spAutoFit/>
          </a:bodyPr>
          <a:lstStyle/>
          <a:p>
            <a:pPr algn="just">
              <a:lnSpc>
                <a:spcPts val="5500"/>
              </a:lnSpc>
              <a:spcAft>
                <a:spcPts val="0"/>
              </a:spcAft>
              <a:tabLst>
                <a:tab pos="2340610" algn="l"/>
              </a:tabLs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影响丹顶鹤迁徙的主要</a:t>
            </a:r>
            <a:r>
              <a:rPr lang="zh-CN" altLang="zh-CN" sz="2800" kern="100" dirty="0" smtClean="0">
                <a:latin typeface="Times New Roman"/>
                <a:ea typeface="华文细黑"/>
                <a:cs typeface="Times New Roman"/>
              </a:rPr>
              <a:t>原因</a:t>
            </a:r>
            <a:endParaRPr lang="en-US" altLang="zh-CN" sz="2800" kern="100" dirty="0" smtClean="0">
              <a:latin typeface="Times New Roman"/>
              <a:ea typeface="华文细黑"/>
              <a:cs typeface="Times New Roman"/>
            </a:endParaRPr>
          </a:p>
          <a:p>
            <a:pPr algn="just">
              <a:lnSpc>
                <a:spcPts val="5500"/>
              </a:lnSpc>
              <a:spcAft>
                <a:spcPts val="0"/>
              </a:spcAft>
              <a:tabLst>
                <a:tab pos="2340610" algn="l"/>
              </a:tabLst>
            </a:pPr>
            <a:r>
              <a:rPr lang="zh-CN" altLang="zh-CN" sz="2800" kern="100" dirty="0" smtClean="0">
                <a:latin typeface="Times New Roman"/>
                <a:ea typeface="华文细黑"/>
                <a:cs typeface="Times New Roman"/>
              </a:rPr>
              <a:t>是</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500"/>
              </a:lnSpc>
              <a:spcAft>
                <a:spcPts val="0"/>
              </a:spcAft>
              <a:tabLst>
                <a:tab pos="234061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风向季节变化</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500"/>
              </a:lnSpc>
              <a:spcAft>
                <a:spcPts val="0"/>
              </a:spcAft>
              <a:tabLst>
                <a:tab pos="2340610" algn="l"/>
              </a:tabLst>
            </a:pPr>
            <a:r>
              <a:rPr lang="en-US" altLang="zh-CN" sz="2800" kern="100" dirty="0" smtClean="0">
                <a:latin typeface="Times New Roman"/>
                <a:ea typeface="华文细黑"/>
                <a:cs typeface="Courier New"/>
              </a:rPr>
              <a:t>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气温季节变化</a:t>
            </a:r>
            <a:endParaRPr lang="zh-CN" altLang="zh-CN" sz="2800" kern="100" dirty="0">
              <a:latin typeface="宋体"/>
              <a:cs typeface="Courier New"/>
            </a:endParaRPr>
          </a:p>
          <a:p>
            <a:pPr algn="just">
              <a:lnSpc>
                <a:spcPts val="5500"/>
              </a:lnSpc>
              <a:spcAft>
                <a:spcPts val="0"/>
              </a:spcAft>
              <a:tabLst>
                <a:tab pos="234061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湿地水量季节变化</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500"/>
              </a:lnSpc>
              <a:spcAft>
                <a:spcPts val="0"/>
              </a:spcAft>
              <a:tabLst>
                <a:tab pos="2340610" algn="l"/>
              </a:tabLst>
            </a:pPr>
            <a:r>
              <a:rPr lang="en-US" altLang="zh-CN" sz="2800" kern="100" dirty="0" smtClean="0">
                <a:latin typeface="Times New Roman"/>
                <a:ea typeface="华文细黑"/>
                <a:cs typeface="Courier New"/>
              </a:rPr>
              <a:t>D</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栖息地面积变化</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17" name="TextBox 16"/>
          <p:cNvSpPr txBox="1"/>
          <p:nvPr/>
        </p:nvSpPr>
        <p:spPr>
          <a:xfrm>
            <a:off x="95967" y="2700189"/>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18"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80076" y="1458730"/>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9" name="Rectangle 21">
            <a:hlinkClick r:id="rId5"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0" name="Rectangle 21">
            <a:hlinkClick r:id="rId6"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1" name="Rectangle 21">
            <a:hlinkClick r:id="rId7"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2" name="Rectangle 21">
            <a:hlinkClick r:id="rId8"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13" name="Rectangle 21">
            <a:hlinkClick r:id="rId9"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291245306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7" grpId="0"/>
      <p:bldP spid="17" grpId="1"/>
    </p:bld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74789" y="675688"/>
            <a:ext cx="11639246" cy="2322058"/>
          </a:xfrm>
          <a:prstGeom prst="rect">
            <a:avLst/>
          </a:prstGeom>
        </p:spPr>
        <p:txBody>
          <a:bodyPr>
            <a:spAutoFit/>
          </a:bodyPr>
          <a:lstStyle/>
          <a:p>
            <a:pPr>
              <a:lnSpc>
                <a:spcPts val="5500"/>
              </a:lnSpc>
              <a:tabLst>
                <a:tab pos="2340610" algn="l"/>
              </a:tabLst>
            </a:pPr>
            <a:r>
              <a:rPr lang="zh-CN" altLang="zh-CN" sz="2800" b="1" kern="100" dirty="0">
                <a:solidFill>
                  <a:srgbClr val="0000FF"/>
                </a:solidFill>
                <a:latin typeface="Times New Roman"/>
                <a:ea typeface="华文细黑"/>
                <a:cs typeface="Times New Roman"/>
              </a:rPr>
              <a:t>解析</a:t>
            </a:r>
            <a:r>
              <a:rPr lang="zh-CN" altLang="zh-CN" sz="2800" b="1" kern="100">
                <a:solidFill>
                  <a:srgbClr val="0000FF"/>
                </a:solidFill>
                <a:latin typeface="Times New Roman"/>
                <a:ea typeface="华文细黑"/>
                <a:cs typeface="Times New Roman"/>
              </a:rPr>
              <a:t>　</a:t>
            </a:r>
            <a:r>
              <a:rPr lang="zh-CN" altLang="zh-CN" sz="2800" kern="100" smtClean="0">
                <a:latin typeface="Times New Roman"/>
                <a:ea typeface="华文细黑"/>
                <a:cs typeface="Times New Roman"/>
              </a:rPr>
              <a:t>本题</a:t>
            </a:r>
            <a:r>
              <a:rPr lang="zh-CN" altLang="zh-CN" sz="2800" kern="100" dirty="0">
                <a:latin typeface="Times New Roman"/>
                <a:ea typeface="华文细黑"/>
                <a:cs typeface="Times New Roman"/>
              </a:rPr>
              <a:t>考查地理环境对生物的影响。依据图示信息可知，丹顶鹤栖息地只有纬度位置有明显的改变，据此可以判断影响其迁徙的主要原因是气温季节变化。</a:t>
            </a:r>
            <a:endParaRPr lang="zh-CN" altLang="zh-CN" sz="2800" kern="100" dirty="0">
              <a:effectLst/>
              <a:latin typeface="宋体"/>
              <a:cs typeface="Courier New"/>
            </a:endParaRPr>
          </a:p>
        </p:txBody>
      </p:sp>
      <p:sp>
        <p:nvSpPr>
          <p:cNvPr id="4" name="Rectangle 21">
            <a:hlinkClick r:id="rId2"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7" name="Rectangle 21">
            <a:hlinkClick r:id="rId5"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8" name="Rectangle 21">
            <a:hlinkClick r:id="rId6"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207302920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李笑影\李笑影\2016\二轮\考前三个月\地理 通用\方正\67.T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03832" y="608764"/>
            <a:ext cx="6632803" cy="58358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矩形 7"/>
          <p:cNvSpPr/>
          <p:nvPr/>
        </p:nvSpPr>
        <p:spPr>
          <a:xfrm>
            <a:off x="272083" y="496516"/>
            <a:ext cx="4928039" cy="5236497"/>
          </a:xfrm>
          <a:prstGeom prst="rect">
            <a:avLst/>
          </a:prstGeom>
        </p:spPr>
        <p:txBody>
          <a:bodyPr wrap="square">
            <a:spAutoFit/>
          </a:bodyPr>
          <a:lstStyle/>
          <a:p>
            <a:pPr algn="just">
              <a:lnSpc>
                <a:spcPts val="5500"/>
              </a:lnSpc>
              <a:spcAft>
                <a:spcPts val="0"/>
              </a:spcAft>
              <a:tabLst>
                <a:tab pos="2340610" algn="l"/>
              </a:tabLst>
            </a:pP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丹顶鹤在盐城湿地越冬比在迁徙路线上的辽河口、黄河口湿地具有的优势是</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500"/>
              </a:lnSpc>
              <a:spcAft>
                <a:spcPts val="0"/>
              </a:spcAft>
              <a:tabLst>
                <a:tab pos="234061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食物来源丰富</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500"/>
              </a:lnSpc>
              <a:spcAft>
                <a:spcPts val="0"/>
              </a:spcAft>
              <a:tabLst>
                <a:tab pos="2340610" algn="l"/>
              </a:tabLst>
            </a:pPr>
            <a:r>
              <a:rPr lang="en-US" altLang="zh-CN" sz="2800" kern="100" dirty="0" smtClean="0">
                <a:latin typeface="Times New Roman"/>
                <a:ea typeface="华文细黑"/>
                <a:cs typeface="Courier New"/>
              </a:rPr>
              <a:t>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人类活动较弱</a:t>
            </a:r>
            <a:endParaRPr lang="zh-CN" altLang="zh-CN" sz="2800" kern="100" dirty="0">
              <a:latin typeface="宋体"/>
              <a:cs typeface="Courier New"/>
            </a:endParaRPr>
          </a:p>
          <a:p>
            <a:pPr algn="just">
              <a:lnSpc>
                <a:spcPts val="5500"/>
              </a:lnSpc>
              <a:spcAft>
                <a:spcPts val="0"/>
              </a:spcAft>
              <a:tabLst>
                <a:tab pos="234061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气候温暖湿润</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500"/>
              </a:lnSpc>
              <a:spcAft>
                <a:spcPts val="0"/>
              </a:spcAft>
              <a:tabLst>
                <a:tab pos="2340610" algn="l"/>
              </a:tabLst>
            </a:pPr>
            <a:r>
              <a:rPr lang="en-US" altLang="zh-CN" sz="2800" kern="100" dirty="0" smtClean="0">
                <a:latin typeface="Times New Roman"/>
                <a:ea typeface="华文细黑"/>
                <a:cs typeface="Courier New"/>
              </a:rPr>
              <a:t>D</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滩涂面积最大</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17" name="TextBox 16"/>
          <p:cNvSpPr txBox="1"/>
          <p:nvPr/>
        </p:nvSpPr>
        <p:spPr>
          <a:xfrm>
            <a:off x="124542" y="4068341"/>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18"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390831" y="2171750"/>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9" name="Rectangle 21">
            <a:hlinkClick r:id="rId5"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0" name="Rectangle 21">
            <a:hlinkClick r:id="rId6"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1" name="Rectangle 21">
            <a:hlinkClick r:id="rId7"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2" name="Rectangle 21">
            <a:hlinkClick r:id="rId8"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13" name="Rectangle 21">
            <a:hlinkClick r:id="rId9"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5</a:t>
            </a:r>
          </a:p>
        </p:txBody>
      </p:sp>
    </p:spTree>
    <p:extLst>
      <p:ext uri="{BB962C8B-B14F-4D97-AF65-F5344CB8AC3E}">
        <p14:creationId xmlns:p14="http://schemas.microsoft.com/office/powerpoint/2010/main" xmlns="" val="140047739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7" grpId="0"/>
      <p:bldP spid="17" grpId="1"/>
    </p:bld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74789" y="631150"/>
            <a:ext cx="11639246" cy="1646516"/>
          </a:xfrm>
          <a:prstGeom prst="rect">
            <a:avLst/>
          </a:prstGeom>
        </p:spPr>
        <p:txBody>
          <a:bodyPr>
            <a:spAutoFit/>
          </a:bodyPr>
          <a:lstStyle/>
          <a:p>
            <a:pPr>
              <a:lnSpc>
                <a:spcPts val="5300"/>
              </a:lnSpc>
              <a:tabLst>
                <a:tab pos="2340610" algn="l"/>
              </a:tabLst>
            </a:pPr>
            <a:r>
              <a:rPr lang="zh-CN" altLang="zh-CN" sz="2800" b="1" kern="100" dirty="0">
                <a:solidFill>
                  <a:srgbClr val="0000FF"/>
                </a:solidFill>
                <a:latin typeface="Times New Roman"/>
                <a:ea typeface="华文细黑"/>
                <a:cs typeface="Times New Roman"/>
              </a:rPr>
              <a:t>解析</a:t>
            </a:r>
            <a:r>
              <a:rPr lang="zh-CN" altLang="zh-CN" sz="2800" b="1" kern="100">
                <a:solidFill>
                  <a:srgbClr val="0000FF"/>
                </a:solidFill>
                <a:latin typeface="Times New Roman"/>
                <a:ea typeface="华文细黑"/>
                <a:cs typeface="Times New Roman"/>
              </a:rPr>
              <a:t>　</a:t>
            </a:r>
            <a:r>
              <a:rPr lang="zh-CN" altLang="zh-CN" sz="2800" kern="100" smtClean="0">
                <a:latin typeface="Times New Roman"/>
                <a:ea typeface="华文细黑"/>
                <a:cs typeface="Times New Roman"/>
              </a:rPr>
              <a:t>本题</a:t>
            </a:r>
            <a:r>
              <a:rPr lang="zh-CN" altLang="zh-CN" sz="2800" kern="100" dirty="0">
                <a:latin typeface="Times New Roman"/>
                <a:ea typeface="华文细黑"/>
                <a:cs typeface="Times New Roman"/>
              </a:rPr>
              <a:t>考查区域环境特征。对比分析盐城湿地与辽河口、黄河口湿地，因盐城湿地位于亚热带季风气候区，所以其更具有气候方面的优势。</a:t>
            </a:r>
            <a:endParaRPr lang="zh-CN" altLang="zh-CN" sz="2800" kern="100" dirty="0">
              <a:effectLst/>
              <a:latin typeface="宋体"/>
              <a:cs typeface="Courier New"/>
            </a:endParaRPr>
          </a:p>
        </p:txBody>
      </p:sp>
      <p:sp>
        <p:nvSpPr>
          <p:cNvPr id="4" name="Rectangle 21">
            <a:hlinkClick r:id="rId2"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7" name="Rectangle 21">
            <a:hlinkClick r:id="rId5"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8" name="Rectangle 21">
            <a:hlinkClick r:id="rId6"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5</a:t>
            </a:r>
          </a:p>
        </p:txBody>
      </p:sp>
    </p:spTree>
    <p:extLst>
      <p:ext uri="{BB962C8B-B14F-4D97-AF65-F5344CB8AC3E}">
        <p14:creationId xmlns:p14="http://schemas.microsoft.com/office/powerpoint/2010/main" xmlns="" val="32487529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288032" y="192296"/>
            <a:ext cx="11524006" cy="4461634"/>
          </a:xfrm>
          <a:prstGeom prst="rect">
            <a:avLst/>
          </a:prstGeom>
        </p:spPr>
        <p:txBody>
          <a:bodyPr>
            <a:spAutoFit/>
          </a:bodyPr>
          <a:lstStyle/>
          <a:p>
            <a:pPr algn="just">
              <a:lnSpc>
                <a:spcPts val="5300"/>
              </a:lnSpc>
              <a:spcAft>
                <a:spcPts val="0"/>
              </a:spcAft>
              <a:tabLst>
                <a:tab pos="2340610" algn="l"/>
              </a:tabLst>
            </a:pPr>
            <a:r>
              <a:rPr lang="zh-CN" altLang="zh-CN" sz="2800" kern="100" dirty="0">
                <a:latin typeface="Times New Roman"/>
                <a:ea typeface="华文细黑"/>
                <a:cs typeface="Times New Roman"/>
              </a:rPr>
              <a:t>对于以区域图为主要载体，考查区域空间定位</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位置特征</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、区域自然及人文地理特征的试题，在解答时往往需要熟练调动和运用区域地理特征等知识来分析。一般要注意三个步骤：</a:t>
            </a:r>
            <a:endParaRPr lang="zh-CN" altLang="zh-CN" sz="2800" kern="100" dirty="0">
              <a:latin typeface="宋体"/>
              <a:cs typeface="Courier New"/>
            </a:endParaRPr>
          </a:p>
          <a:p>
            <a:pPr algn="just">
              <a:lnSpc>
                <a:spcPts val="5300"/>
              </a:lnSpc>
              <a:spcAft>
                <a:spcPts val="0"/>
              </a:spcAft>
              <a:tabLst>
                <a:tab pos="2340610" algn="l"/>
              </a:tabLst>
            </a:pPr>
            <a:r>
              <a:rPr lang="zh-CN" altLang="zh-CN" sz="2800" kern="100" dirty="0">
                <a:latin typeface="Times New Roman"/>
                <a:ea typeface="华文细黑"/>
                <a:cs typeface="Times New Roman"/>
              </a:rPr>
              <a:t>第一步，根据图中经纬网、城市名称等或文字材料描述进行区域定位；第二步，分析区域地理环境特征，包括自然、人文两方面；第三步，判断试题选项中区域特征表述的正误。</a:t>
            </a:r>
            <a:endParaRPr lang="zh-CN" altLang="zh-CN" sz="2800" kern="100" dirty="0">
              <a:effectLst/>
              <a:latin typeface="宋体"/>
              <a:cs typeface="Courier New"/>
            </a:endParaRPr>
          </a:p>
        </p:txBody>
      </p:sp>
    </p:spTree>
    <p:extLst>
      <p:ext uri="{BB962C8B-B14F-4D97-AF65-F5344CB8AC3E}">
        <p14:creationId xmlns:p14="http://schemas.microsoft.com/office/powerpoint/2010/main" xmlns="" val="18830621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181025" y="64468"/>
            <a:ext cx="11639246" cy="6555641"/>
          </a:xfrm>
          <a:prstGeom prst="rect">
            <a:avLst/>
          </a:prstGeom>
        </p:spPr>
        <p:txBody>
          <a:bodyPr>
            <a:spAutoFit/>
          </a:bodyPr>
          <a:lstStyle/>
          <a:p>
            <a:pPr algn="just">
              <a:lnSpc>
                <a:spcPct val="150000"/>
              </a:lnSpc>
              <a:spcAft>
                <a:spcPts val="0"/>
              </a:spcAft>
              <a:tabLst>
                <a:tab pos="2340610" algn="l"/>
              </a:tabLst>
            </a:pPr>
            <a:r>
              <a:rPr lang="zh-CN" altLang="zh-CN" sz="2800" b="1" kern="100" dirty="0">
                <a:solidFill>
                  <a:srgbClr val="C00000"/>
                </a:solidFill>
                <a:latin typeface="Times New Roman"/>
                <a:ea typeface="华文细黑"/>
                <a:cs typeface="Times New Roman"/>
              </a:rPr>
              <a:t>例</a:t>
            </a:r>
            <a:r>
              <a:rPr lang="zh-CN" altLang="zh-CN" sz="2800" kern="100" dirty="0">
                <a:latin typeface="Times New Roman"/>
                <a:ea typeface="华文细黑"/>
                <a:cs typeface="Times New Roman"/>
              </a:rPr>
              <a:t>　读</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某大陆局部区域植被类型分布图</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，完成</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题</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endParaRPr lang="en-US" altLang="zh-CN" sz="2800" kern="100" dirty="0">
              <a:effectLst/>
              <a:latin typeface="Times New Roman"/>
              <a:ea typeface="华文细黑"/>
              <a:cs typeface="Times New Roman"/>
            </a:endParaRPr>
          </a:p>
          <a:p>
            <a:pPr algn="just">
              <a:lnSpc>
                <a:spcPct val="150000"/>
              </a:lnSpc>
              <a:spcAft>
                <a:spcPts val="0"/>
              </a:spcAft>
              <a:tabLst>
                <a:tab pos="2340610" algn="l"/>
              </a:tabLst>
            </a:pP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endParaRPr lang="en-US" altLang="zh-CN" sz="2800" kern="100" dirty="0">
              <a:effectLst/>
              <a:latin typeface="Times New Roman"/>
              <a:ea typeface="华文细黑"/>
              <a:cs typeface="Times New Roman"/>
            </a:endParaRPr>
          </a:p>
          <a:p>
            <a:pPr algn="just">
              <a:lnSpc>
                <a:spcPct val="150000"/>
              </a:lnSpc>
              <a:spcAft>
                <a:spcPts val="0"/>
              </a:spcAft>
              <a:tabLst>
                <a:tab pos="2340610" algn="l"/>
              </a:tabLst>
            </a:pP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endParaRPr lang="en-US" altLang="zh-CN" sz="2800" kern="100" dirty="0">
              <a:effectLst/>
              <a:latin typeface="Times New Roman"/>
              <a:ea typeface="华文细黑"/>
              <a:cs typeface="Times New Roman"/>
            </a:endParaRPr>
          </a:p>
          <a:p>
            <a:pPr algn="just">
              <a:lnSpc>
                <a:spcPct val="150000"/>
              </a:lnSpc>
              <a:spcAft>
                <a:spcPts val="0"/>
              </a:spcAft>
              <a:tabLst>
                <a:tab pos="2340610" algn="l"/>
              </a:tabLst>
            </a:pPr>
            <a:endParaRPr lang="en-US" altLang="zh-CN" sz="2800" kern="100" dirty="0" smtClean="0">
              <a:latin typeface="Times New Roman"/>
              <a:ea typeface="华文细黑"/>
              <a:cs typeface="Times New Roman"/>
            </a:endParaRPr>
          </a:p>
          <a:p>
            <a:pPr algn="just">
              <a:lnSpc>
                <a:spcPct val="150000"/>
              </a:lnSpc>
              <a:spcAft>
                <a:spcPts val="0"/>
              </a:spcAft>
              <a:tabLst>
                <a:tab pos="2340610" algn="l"/>
              </a:tabLs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给该区域带来大量水汽形成降水的主导风是</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ct val="150000"/>
              </a:lnSpc>
              <a:spcAft>
                <a:spcPts val="0"/>
              </a:spcAft>
              <a:tabLst>
                <a:tab pos="234061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西北风</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东北风</a:t>
            </a:r>
            <a:endParaRPr lang="zh-CN" altLang="zh-CN" sz="2800" kern="100" dirty="0">
              <a:latin typeface="宋体"/>
              <a:cs typeface="Courier New"/>
            </a:endParaRPr>
          </a:p>
          <a:p>
            <a:pPr algn="just">
              <a:lnSpc>
                <a:spcPct val="150000"/>
              </a:lnSpc>
              <a:spcAft>
                <a:spcPts val="0"/>
              </a:spcAft>
              <a:tabLst>
                <a:tab pos="234061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东南风</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D</a:t>
            </a:r>
            <a:r>
              <a:rPr lang="en-US" altLang="zh-CN" sz="2800" kern="100" dirty="0">
                <a:latin typeface="Times New Roman"/>
                <a:ea typeface="华文细黑"/>
                <a:cs typeface="Courier New"/>
              </a:rPr>
              <a:t>.</a:t>
            </a:r>
            <a:r>
              <a:rPr lang="zh-CN" altLang="zh-CN" sz="2800" kern="100" dirty="0" smtClean="0">
                <a:latin typeface="Times New Roman"/>
                <a:ea typeface="华文细黑"/>
                <a:cs typeface="Times New Roman"/>
              </a:rPr>
              <a:t>西南风</a:t>
            </a:r>
            <a:endParaRPr lang="zh-CN" altLang="zh-CN" sz="2800" kern="100" dirty="0">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a:hlinkClick r:id="rId2"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17" name="TextBox 16"/>
          <p:cNvSpPr txBox="1"/>
          <p:nvPr/>
        </p:nvSpPr>
        <p:spPr>
          <a:xfrm>
            <a:off x="43408" y="5220469"/>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1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05395" y="4780623"/>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6" name="Picture 2" descr="\\李笑影\李笑影\2016\二轮\考前三个月\地理 通用\方正\K300.TI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723929" y="779602"/>
            <a:ext cx="4742554" cy="3845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92380458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7" grpId="0"/>
      <p:bldP spid="17" grpId="1"/>
    </p:bld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62558" y="189434"/>
            <a:ext cx="11639246" cy="2811026"/>
          </a:xfrm>
          <a:prstGeom prst="rect">
            <a:avLst/>
          </a:prstGeom>
        </p:spPr>
        <p:txBody>
          <a:bodyPr>
            <a:spAutoFit/>
          </a:bodyPr>
          <a:lstStyle/>
          <a:p>
            <a:pPr algn="just">
              <a:lnSpc>
                <a:spcPts val="5300"/>
              </a:lnSpc>
              <a:spcAft>
                <a:spcPts val="0"/>
              </a:spcAft>
              <a:tabLst>
                <a:tab pos="234061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图示</a:t>
            </a:r>
            <a:r>
              <a:rPr lang="zh-CN" altLang="zh-CN" sz="2800" kern="100" dirty="0">
                <a:latin typeface="Times New Roman"/>
                <a:ea typeface="华文细黑"/>
                <a:cs typeface="Times New Roman"/>
              </a:rPr>
              <a:t>为某大陆局部区域。根据图中纬度判断，该地完全位于南半球，</a:t>
            </a:r>
            <a:r>
              <a:rPr lang="zh-CN" altLang="zh-CN" sz="2800" kern="100" spc="-100" dirty="0">
                <a:latin typeface="Times New Roman"/>
                <a:ea typeface="华文细黑"/>
                <a:cs typeface="Times New Roman"/>
              </a:rPr>
              <a:t>且位于低纬地区，即该大陆的北部在低纬区，符合条件的只有澳大利亚大陆。</a:t>
            </a:r>
            <a:r>
              <a:rPr lang="zh-CN" altLang="zh-CN" sz="2800" kern="100" dirty="0">
                <a:latin typeface="Times New Roman"/>
                <a:ea typeface="华文细黑"/>
                <a:cs typeface="Times New Roman"/>
              </a:rPr>
              <a:t>图示区域荒漠延伸到西海岸，应是澳大利亚西北部地区。结合所学知识可知，给该区域带来大量水汽形成降水的主导风是西北季风。</a:t>
            </a:r>
            <a:endParaRPr lang="zh-CN" altLang="zh-CN" sz="2800" kern="100" dirty="0">
              <a:effectLst/>
              <a:latin typeface="宋体"/>
              <a:cs typeface="Courier New"/>
            </a:endParaRPr>
          </a:p>
        </p:txBody>
      </p:sp>
    </p:spTree>
    <p:extLst>
      <p:ext uri="{BB962C8B-B14F-4D97-AF65-F5344CB8AC3E}">
        <p14:creationId xmlns:p14="http://schemas.microsoft.com/office/powerpoint/2010/main" xmlns="" val="189865461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62558" y="136476"/>
            <a:ext cx="6912768" cy="2748082"/>
          </a:xfrm>
          <a:prstGeom prst="rect">
            <a:avLst/>
          </a:prstGeom>
        </p:spPr>
        <p:txBody>
          <a:bodyPr wrap="square">
            <a:spAutoFit/>
          </a:bodyPr>
          <a:lstStyle/>
          <a:p>
            <a:pPr>
              <a:lnSpc>
                <a:spcPts val="5300"/>
              </a:lnSpc>
              <a:spcAft>
                <a:spcPts val="0"/>
              </a:spcAft>
              <a:tabLst>
                <a:tab pos="234061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瓶树粗壮的树干能蓄积大量水分以备少雨期消耗。瓶树集中分布于图中</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nSpc>
                <a:spcPts val="5300"/>
              </a:lnSpc>
              <a:spcAft>
                <a:spcPts val="0"/>
              </a:spcAft>
              <a:tabLst>
                <a:tab pos="234061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红树林区</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荒漠区</a:t>
            </a:r>
            <a:endParaRPr lang="zh-CN" altLang="zh-CN" sz="2800" kern="100" dirty="0">
              <a:latin typeface="宋体"/>
              <a:cs typeface="Courier New"/>
            </a:endParaRPr>
          </a:p>
          <a:p>
            <a:pPr>
              <a:lnSpc>
                <a:spcPts val="5300"/>
              </a:lnSpc>
              <a:spcAft>
                <a:spcPts val="0"/>
              </a:spcAft>
              <a:tabLst>
                <a:tab pos="234061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森林和疏林区</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D</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稀树草原区</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17" name="TextBox 16"/>
          <p:cNvSpPr txBox="1"/>
          <p:nvPr/>
        </p:nvSpPr>
        <p:spPr>
          <a:xfrm>
            <a:off x="3810000" y="2194712"/>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1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19423" y="1053530"/>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7" name="Picture 2" descr="\\李笑影\李笑影\2016\二轮\考前三个月\地理 通用\方正\K300.TI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959302" y="240350"/>
            <a:ext cx="4935122" cy="40013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矩形 2"/>
          <p:cNvSpPr/>
          <p:nvPr/>
        </p:nvSpPr>
        <p:spPr>
          <a:xfrm>
            <a:off x="262558" y="2834775"/>
            <a:ext cx="11639246" cy="3537822"/>
          </a:xfrm>
          <a:prstGeom prst="rect">
            <a:avLst/>
          </a:prstGeom>
        </p:spPr>
        <p:txBody>
          <a:bodyPr>
            <a:spAutoFit/>
          </a:bodyPr>
          <a:lstStyle/>
          <a:p>
            <a:pPr algn="just">
              <a:lnSpc>
                <a:spcPts val="5300"/>
              </a:lnSpc>
              <a:spcAft>
                <a:spcPts val="0"/>
              </a:spcAft>
              <a:tabLst>
                <a:tab pos="234061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瓶</a:t>
            </a:r>
            <a:r>
              <a:rPr lang="zh-CN" altLang="zh-CN" sz="2800" kern="100" dirty="0">
                <a:latin typeface="Times New Roman"/>
                <a:ea typeface="华文细黑"/>
                <a:cs typeface="Times New Roman"/>
              </a:rPr>
              <a:t>树粗壮的树干能蓄积大量</a:t>
            </a:r>
            <a:r>
              <a:rPr lang="zh-CN" altLang="zh-CN" sz="2800" kern="100" dirty="0" smtClean="0">
                <a:latin typeface="Times New Roman"/>
                <a:ea typeface="华文细黑"/>
                <a:cs typeface="Times New Roman"/>
              </a:rPr>
              <a:t>水分以</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备</a:t>
            </a:r>
            <a:r>
              <a:rPr lang="zh-CN" altLang="zh-CN" sz="2800" kern="100" dirty="0">
                <a:latin typeface="Times New Roman"/>
                <a:ea typeface="华文细黑"/>
                <a:cs typeface="Times New Roman"/>
              </a:rPr>
              <a:t>少雨期消耗，应集中分布于干湿季</a:t>
            </a:r>
            <a:r>
              <a:rPr lang="zh-CN" altLang="zh-CN" sz="2800" kern="100" dirty="0" smtClean="0">
                <a:latin typeface="Times New Roman"/>
                <a:ea typeface="华文细黑"/>
                <a:cs typeface="Times New Roman"/>
              </a:rPr>
              <a:t>变化</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明显</a:t>
            </a:r>
            <a:r>
              <a:rPr lang="zh-CN" altLang="zh-CN" sz="2800" kern="100" dirty="0">
                <a:latin typeface="Times New Roman"/>
                <a:ea typeface="华文细黑"/>
                <a:cs typeface="Times New Roman"/>
              </a:rPr>
              <a:t>的稀树草原区；红树林主要分布在沿海地区，没有明显的干季；荒漠区缺水严重，不适合林木生长；森林和疏林区水源较充足，不需要树干蓄积大量水分。</a:t>
            </a:r>
            <a:endParaRPr lang="zh-CN" altLang="zh-CN" sz="2800" kern="100" dirty="0">
              <a:effectLst/>
              <a:latin typeface="宋体"/>
              <a:cs typeface="Courier New"/>
            </a:endParaRPr>
          </a:p>
        </p:txBody>
      </p:sp>
    </p:spTree>
    <p:extLst>
      <p:ext uri="{BB962C8B-B14F-4D97-AF65-F5344CB8AC3E}">
        <p14:creationId xmlns:p14="http://schemas.microsoft.com/office/powerpoint/2010/main" xmlns="" val="406869413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13" restart="whenNotActive" fill="hold" evtFilter="cancelBubble" nodeType="interactiveSeq">
                <p:stCondLst>
                  <p:cond evt="onClick" delay="0">
                    <p:tgtEl>
                      <p:spTgt spid="5"/>
                    </p:tgtEl>
                  </p:cond>
                </p:stCondLst>
                <p:endSync evt="end" delay="0">
                  <p:rtn val="all"/>
                </p:endSync>
                <p:childTnLst>
                  <p:par>
                    <p:cTn id="14" fill="hold">
                      <p:stCondLst>
                        <p:cond delay="0"/>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linds(horizontal)">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1" nodeType="clickEffect">
                                  <p:stCondLst>
                                    <p:cond delay="0"/>
                                  </p:stCondLst>
                                  <p:childTnLst>
                                    <p:animEffect transition="out" filter="fade">
                                      <p:cBhvr>
                                        <p:cTn id="22" dur="500"/>
                                        <p:tgtEl>
                                          <p:spTgt spid="3"/>
                                        </p:tgtEl>
                                      </p:cBhvr>
                                    </p:animEffect>
                                    <p:set>
                                      <p:cBhvr>
                                        <p:cTn id="23"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17" grpId="0"/>
      <p:bldP spid="17" grpId="1"/>
      <p:bldP spid="3" grpId="0"/>
      <p:bldP spid="3"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49462" y="150195"/>
            <a:ext cx="11639246" cy="6241452"/>
          </a:xfrm>
          <a:prstGeom prst="rect">
            <a:avLst/>
          </a:prstGeom>
        </p:spPr>
        <p:txBody>
          <a:bodyPr>
            <a:spAutoFit/>
          </a:bodyPr>
          <a:lstStyle/>
          <a:p>
            <a:pPr algn="just">
              <a:lnSpc>
                <a:spcPts val="5300"/>
              </a:lnSpc>
              <a:spcAft>
                <a:spcPts val="0"/>
              </a:spcAft>
              <a:tabLst>
                <a:tab pos="2340610" algn="l"/>
              </a:tabLst>
            </a:pPr>
            <a:r>
              <a:rPr lang="zh-CN" altLang="zh-CN" sz="2800" kern="100" dirty="0">
                <a:latin typeface="Times New Roman"/>
                <a:ea typeface="华文细黑"/>
                <a:cs typeface="Times New Roman"/>
              </a:rPr>
              <a:t>在分析区域自然地理特征时可以采用多种方法，如分析地形特征时可利用地形名称判断，也可利用等高线判断，还可以根据外力作用判断等；分析河流水文特征时可根据河流所在区域气候类型及集水区域判断河流水量，根据等高线分布特点或地形剖面图等判断水能，根据区域植被覆盖状况判断河流含沙量，根据河流的纬度位置和流向判断有无结冰期及凌汛现象等。</a:t>
            </a:r>
            <a:endParaRPr lang="zh-CN" altLang="zh-CN" sz="2800" kern="100" dirty="0">
              <a:latin typeface="宋体"/>
              <a:cs typeface="Courier New"/>
            </a:endParaRPr>
          </a:p>
          <a:p>
            <a:pPr algn="just">
              <a:lnSpc>
                <a:spcPts val="5300"/>
              </a:lnSpc>
              <a:spcAft>
                <a:spcPts val="0"/>
              </a:spcAft>
              <a:tabLst>
                <a:tab pos="2340610" algn="l"/>
              </a:tabLst>
            </a:pPr>
            <a:r>
              <a:rPr lang="zh-CN" altLang="zh-CN" sz="2800" kern="100" dirty="0">
                <a:latin typeface="Times New Roman"/>
                <a:ea typeface="华文细黑"/>
                <a:cs typeface="Times New Roman"/>
              </a:rPr>
              <a:t>要结合具体区域，重点分析该区域资源的开发和利用特点、人口与城市发展特征、产业结构类型及其布局、影响区域可持续发展的问题及其解决措施等。在根据题目设问进行针对性分析时，一般按照</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区域资源环境＋地理位置</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产业结构特征</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区域存在问题</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区域可持续发展措施</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的思路。</a:t>
            </a:r>
            <a:endParaRPr lang="zh-CN" altLang="zh-CN" sz="2800" kern="100" dirty="0">
              <a:effectLst/>
              <a:latin typeface="宋体"/>
              <a:cs typeface="Courier New"/>
            </a:endParaRPr>
          </a:p>
        </p:txBody>
      </p:sp>
    </p:spTree>
    <p:extLst>
      <p:ext uri="{BB962C8B-B14F-4D97-AF65-F5344CB8AC3E}">
        <p14:creationId xmlns:p14="http://schemas.microsoft.com/office/powerpoint/2010/main" xmlns="" val="546969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09600" y="467941"/>
            <a:ext cx="11639246" cy="5774209"/>
          </a:xfrm>
          <a:prstGeom prst="rect">
            <a:avLst/>
          </a:prstGeom>
        </p:spPr>
        <p:txBody>
          <a:bodyPr>
            <a:spAutoFit/>
          </a:bodyPr>
          <a:lstStyle/>
          <a:p>
            <a:pPr algn="just">
              <a:lnSpc>
                <a:spcPts val="5300"/>
              </a:lnSpc>
              <a:spcAft>
                <a:spcPts val="0"/>
              </a:spcAft>
              <a:tabLst>
                <a:tab pos="2340610" algn="l"/>
              </a:tabLst>
            </a:pPr>
            <a:r>
              <a:rPr lang="zh-CN" altLang="zh-CN" sz="2800" b="1" kern="100" dirty="0">
                <a:solidFill>
                  <a:srgbClr val="0000FF"/>
                </a:solidFill>
                <a:latin typeface="Times New Roman"/>
                <a:ea typeface="微软雅黑"/>
                <a:cs typeface="Times New Roman"/>
              </a:rPr>
              <a:t>对点练</a:t>
            </a:r>
            <a:endParaRPr lang="zh-CN" altLang="zh-CN" sz="2800" kern="100" dirty="0">
              <a:latin typeface="宋体"/>
              <a:cs typeface="Courier New"/>
            </a:endParaRPr>
          </a:p>
          <a:p>
            <a:pPr algn="just">
              <a:lnSpc>
                <a:spcPts val="5300"/>
              </a:lnSpc>
              <a:spcAft>
                <a:spcPts val="0"/>
              </a:spcAft>
              <a:tabLst>
                <a:tab pos="2340610" algn="l"/>
              </a:tabLst>
            </a:pPr>
            <a:r>
              <a:rPr lang="zh-CN" altLang="en-US" sz="2800" kern="100" dirty="0" smtClean="0">
                <a:latin typeface="Times New Roman"/>
                <a:ea typeface="华文细黑"/>
                <a:cs typeface="Times New Roman"/>
              </a:rPr>
              <a:t>右</a:t>
            </a:r>
            <a:r>
              <a:rPr lang="zh-CN" altLang="zh-CN" sz="2800" kern="100" dirty="0" smtClean="0">
                <a:latin typeface="Times New Roman"/>
                <a:ea typeface="华文细黑"/>
                <a:cs typeface="Times New Roman"/>
              </a:rPr>
              <a:t>图</a:t>
            </a:r>
            <a:r>
              <a:rPr lang="zh-CN" altLang="zh-CN" sz="2800" kern="100" dirty="0">
                <a:latin typeface="Times New Roman"/>
                <a:ea typeface="华文细黑"/>
                <a:cs typeface="Times New Roman"/>
              </a:rPr>
              <a:t>是某国河流和主要山脉示意图</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该</a:t>
            </a:r>
            <a:r>
              <a:rPr lang="zh-CN" altLang="zh-CN" sz="2800" kern="100" dirty="0">
                <a:latin typeface="Times New Roman"/>
                <a:ea typeface="华文细黑"/>
                <a:cs typeface="Times New Roman"/>
              </a:rPr>
              <a:t>国某地的梯田式葡萄园，用</a:t>
            </a:r>
            <a:r>
              <a:rPr lang="zh-CN" altLang="zh-CN" sz="2800" kern="100" dirty="0" smtClean="0">
                <a:latin typeface="Times New Roman"/>
                <a:ea typeface="华文细黑"/>
                <a:cs typeface="Times New Roman"/>
              </a:rPr>
              <a:t>陡峭</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山坡</a:t>
            </a:r>
            <a:r>
              <a:rPr lang="zh-CN" altLang="zh-CN" sz="2800" kern="100" dirty="0">
                <a:latin typeface="Times New Roman"/>
                <a:ea typeface="华文细黑"/>
                <a:cs typeface="Times New Roman"/>
              </a:rPr>
              <a:t>上的石头垒成一道道石墙，</a:t>
            </a:r>
            <a:r>
              <a:rPr lang="zh-CN" altLang="zh-CN" sz="2800" kern="100" dirty="0" smtClean="0">
                <a:latin typeface="Times New Roman"/>
                <a:ea typeface="华文细黑"/>
                <a:cs typeface="Times New Roman"/>
              </a:rPr>
              <a:t>在</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上面</a:t>
            </a:r>
            <a:r>
              <a:rPr lang="zh-CN" altLang="zh-CN" sz="2800" kern="100" dirty="0">
                <a:latin typeface="Times New Roman"/>
                <a:ea typeface="华文细黑"/>
                <a:cs typeface="Times New Roman"/>
              </a:rPr>
              <a:t>堆积土壤，建成梯田，梯田</a:t>
            </a:r>
            <a:r>
              <a:rPr lang="zh-CN" altLang="zh-CN" sz="2800" kern="100" dirty="0" smtClean="0">
                <a:latin typeface="Times New Roman"/>
                <a:ea typeface="华文细黑"/>
                <a:cs typeface="Times New Roman"/>
              </a:rPr>
              <a:t>脚</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下</a:t>
            </a:r>
            <a:r>
              <a:rPr lang="zh-CN" altLang="zh-CN" sz="2800" kern="100" dirty="0">
                <a:latin typeface="Times New Roman"/>
                <a:ea typeface="华文细黑"/>
                <a:cs typeface="Times New Roman"/>
              </a:rPr>
              <a:t>是波光粼粼的湖泊，对岸是</a:t>
            </a:r>
            <a:r>
              <a:rPr lang="zh-CN" altLang="zh-CN" sz="2800" kern="100" dirty="0" smtClean="0">
                <a:latin typeface="Times New Roman"/>
                <a:ea typeface="华文细黑"/>
                <a:cs typeface="Times New Roman"/>
              </a:rPr>
              <a:t>连绵</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起伏</a:t>
            </a:r>
            <a:r>
              <a:rPr lang="zh-CN" altLang="zh-CN" sz="2800" kern="100" dirty="0">
                <a:latin typeface="Times New Roman"/>
                <a:ea typeface="华文细黑"/>
                <a:cs typeface="Times New Roman"/>
              </a:rPr>
              <a:t>的山脉；充足的阳光和湿润</a:t>
            </a:r>
            <a:r>
              <a:rPr lang="zh-CN" altLang="zh-CN" sz="2800" kern="100" dirty="0" smtClean="0">
                <a:latin typeface="Times New Roman"/>
                <a:ea typeface="华文细黑"/>
                <a:cs typeface="Times New Roman"/>
              </a:rPr>
              <a:t>的</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气候</a:t>
            </a:r>
            <a:r>
              <a:rPr lang="zh-CN" altLang="zh-CN" sz="2800" kern="100" dirty="0">
                <a:latin typeface="Times New Roman"/>
                <a:ea typeface="华文细黑"/>
                <a:cs typeface="Times New Roman"/>
              </a:rPr>
              <a:t>使这里成为该国著名的葡萄酒产地。据此回答</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题。</a:t>
            </a:r>
            <a:endParaRPr lang="zh-CN" altLang="zh-CN" sz="2800" kern="100" dirty="0">
              <a:effectLst/>
              <a:latin typeface="宋体"/>
              <a:cs typeface="Courier New"/>
            </a:endParaRPr>
          </a:p>
        </p:txBody>
      </p:sp>
      <p:pic>
        <p:nvPicPr>
          <p:cNvPr id="2050" name="Picture 2" descr="\\李笑影\李笑影\2016\二轮\考前三个月\地理 通用\方正\K301.TI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826224" y="1181756"/>
            <a:ext cx="6013888" cy="41147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angle 21">
            <a:hlinkClick r:id="rId3"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0" name="Rectangle 21">
            <a:hlinkClick r:id="rId4"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1" name="Rectangle 21">
            <a:hlinkClick r:id="rId5"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2" name="Rectangle 21">
            <a:hlinkClick r:id="rId6"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13" name="Rectangle 21">
            <a:hlinkClick r:id="rId7"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8457900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69558" y="594170"/>
            <a:ext cx="11639246" cy="3400546"/>
          </a:xfrm>
          <a:prstGeom prst="rect">
            <a:avLst/>
          </a:prstGeom>
        </p:spPr>
        <p:txBody>
          <a:bodyPr>
            <a:spAutoFit/>
          </a:bodyPr>
          <a:lstStyle/>
          <a:p>
            <a:pPr algn="just">
              <a:lnSpc>
                <a:spcPts val="5300"/>
              </a:lnSpc>
              <a:spcAft>
                <a:spcPts val="0"/>
              </a:spcAft>
              <a:tabLst>
                <a:tab pos="2340610" algn="l"/>
              </a:tabLs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该国位于</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34061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南美洲</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300"/>
              </a:lnSpc>
              <a:spcAft>
                <a:spcPts val="0"/>
              </a:spcAft>
              <a:tabLst>
                <a:tab pos="2340610" algn="l"/>
              </a:tabLst>
            </a:pPr>
            <a:r>
              <a:rPr lang="en-US" altLang="zh-CN" sz="2800" kern="100" dirty="0" smtClean="0">
                <a:latin typeface="Times New Roman"/>
                <a:ea typeface="华文细黑"/>
                <a:cs typeface="Courier New"/>
              </a:rPr>
              <a:t>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欧洲中部</a:t>
            </a:r>
            <a:endParaRPr lang="zh-CN" altLang="zh-CN" sz="2800" kern="100" dirty="0">
              <a:latin typeface="宋体"/>
              <a:cs typeface="Courier New"/>
            </a:endParaRPr>
          </a:p>
          <a:p>
            <a:pPr algn="just">
              <a:lnSpc>
                <a:spcPts val="5300"/>
              </a:lnSpc>
              <a:spcAft>
                <a:spcPts val="0"/>
              </a:spcAft>
              <a:tabLst>
                <a:tab pos="234061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北美洲</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300"/>
              </a:lnSpc>
              <a:spcAft>
                <a:spcPts val="0"/>
              </a:spcAft>
              <a:tabLst>
                <a:tab pos="2340610" algn="l"/>
              </a:tabLst>
            </a:pPr>
            <a:r>
              <a:rPr lang="en-US" altLang="zh-CN" sz="2800" kern="100" dirty="0" smtClean="0">
                <a:latin typeface="Times New Roman"/>
                <a:ea typeface="华文细黑"/>
                <a:cs typeface="Courier New"/>
              </a:rPr>
              <a:t>D</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中亚</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17" name="TextBox 16"/>
          <p:cNvSpPr txBox="1"/>
          <p:nvPr/>
        </p:nvSpPr>
        <p:spPr>
          <a:xfrm>
            <a:off x="118542" y="2028518"/>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1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38703" y="842482"/>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7" name="Picture 2" descr="\\李笑影\李笑影\2016\二轮\考前三个月\地理 通用\方正\K301.T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769950" y="568524"/>
            <a:ext cx="6013888" cy="41147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矩形 2"/>
          <p:cNvSpPr/>
          <p:nvPr/>
        </p:nvSpPr>
        <p:spPr>
          <a:xfrm>
            <a:off x="269558" y="3971429"/>
            <a:ext cx="11167607" cy="2187617"/>
          </a:xfrm>
          <a:prstGeom prst="rect">
            <a:avLst/>
          </a:prstGeom>
        </p:spPr>
        <p:txBody>
          <a:bodyPr>
            <a:spAutoFit/>
          </a:bodyPr>
          <a:lstStyle/>
          <a:p>
            <a:pPr algn="just">
              <a:lnSpc>
                <a:spcPts val="5300"/>
              </a:lnSpc>
              <a:spcAft>
                <a:spcPts val="0"/>
              </a:spcAft>
              <a:tabLst>
                <a:tab pos="234061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读</a:t>
            </a:r>
            <a:r>
              <a:rPr lang="zh-CN" altLang="zh-CN" sz="2800" kern="100" dirty="0">
                <a:latin typeface="Times New Roman"/>
                <a:ea typeface="华文细黑"/>
                <a:cs typeface="Times New Roman"/>
              </a:rPr>
              <a:t>图，根据经纬度判断</a:t>
            </a:r>
            <a:r>
              <a:rPr lang="zh-CN" altLang="zh-CN" sz="2800" kern="100" dirty="0" smtClean="0">
                <a:latin typeface="Times New Roman"/>
                <a:ea typeface="华文细黑"/>
                <a:cs typeface="Times New Roman"/>
              </a:rPr>
              <a:t>地理</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位置</a:t>
            </a:r>
            <a:r>
              <a:rPr lang="zh-CN" altLang="zh-CN" sz="2800" kern="100" dirty="0">
                <a:latin typeface="Times New Roman"/>
                <a:ea typeface="华文细黑"/>
                <a:cs typeface="Times New Roman"/>
              </a:rPr>
              <a:t>。经度向东增大，是东经；纬度向北增大，是北纬。所以该国应位于欧洲。</a:t>
            </a:r>
            <a:endParaRPr lang="zh-CN" altLang="zh-CN" sz="2800" kern="100" dirty="0">
              <a:effectLst/>
              <a:latin typeface="宋体"/>
              <a:cs typeface="Courier New"/>
            </a:endParaRPr>
          </a:p>
        </p:txBody>
      </p:sp>
      <p:sp>
        <p:nvSpPr>
          <p:cNvPr id="25" name="Rectangle 21">
            <a:hlinkClick r:id="rId4"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26" name="Rectangle 21">
            <a:hlinkClick r:id="rId5"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27" name="Rectangle 21">
            <a:hlinkClick r:id="rId6"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28" name="Rectangle 21">
            <a:hlinkClick r:id="rId7"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29" name="Rectangle 21">
            <a:hlinkClick r:id="rId8"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03609176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13" restart="whenNotActive" fill="hold" evtFilter="cancelBubble" nodeType="interactiveSeq">
                <p:stCondLst>
                  <p:cond evt="onClick" delay="0">
                    <p:tgtEl>
                      <p:spTgt spid="5"/>
                    </p:tgtEl>
                  </p:cond>
                </p:stCondLst>
                <p:endSync evt="end" delay="0">
                  <p:rtn val="all"/>
                </p:endSync>
                <p:childTnLst>
                  <p:par>
                    <p:cTn id="14" fill="hold">
                      <p:stCondLst>
                        <p:cond delay="0"/>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linds(horizontal)">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1" nodeType="clickEffect">
                                  <p:stCondLst>
                                    <p:cond delay="0"/>
                                  </p:stCondLst>
                                  <p:childTnLst>
                                    <p:animEffect transition="out" filter="fade">
                                      <p:cBhvr>
                                        <p:cTn id="22" dur="500"/>
                                        <p:tgtEl>
                                          <p:spTgt spid="3"/>
                                        </p:tgtEl>
                                      </p:cBhvr>
                                    </p:animEffect>
                                    <p:set>
                                      <p:cBhvr>
                                        <p:cTn id="23"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17" grpId="0"/>
      <p:bldP spid="17" grpId="1"/>
      <p:bldP spid="3" grpId="0"/>
      <p:bldP spid="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69558" y="549474"/>
            <a:ext cx="11639246" cy="2917146"/>
          </a:xfrm>
          <a:prstGeom prst="rect">
            <a:avLst/>
          </a:prstGeom>
        </p:spPr>
        <p:txBody>
          <a:bodyPr>
            <a:spAutoFit/>
          </a:bodyPr>
          <a:lstStyle/>
          <a:p>
            <a:pPr algn="just">
              <a:lnSpc>
                <a:spcPts val="5300"/>
              </a:lnSpc>
              <a:spcAft>
                <a:spcPts val="0"/>
              </a:spcAft>
              <a:tabLst>
                <a:tab pos="234061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材料中描述的葡萄园应位于图</a:t>
            </a:r>
            <a:r>
              <a:rPr lang="zh-CN" altLang="zh-CN" sz="2800" kern="100" dirty="0" smtClean="0">
                <a:latin typeface="Times New Roman"/>
                <a:ea typeface="华文细黑"/>
                <a:cs typeface="Times New Roman"/>
              </a:rPr>
              <a:t>中</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的</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340610" algn="l"/>
              </a:tabLst>
            </a:pPr>
            <a:r>
              <a:rPr lang="en-US" altLang="zh-CN" sz="2800" kern="100" dirty="0">
                <a:latin typeface="Times New Roman"/>
                <a:ea typeface="华文细黑"/>
                <a:cs typeface="Courier New"/>
              </a:rPr>
              <a:t>A.A</a:t>
            </a:r>
            <a:r>
              <a:rPr lang="zh-CN" altLang="zh-CN" sz="2800" kern="100" dirty="0">
                <a:latin typeface="Times New Roman"/>
                <a:ea typeface="华文细黑"/>
                <a:cs typeface="Times New Roman"/>
              </a:rPr>
              <a:t>处</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B.B</a:t>
            </a:r>
            <a:r>
              <a:rPr lang="zh-CN" altLang="zh-CN" sz="2800" kern="100" dirty="0">
                <a:latin typeface="Times New Roman"/>
                <a:ea typeface="华文细黑"/>
                <a:cs typeface="Times New Roman"/>
              </a:rPr>
              <a:t>处</a:t>
            </a:r>
            <a:endParaRPr lang="zh-CN" altLang="zh-CN" sz="2800" kern="100" dirty="0">
              <a:latin typeface="宋体"/>
              <a:cs typeface="Courier New"/>
            </a:endParaRPr>
          </a:p>
          <a:p>
            <a:pPr algn="just">
              <a:lnSpc>
                <a:spcPts val="5300"/>
              </a:lnSpc>
              <a:spcAft>
                <a:spcPts val="0"/>
              </a:spcAft>
              <a:tabLst>
                <a:tab pos="2340610" algn="l"/>
              </a:tabLst>
            </a:pPr>
            <a:r>
              <a:rPr lang="en-US" altLang="zh-CN" sz="2800" kern="100" dirty="0">
                <a:latin typeface="Times New Roman"/>
                <a:ea typeface="华文细黑"/>
                <a:cs typeface="Courier New"/>
              </a:rPr>
              <a:t>C.C</a:t>
            </a:r>
            <a:r>
              <a:rPr lang="zh-CN" altLang="zh-CN" sz="2800" kern="100" dirty="0">
                <a:latin typeface="Times New Roman"/>
                <a:ea typeface="华文细黑"/>
                <a:cs typeface="Times New Roman"/>
              </a:rPr>
              <a:t>处</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D.D</a:t>
            </a:r>
            <a:r>
              <a:rPr lang="zh-CN" altLang="zh-CN" sz="2800" kern="100" dirty="0">
                <a:latin typeface="Times New Roman"/>
                <a:ea typeface="华文细黑"/>
                <a:cs typeface="Times New Roman"/>
              </a:rPr>
              <a:t>处</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17" name="TextBox 16"/>
          <p:cNvSpPr txBox="1"/>
          <p:nvPr/>
        </p:nvSpPr>
        <p:spPr>
          <a:xfrm>
            <a:off x="118542" y="1989634"/>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1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99126" y="1476053"/>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矩形 2"/>
          <p:cNvSpPr/>
          <p:nvPr/>
        </p:nvSpPr>
        <p:spPr>
          <a:xfrm>
            <a:off x="269558" y="3215044"/>
            <a:ext cx="11167607" cy="2917146"/>
          </a:xfrm>
          <a:prstGeom prst="rect">
            <a:avLst/>
          </a:prstGeom>
        </p:spPr>
        <p:txBody>
          <a:bodyPr>
            <a:spAutoFit/>
          </a:bodyPr>
          <a:lstStyle/>
          <a:p>
            <a:pPr algn="just">
              <a:lnSpc>
                <a:spcPts val="5300"/>
              </a:lnSpc>
              <a:spcAft>
                <a:spcPts val="0"/>
              </a:spcAft>
              <a:tabLst>
                <a:tab pos="2340610" algn="l"/>
              </a:tabLst>
            </a:pPr>
            <a:r>
              <a:rPr lang="zh-CN" altLang="zh-CN" sz="2800" b="1" kern="100" dirty="0">
                <a:solidFill>
                  <a:srgbClr val="0000FF"/>
                </a:solidFill>
                <a:latin typeface="Times New Roman"/>
                <a:ea typeface="华文细黑"/>
                <a:cs typeface="Times New Roman"/>
              </a:rPr>
              <a:t>解析　</a:t>
            </a:r>
            <a:r>
              <a:rPr lang="zh-CN" altLang="zh-CN" sz="2800" kern="100" dirty="0">
                <a:latin typeface="Times New Roman"/>
                <a:ea typeface="华文细黑"/>
                <a:cs typeface="Times New Roman"/>
              </a:rPr>
              <a:t>材料中描述的葡萄园</a:t>
            </a:r>
            <a:r>
              <a:rPr lang="zh-CN" altLang="zh-CN" sz="2800" kern="100" dirty="0" smtClean="0">
                <a:latin typeface="Times New Roman"/>
                <a:ea typeface="华文细黑"/>
                <a:cs typeface="Times New Roman"/>
              </a:rPr>
              <a:t>，对岸</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zh-CN" altLang="zh-CN" sz="2800" kern="100" dirty="0" smtClean="0">
                <a:latin typeface="Times New Roman"/>
                <a:ea typeface="华文细黑"/>
                <a:cs typeface="Times New Roman"/>
              </a:rPr>
              <a:t>有</a:t>
            </a:r>
            <a:r>
              <a:rPr lang="zh-CN" altLang="zh-CN" sz="2800" kern="100" dirty="0">
                <a:latin typeface="Times New Roman"/>
                <a:ea typeface="华文细黑"/>
                <a:cs typeface="Times New Roman"/>
              </a:rPr>
              <a:t>连绵起伏的山脉，不可能是</a:t>
            </a: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处</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en-US" altLang="zh-CN" sz="2800" kern="100" dirty="0" smtClean="0">
                <a:latin typeface="Times New Roman"/>
                <a:ea typeface="华文细黑"/>
                <a:cs typeface="Courier New"/>
              </a:rPr>
              <a:t>D</a:t>
            </a:r>
            <a:r>
              <a:rPr lang="zh-CN" altLang="zh-CN" sz="2800" kern="100" dirty="0">
                <a:latin typeface="Times New Roman"/>
                <a:ea typeface="华文细黑"/>
                <a:cs typeface="Times New Roman"/>
              </a:rPr>
              <a:t>处，</a:t>
            </a: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错</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340610" algn="l"/>
              </a:tabLst>
            </a:pPr>
            <a:r>
              <a:rPr lang="en-US" altLang="zh-CN" sz="2800" kern="100" dirty="0" smtClean="0">
                <a:latin typeface="Times New Roman"/>
                <a:ea typeface="华文细黑"/>
                <a:cs typeface="Courier New"/>
              </a:rPr>
              <a:t>C</a:t>
            </a:r>
            <a:r>
              <a:rPr lang="zh-CN" altLang="zh-CN" sz="2800" kern="100" dirty="0">
                <a:latin typeface="Times New Roman"/>
                <a:ea typeface="华文细黑"/>
                <a:cs typeface="Times New Roman"/>
              </a:rPr>
              <a:t>处附近没有湖泊，</a:t>
            </a: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错。</a:t>
            </a:r>
            <a:endParaRPr lang="zh-CN" altLang="zh-CN" sz="2800" kern="100" dirty="0">
              <a:effectLst/>
              <a:latin typeface="宋体"/>
              <a:cs typeface="Courier New"/>
            </a:endParaRPr>
          </a:p>
        </p:txBody>
      </p:sp>
      <p:pic>
        <p:nvPicPr>
          <p:cNvPr id="19" name="Picture 2" descr="\\李笑影\李笑影\2016\二轮\考前三个月\地理 通用\方正\K301.T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769950" y="568524"/>
            <a:ext cx="6013888" cy="41147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 name="Rectangle 21">
            <a:hlinkClick r:id="rId4" action="ppaction://hlinksldjump"/>
          </p:cNvPr>
          <p:cNvSpPr>
            <a:spLocks noChangeArrowheads="1"/>
          </p:cNvSpPr>
          <p:nvPr/>
        </p:nvSpPr>
        <p:spPr bwMode="auto">
          <a:xfrm>
            <a:off x="9801522"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21" name="Rectangle 21">
            <a:hlinkClick r:id="rId5" action="ppaction://hlinksldjump"/>
          </p:cNvPr>
          <p:cNvSpPr>
            <a:spLocks noChangeArrowheads="1"/>
          </p:cNvSpPr>
          <p:nvPr/>
        </p:nvSpPr>
        <p:spPr bwMode="auto">
          <a:xfrm>
            <a:off x="10239289"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22" name="Rectangle 21">
            <a:hlinkClick r:id="rId6" action="ppaction://hlinksldjump"/>
          </p:cNvPr>
          <p:cNvSpPr>
            <a:spLocks noChangeArrowheads="1"/>
          </p:cNvSpPr>
          <p:nvPr/>
        </p:nvSpPr>
        <p:spPr bwMode="auto">
          <a:xfrm>
            <a:off x="10677056"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23" name="Rectangle 21">
            <a:hlinkClick r:id="rId7" action="ppaction://hlinksldjump"/>
          </p:cNvPr>
          <p:cNvSpPr>
            <a:spLocks noChangeArrowheads="1"/>
          </p:cNvSpPr>
          <p:nvPr/>
        </p:nvSpPr>
        <p:spPr bwMode="auto">
          <a:xfrm>
            <a:off x="11114823"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24" name="Rectangle 21">
            <a:hlinkClick r:id="rId8" action="ppaction://hlinksldjump"/>
          </p:cNvPr>
          <p:cNvSpPr>
            <a:spLocks noChangeArrowheads="1"/>
          </p:cNvSpPr>
          <p:nvPr/>
        </p:nvSpPr>
        <p:spPr bwMode="auto">
          <a:xfrm>
            <a:off x="11552590" y="18861"/>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240959652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13" restart="whenNotActive" fill="hold" evtFilter="cancelBubble" nodeType="interactiveSeq">
                <p:stCondLst>
                  <p:cond evt="onClick" delay="0">
                    <p:tgtEl>
                      <p:spTgt spid="5"/>
                    </p:tgtEl>
                  </p:cond>
                </p:stCondLst>
                <p:endSync evt="end" delay="0">
                  <p:rtn val="all"/>
                </p:endSync>
                <p:childTnLst>
                  <p:par>
                    <p:cTn id="14" fill="hold">
                      <p:stCondLst>
                        <p:cond delay="0"/>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linds(horizontal)">
                                      <p:cBhvr>
                                        <p:cTn id="18" dur="500"/>
                                        <p:tgtEl>
                                          <p:spTgt spid="3">
                                            <p:txEl>
                                              <p:pRg st="0" end="0"/>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blinds(horizontal)">
                                      <p:cBhvr>
                                        <p:cTn id="21" dur="500"/>
                                        <p:tgtEl>
                                          <p:spTgt spid="3">
                                            <p:txEl>
                                              <p:pRg st="1" end="1"/>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linds(horizont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linds(horizont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grpId="0" nodeType="clickEffect">
                                  <p:stCondLst>
                                    <p:cond delay="0"/>
                                  </p:stCondLst>
                                  <p:childTnLst>
                                    <p:animEffect transition="out" filter="fade">
                                      <p:cBhvr>
                                        <p:cTn id="33" dur="500"/>
                                        <p:tgtEl>
                                          <p:spTgt spid="3">
                                            <p:txEl>
                                              <p:pRg st="0" end="0"/>
                                            </p:txEl>
                                          </p:spTgt>
                                        </p:tgtEl>
                                      </p:cBhvr>
                                    </p:animEffect>
                                    <p:set>
                                      <p:cBhvr>
                                        <p:cTn id="34" dur="1" fill="hold">
                                          <p:stCondLst>
                                            <p:cond delay="499"/>
                                          </p:stCondLst>
                                        </p:cTn>
                                        <p:tgtEl>
                                          <p:spTgt spid="3">
                                            <p:txEl>
                                              <p:pRg st="0" end="0"/>
                                            </p:txEl>
                                          </p:spTgt>
                                        </p:tgtEl>
                                        <p:attrNameLst>
                                          <p:attrName>style.visibility</p:attrName>
                                        </p:attrNameLst>
                                      </p:cBhvr>
                                      <p:to>
                                        <p:strVal val="hidden"/>
                                      </p:to>
                                    </p:set>
                                  </p:childTnLst>
                                </p:cTn>
                              </p:par>
                              <p:par>
                                <p:cTn id="35" presetID="10" presetClass="exit" presetSubtype="0" fill="hold" grpId="0" nodeType="withEffect">
                                  <p:stCondLst>
                                    <p:cond delay="0"/>
                                  </p:stCondLst>
                                  <p:childTnLst>
                                    <p:animEffect transition="out" filter="fade">
                                      <p:cBhvr>
                                        <p:cTn id="36" dur="500"/>
                                        <p:tgtEl>
                                          <p:spTgt spid="3">
                                            <p:txEl>
                                              <p:pRg st="1" end="1"/>
                                            </p:txEl>
                                          </p:spTgt>
                                        </p:tgtEl>
                                      </p:cBhvr>
                                    </p:animEffect>
                                    <p:set>
                                      <p:cBhvr>
                                        <p:cTn id="37" dur="1" fill="hold">
                                          <p:stCondLst>
                                            <p:cond delay="499"/>
                                          </p:stCondLst>
                                        </p:cTn>
                                        <p:tgtEl>
                                          <p:spTgt spid="3">
                                            <p:txEl>
                                              <p:pRg st="1" end="1"/>
                                            </p:txEl>
                                          </p:spTgt>
                                        </p:tgtEl>
                                        <p:attrNameLst>
                                          <p:attrName>style.visibility</p:attrName>
                                        </p:attrNameLst>
                                      </p:cBhvr>
                                      <p:to>
                                        <p:strVal val="hidden"/>
                                      </p:to>
                                    </p:set>
                                  </p:childTnLst>
                                </p:cTn>
                              </p:par>
                              <p:par>
                                <p:cTn id="38" presetID="10" presetClass="exit" presetSubtype="0" fill="hold" grpId="0" nodeType="withEffect">
                                  <p:stCondLst>
                                    <p:cond delay="0"/>
                                  </p:stCondLst>
                                  <p:childTnLst>
                                    <p:animEffect transition="out" filter="fade">
                                      <p:cBhvr>
                                        <p:cTn id="39" dur="500"/>
                                        <p:tgtEl>
                                          <p:spTgt spid="3">
                                            <p:txEl>
                                              <p:pRg st="2" end="2"/>
                                            </p:txEl>
                                          </p:spTgt>
                                        </p:tgtEl>
                                      </p:cBhvr>
                                    </p:animEffect>
                                    <p:set>
                                      <p:cBhvr>
                                        <p:cTn id="40" dur="1" fill="hold">
                                          <p:stCondLst>
                                            <p:cond delay="499"/>
                                          </p:stCondLst>
                                        </p:cTn>
                                        <p:tgtEl>
                                          <p:spTgt spid="3">
                                            <p:txEl>
                                              <p:pRg st="2" end="2"/>
                                            </p:txEl>
                                          </p:spTgt>
                                        </p:tgtEl>
                                        <p:attrNameLst>
                                          <p:attrName>style.visibility</p:attrName>
                                        </p:attrNameLst>
                                      </p:cBhvr>
                                      <p:to>
                                        <p:strVal val="hidden"/>
                                      </p:to>
                                    </p:set>
                                  </p:childTnLst>
                                </p:cTn>
                              </p:par>
                              <p:par>
                                <p:cTn id="41" presetID="10" presetClass="exit" presetSubtype="0" fill="hold" grpId="0" nodeType="withEffect">
                                  <p:stCondLst>
                                    <p:cond delay="0"/>
                                  </p:stCondLst>
                                  <p:childTnLst>
                                    <p:animEffect transition="out" filter="fade">
                                      <p:cBhvr>
                                        <p:cTn id="42" dur="500"/>
                                        <p:tgtEl>
                                          <p:spTgt spid="3">
                                            <p:txEl>
                                              <p:pRg st="3" end="3"/>
                                            </p:txEl>
                                          </p:spTgt>
                                        </p:tgtEl>
                                      </p:cBhvr>
                                    </p:animEffect>
                                    <p:set>
                                      <p:cBhvr>
                                        <p:cTn id="43"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17" grpId="0"/>
      <p:bldP spid="17" grpId="1"/>
      <p:bldP spid="3" grpId="0" uiExpand="1" build="allAtOnce"/>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562</TotalTime>
  <Words>595</Words>
  <Application>Microsoft Office PowerPoint</Application>
  <PresentationFormat>自定义</PresentationFormat>
  <Paragraphs>134</Paragraphs>
  <Slides>16</Slides>
  <Notes>0</Notes>
  <HiddenSlides>4</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vector>
  </TitlesOfParts>
  <Company>china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cp:lastModifiedBy>
  <cp:revision>670</cp:revision>
  <dcterms:created xsi:type="dcterms:W3CDTF">2016-03-28T08:35:20Z</dcterms:created>
  <dcterms:modified xsi:type="dcterms:W3CDTF">2017-01-17T01:08:09Z</dcterms:modified>
</cp:coreProperties>
</file>