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  <p:sldMasterId id="2147483675" r:id="rId2"/>
  </p:sldMasterIdLst>
  <p:notesMasterIdLst>
    <p:notesMasterId r:id="rId30"/>
  </p:notesMasterIdLst>
  <p:sldIdLst>
    <p:sldId id="257" r:id="rId3"/>
    <p:sldId id="360" r:id="rId4"/>
    <p:sldId id="326" r:id="rId5"/>
    <p:sldId id="398" r:id="rId6"/>
    <p:sldId id="285" r:id="rId7"/>
    <p:sldId id="264" r:id="rId8"/>
    <p:sldId id="399" r:id="rId9"/>
    <p:sldId id="402" r:id="rId10"/>
    <p:sldId id="403" r:id="rId11"/>
    <p:sldId id="400" r:id="rId12"/>
    <p:sldId id="423" r:id="rId13"/>
    <p:sldId id="415" r:id="rId14"/>
    <p:sldId id="404" r:id="rId15"/>
    <p:sldId id="408" r:id="rId16"/>
    <p:sldId id="411" r:id="rId17"/>
    <p:sldId id="424" r:id="rId18"/>
    <p:sldId id="425" r:id="rId19"/>
    <p:sldId id="428" r:id="rId20"/>
    <p:sldId id="420" r:id="rId21"/>
    <p:sldId id="416" r:id="rId22"/>
    <p:sldId id="417" r:id="rId23"/>
    <p:sldId id="426" r:id="rId24"/>
    <p:sldId id="409" r:id="rId25"/>
    <p:sldId id="427" r:id="rId26"/>
    <p:sldId id="331" r:id="rId27"/>
    <p:sldId id="259" r:id="rId28"/>
    <p:sldId id="258" r:id="rId29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-1130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-2273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-3416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4559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B0"/>
    <a:srgbClr val="FDEADA"/>
    <a:srgbClr val="FF0000"/>
    <a:srgbClr val="FFC000"/>
    <a:srgbClr val="D2322B"/>
    <a:srgbClr val="FFFDE6"/>
    <a:srgbClr val="FED000"/>
    <a:srgbClr val="FDDE13"/>
    <a:srgbClr val="E62F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6196" autoAdjust="0"/>
  </p:normalViewPr>
  <p:slideViewPr>
    <p:cSldViewPr snapToGrid="0" showGuides="1">
      <p:cViewPr varScale="1">
        <p:scale>
          <a:sx n="150" d="100"/>
          <a:sy n="150" d="100"/>
        </p:scale>
        <p:origin x="606" y="126"/>
      </p:cViewPr>
      <p:guideLst>
        <p:guide orient="horz" pos="1620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EFD8F5-B2C0-4A15-AE24-C643F9DA75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593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31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033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753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667" t="4629" r="624" b="3084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55417E-C971-426A-9912-ECDC152D0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7" y="1197874"/>
            <a:ext cx="7702948" cy="25319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E9DB16-2BA4-4A6E-921D-623DBA1378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46" y="3549315"/>
            <a:ext cx="4489111" cy="7435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2AF9C4-701B-47CB-8520-B9D8F66BF8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23" y="1"/>
            <a:ext cx="2911148" cy="1239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A9704AE-3FD1-4CFC-B3E1-C95EECC887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4200361"/>
            <a:ext cx="460902" cy="460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33EDCB-49B1-4A0D-BDB8-34769AD0BD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30" y="1678483"/>
            <a:ext cx="199693" cy="213957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id="{57F06661-AE00-48CA-BCA2-DE964E5D48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73728" y="7302"/>
            <a:ext cx="1353177" cy="7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776C33-5717-4F90-A401-3D212A9622B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4" y="297671"/>
            <a:ext cx="753686" cy="6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6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667" t="4629" r="624" b="3084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5940C6-6B6B-4FE4-B429-93B4E905C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" y="154656"/>
            <a:ext cx="8964048" cy="4834188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57F06661-AE00-48CA-BCA2-DE964E5D4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3728" y="7302"/>
            <a:ext cx="1353177" cy="7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6023"/>
          <a:stretch/>
        </p:blipFill>
        <p:spPr>
          <a:xfrm>
            <a:off x="7636600" y="3969135"/>
            <a:ext cx="1543420" cy="1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l="667" t="4629" r="624" b="3084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同侧圆角矩形 1"/>
          <p:cNvSpPr/>
          <p:nvPr userDrawn="1"/>
        </p:nvSpPr>
        <p:spPr>
          <a:xfrm>
            <a:off x="147127" y="206185"/>
            <a:ext cx="8849748" cy="4851450"/>
          </a:xfrm>
          <a:prstGeom prst="round2Same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8655" r="7810" b="2924"/>
          <a:stretch/>
        </p:blipFill>
        <p:spPr>
          <a:xfrm>
            <a:off x="8042299" y="3862137"/>
            <a:ext cx="1101701" cy="1281363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57F06661-AE00-48CA-BCA2-DE964E5D4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3728" y="7302"/>
            <a:ext cx="1353177" cy="720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792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4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0" r:id="rId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&#24314;&#19968;&#20010;&#26143;&#24231;&#27169;&#22411;.mp4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&#19968;&#20998;&#38047;&#20102;&#35299;&#20809;&#24180;.mp4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&#23431;&#23449;&#21040;&#24213;&#26377;&#22810;&#22823;.mp4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9.jpeg"/><Relationship Id="rId5" Type="http://schemas.openxmlformats.org/officeDocument/2006/relationships/hyperlink" Target="1.jpg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hyperlink" Target="&#19968;&#20998;&#38047;&#20102;&#35299;&#26143;&#24231;.mp4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9885A2-0844-4BAA-BB12-BECCCEA60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00" y="0"/>
            <a:ext cx="9153000" cy="51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FA8F3975-3DF8-42D7-812F-0F5A80C5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490166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制作步骤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459531-C531-457E-952A-AC1FB7702BA8}"/>
              </a:ext>
            </a:extLst>
          </p:cNvPr>
          <p:cNvSpPr/>
          <p:nvPr/>
        </p:nvSpPr>
        <p:spPr>
          <a:xfrm>
            <a:off x="518139" y="990127"/>
            <a:ext cx="82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①找一张边长为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厘米左右的正方形纸板，按图所示打上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个小孔。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5F5F09-5A6B-4DB7-82EE-2446241CE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98" y="1651449"/>
            <a:ext cx="3169205" cy="319370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47BD810-9537-4F5C-BB96-822DF3E89FC8}"/>
              </a:ext>
            </a:extLst>
          </p:cNvPr>
          <p:cNvSpPr txBox="1"/>
          <p:nvPr/>
        </p:nvSpPr>
        <p:spPr>
          <a:xfrm>
            <a:off x="3076303" y="23870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1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954FD8-D8AA-4247-BC97-34DE4193A121}"/>
              </a:ext>
            </a:extLst>
          </p:cNvPr>
          <p:cNvSpPr txBox="1"/>
          <p:nvPr/>
        </p:nvSpPr>
        <p:spPr>
          <a:xfrm>
            <a:off x="3500846" y="33929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2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C2E142-525F-4EE4-BE7F-31E438713ADD}"/>
              </a:ext>
            </a:extLst>
          </p:cNvPr>
          <p:cNvSpPr txBox="1"/>
          <p:nvPr/>
        </p:nvSpPr>
        <p:spPr>
          <a:xfrm>
            <a:off x="3984172" y="42681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3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5298AC-E54B-48E0-B478-F1596A05B59A}"/>
              </a:ext>
            </a:extLst>
          </p:cNvPr>
          <p:cNvSpPr txBox="1"/>
          <p:nvPr/>
        </p:nvSpPr>
        <p:spPr>
          <a:xfrm>
            <a:off x="4468348" y="33633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4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A89F86-73E1-4256-9EC3-925950BD2171}"/>
              </a:ext>
            </a:extLst>
          </p:cNvPr>
          <p:cNvSpPr txBox="1"/>
          <p:nvPr/>
        </p:nvSpPr>
        <p:spPr>
          <a:xfrm>
            <a:off x="4860234" y="26445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5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F09037-663C-4753-8A3F-091F88917314}"/>
              </a:ext>
            </a:extLst>
          </p:cNvPr>
          <p:cNvSpPr txBox="1"/>
          <p:nvPr/>
        </p:nvSpPr>
        <p:spPr>
          <a:xfrm>
            <a:off x="5369686" y="31633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6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780402-DF82-4C12-949E-019F49137A8B}"/>
              </a:ext>
            </a:extLst>
          </p:cNvPr>
          <p:cNvSpPr txBox="1"/>
          <p:nvPr/>
        </p:nvSpPr>
        <p:spPr>
          <a:xfrm>
            <a:off x="5763144" y="33633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7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010479-CD41-4D89-B78B-65389959BFAE}"/>
              </a:ext>
            </a:extLst>
          </p:cNvPr>
          <p:cNvSpPr/>
          <p:nvPr/>
        </p:nvSpPr>
        <p:spPr>
          <a:xfrm>
            <a:off x="518139" y="619066"/>
            <a:ext cx="82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②在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号小孔上分别挂上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厘米长的细线，并在细线下端挂上大小相同的橡皮泥小球。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5AF5C0-977A-4EE2-9FCD-6A7A9D588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772" y="1842459"/>
            <a:ext cx="4224457" cy="296329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7E64C75-2549-4BAA-B8F8-4478EB4362D8}"/>
              </a:ext>
            </a:extLst>
          </p:cNvPr>
          <p:cNvSpPr txBox="1"/>
          <p:nvPr/>
        </p:nvSpPr>
        <p:spPr>
          <a:xfrm>
            <a:off x="2893423" y="17274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1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BCEF3E-9E59-469C-B262-DEDFB4EF9A33}"/>
              </a:ext>
            </a:extLst>
          </p:cNvPr>
          <p:cNvSpPr txBox="1"/>
          <p:nvPr/>
        </p:nvSpPr>
        <p:spPr>
          <a:xfrm>
            <a:off x="3318121" y="198484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2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C00EEE-B0F2-441E-BCF9-F90045144DDD}"/>
              </a:ext>
            </a:extLst>
          </p:cNvPr>
          <p:cNvSpPr txBox="1"/>
          <p:nvPr/>
        </p:nvSpPr>
        <p:spPr>
          <a:xfrm>
            <a:off x="3853050" y="22240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3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F7927A-4A52-46D2-8A61-1C1E604FB673}"/>
              </a:ext>
            </a:extLst>
          </p:cNvPr>
          <p:cNvSpPr txBox="1"/>
          <p:nvPr/>
        </p:nvSpPr>
        <p:spPr>
          <a:xfrm>
            <a:off x="4494472" y="197147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4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7FFF37-4C25-4DA3-8CE4-1B4246EF8B5D}"/>
              </a:ext>
            </a:extLst>
          </p:cNvPr>
          <p:cNvSpPr txBox="1"/>
          <p:nvPr/>
        </p:nvSpPr>
        <p:spPr>
          <a:xfrm>
            <a:off x="4952634" y="179909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5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0BC33C-D80B-441A-ADD9-2EF2292EAA50}"/>
              </a:ext>
            </a:extLst>
          </p:cNvPr>
          <p:cNvSpPr txBox="1"/>
          <p:nvPr/>
        </p:nvSpPr>
        <p:spPr>
          <a:xfrm>
            <a:off x="5818431" y="1964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6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1CBAB3-9126-4571-8748-104DAF8ADEF9}"/>
              </a:ext>
            </a:extLst>
          </p:cNvPr>
          <p:cNvSpPr txBox="1"/>
          <p:nvPr/>
        </p:nvSpPr>
        <p:spPr>
          <a:xfrm>
            <a:off x="6029560" y="1964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540B0"/>
                </a:solidFill>
              </a:rPr>
              <a:t>7</a:t>
            </a:r>
            <a:endParaRPr lang="zh-CN" altLang="en-US" sz="2000" dirty="0">
              <a:solidFill>
                <a:srgbClr val="254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32D0DFE-9D99-49C7-B91D-76820E7D0BF0}"/>
              </a:ext>
            </a:extLst>
          </p:cNvPr>
          <p:cNvSpPr/>
          <p:nvPr/>
        </p:nvSpPr>
        <p:spPr>
          <a:xfrm>
            <a:off x="4711148" y="1345550"/>
            <a:ext cx="4086990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③用投影机的光从四个不同角度照射星座模型，橡皮泥小球会在屏幕上投下影子。把观察到的由橡皮泥影子组成的图像画下来。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483DAE3-22F6-4A28-8E07-CDC419A8A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2" y="2733430"/>
            <a:ext cx="4265744" cy="20336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E863E8-7DAC-475E-976D-78D0D09F0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2" y="622394"/>
            <a:ext cx="4265744" cy="203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1004DB5-6F46-40C5-A935-95E04C9897BD}"/>
              </a:ext>
            </a:extLst>
          </p:cNvPr>
          <p:cNvSpPr txBox="1"/>
          <p:nvPr/>
        </p:nvSpPr>
        <p:spPr>
          <a:xfrm>
            <a:off x="3189250" y="4518837"/>
            <a:ext cx="2765501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黑体"/>
                <a:hlinkClick r:id="rId2" action="ppaction://hlinkfile"/>
              </a:rPr>
              <a:t>点击图片播放实验视频</a:t>
            </a:r>
            <a:endParaRPr lang="zh-CN" altLang="en-US" sz="20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pic>
        <p:nvPicPr>
          <p:cNvPr id="7" name="图片 6">
            <a:hlinkClick r:id="rId2" action="ppaction://hlinkfile"/>
            <a:extLst>
              <a:ext uri="{FF2B5EF4-FFF2-40B4-BE49-F238E27FC236}">
                <a16:creationId xmlns:a16="http://schemas.microsoft.com/office/drawing/2014/main" id="{72FB1009-FC4C-4767-925C-5DE02692C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8" y="340320"/>
            <a:ext cx="755702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4A103D3-FF62-4E58-A6B1-8BD7AF0DD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32451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活动记录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5E874B-1653-4E10-8092-873EA7BFD7F3}"/>
              </a:ext>
            </a:extLst>
          </p:cNvPr>
          <p:cNvSpPr/>
          <p:nvPr/>
        </p:nvSpPr>
        <p:spPr>
          <a:xfrm>
            <a:off x="360000" y="772928"/>
            <a:ext cx="6062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观察由橡皮泥影子组成的图像，并画下来。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59D71B-8C40-41D8-8D01-F67BC6C3E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79" y="3371054"/>
            <a:ext cx="3524467" cy="1224103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8DB489C-F881-42D0-BE9F-AC8546B74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0858"/>
              </p:ext>
            </p:extLst>
          </p:nvPr>
        </p:nvGraphicFramePr>
        <p:xfrm>
          <a:off x="903294" y="1278094"/>
          <a:ext cx="7337412" cy="3613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8706">
                  <a:extLst>
                    <a:ext uri="{9D8B030D-6E8A-4147-A177-3AD203B41FA5}">
                      <a16:colId xmlns:a16="http://schemas.microsoft.com/office/drawing/2014/main" val="2560829804"/>
                    </a:ext>
                  </a:extLst>
                </a:gridCol>
                <a:gridCol w="3668706">
                  <a:extLst>
                    <a:ext uri="{9D8B030D-6E8A-4147-A177-3AD203B41FA5}">
                      <a16:colId xmlns:a16="http://schemas.microsoft.com/office/drawing/2014/main" val="890854679"/>
                    </a:ext>
                  </a:extLst>
                </a:gridCol>
              </a:tblGrid>
              <a:tr h="4416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63554"/>
                  </a:ext>
                </a:extLst>
              </a:tr>
              <a:tr h="134065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5746"/>
                  </a:ext>
                </a:extLst>
              </a:tr>
              <a:tr h="44165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号方向</a:t>
                      </a: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77103"/>
                  </a:ext>
                </a:extLst>
              </a:tr>
              <a:tr h="1389824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83201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F5785BFE-CD1E-494C-A2A6-3C3F1331B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95" y="1760424"/>
            <a:ext cx="2227148" cy="12527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C6A277-8597-4377-ABC1-7B6198010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59" y="1755186"/>
            <a:ext cx="2227200" cy="1252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EDFA2D-A5AD-4BF9-B324-B5F08745E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3" y="3573278"/>
            <a:ext cx="2227200" cy="1252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0A063D5-0C5B-41BB-BE71-05E15EBB3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59" y="3573278"/>
            <a:ext cx="2227200" cy="12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6D0D15-96A3-433F-9762-AF6B86157B02}"/>
              </a:ext>
            </a:extLst>
          </p:cNvPr>
          <p:cNvSpPr/>
          <p:nvPr/>
        </p:nvSpPr>
        <p:spPr>
          <a:xfrm>
            <a:off x="363603" y="415103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DF9C1F-8B9F-4249-A68E-BD2122249A24}"/>
              </a:ext>
            </a:extLst>
          </p:cNvPr>
          <p:cNvSpPr/>
          <p:nvPr/>
        </p:nvSpPr>
        <p:spPr>
          <a:xfrm>
            <a:off x="363603" y="999456"/>
            <a:ext cx="807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我们画下来的星座图像相同吗？为什么会不同呢？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0FAC9A-3DF2-49F2-A900-BF38D3CC4B80}"/>
              </a:ext>
            </a:extLst>
          </p:cNvPr>
          <p:cNvSpPr/>
          <p:nvPr/>
        </p:nvSpPr>
        <p:spPr>
          <a:xfrm>
            <a:off x="363603" y="1522254"/>
            <a:ext cx="8256936" cy="11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我们画下来的星座图像不相同。光从正方形纸板下的四个不同的角度照射星座模型，会出现不同的投影，因为视觉角度改变了，它们在平面上组合岀来的图形看上去不同。</a:t>
            </a:r>
          </a:p>
        </p:txBody>
      </p:sp>
    </p:spTree>
    <p:extLst>
      <p:ext uri="{BB962C8B-B14F-4D97-AF65-F5344CB8AC3E}">
        <p14:creationId xmlns:p14="http://schemas.microsoft.com/office/powerpoint/2010/main" val="20524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EA5F74-4217-49A1-A1BF-F4D39C63BCEC}"/>
              </a:ext>
            </a:extLst>
          </p:cNvPr>
          <p:cNvSpPr/>
          <p:nvPr/>
        </p:nvSpPr>
        <p:spPr>
          <a:xfrm>
            <a:off x="363603" y="415103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3CCF0D-3520-4D8E-BD8D-F48A6031DF1A}"/>
              </a:ext>
            </a:extLst>
          </p:cNvPr>
          <p:cNvSpPr/>
          <p:nvPr/>
        </p:nvSpPr>
        <p:spPr>
          <a:xfrm>
            <a:off x="363603" y="999456"/>
            <a:ext cx="807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哪一个图像和北斗七星的形状相同？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FC780E-4B7E-4B54-9486-4F72F0E69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4" y="1522253"/>
            <a:ext cx="3489901" cy="1963069"/>
          </a:xfrm>
          <a:prstGeom prst="rect">
            <a:avLst/>
          </a:prstGeom>
        </p:spPr>
      </p:pic>
      <p:pic>
        <p:nvPicPr>
          <p:cNvPr id="3076" name="Picture 4" descr="https://gimg2.baidu.com/image_search/src=http%3A%2F%2Fdpic.tiankong.com%2F5s%2Fcd%2FQJ8570215448.jpg&amp;refer=http%3A%2F%2Fdpic.tiankong.com&amp;app=2002&amp;size=f9999,10000&amp;q=a80&amp;n=0&amp;g=0n&amp;fmt=jpeg?sec=1633577572&amp;t=877f800338c5167a7ba42357e46dc104">
            <a:extLst>
              <a:ext uri="{FF2B5EF4-FFF2-40B4-BE49-F238E27FC236}">
                <a16:creationId xmlns:a16="http://schemas.microsoft.com/office/drawing/2014/main" id="{91A743C1-939C-4278-B474-8BFBA70B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14" y="1522253"/>
            <a:ext cx="2953682" cy="19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0562A5A-7E98-4AFA-82F1-CAB6E741D8E1}"/>
              </a:ext>
            </a:extLst>
          </p:cNvPr>
          <p:cNvSpPr/>
          <p:nvPr/>
        </p:nvSpPr>
        <p:spPr>
          <a:xfrm>
            <a:off x="363603" y="3546454"/>
            <a:ext cx="8256936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光只有从模型的这个侧面照射时，才能看到橡皮泥小球的影子构成了一个勺子形，和北斗七星的形状相同。</a:t>
            </a:r>
          </a:p>
        </p:txBody>
      </p:sp>
    </p:spTree>
    <p:extLst>
      <p:ext uri="{BB962C8B-B14F-4D97-AF65-F5344CB8AC3E}">
        <p14:creationId xmlns:p14="http://schemas.microsoft.com/office/powerpoint/2010/main" val="27828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EA5F74-4217-49A1-A1BF-F4D39C63BCEC}"/>
              </a:ext>
            </a:extLst>
          </p:cNvPr>
          <p:cNvSpPr/>
          <p:nvPr/>
        </p:nvSpPr>
        <p:spPr>
          <a:xfrm>
            <a:off x="363603" y="415103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40B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研  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540B0"/>
              </a:solidFill>
              <a:effectLst/>
              <a:uLnTx/>
              <a:uFillTx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3CCF0D-3520-4D8E-BD8D-F48A6031DF1A}"/>
              </a:ext>
            </a:extLst>
          </p:cNvPr>
          <p:cNvSpPr/>
          <p:nvPr/>
        </p:nvSpPr>
        <p:spPr>
          <a:xfrm>
            <a:off x="363603" y="999456"/>
            <a:ext cx="8071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建立星座模型的活动给了我们什么启发？我们对星座有了什么新的认识？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21A141-B4A2-40FC-8B01-A9B44E1B32E0}"/>
              </a:ext>
            </a:extLst>
          </p:cNvPr>
          <p:cNvSpPr/>
          <p:nvPr/>
        </p:nvSpPr>
        <p:spPr>
          <a:xfrm>
            <a:off x="363603" y="1891586"/>
            <a:ext cx="8256936" cy="11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D2322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组成北斗七星的星体离我们有远有近；北斗七星的形状是我们从地球这一个角度所看到的情况，如果从宇宙中其他不同的角度来看，它们的形状会不相同。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9DCE2AF-359F-4B44-B38B-A73C055B1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/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10" name="AutoShape 27">
            <a:extLst>
              <a:ext uri="{FF2B5EF4-FFF2-40B4-BE49-F238E27FC236}">
                <a16:creationId xmlns:a16="http://schemas.microsoft.com/office/drawing/2014/main" id="{6DFCD8F1-9CC2-4431-BDBE-2A75CE38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722" y="3502925"/>
            <a:ext cx="5678556" cy="836404"/>
          </a:xfrm>
          <a:prstGeom prst="wedgeRoundRectCallout">
            <a:avLst>
              <a:gd name="adj1" fmla="val 54271"/>
              <a:gd name="adj2" fmla="val -33109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2540B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星座是远近不同、没有联系的恒星在天空中的视觉图像。如果从不同角度观察，图形也不同。</a:t>
            </a:r>
          </a:p>
        </p:txBody>
      </p:sp>
    </p:spTree>
    <p:extLst>
      <p:ext uri="{BB962C8B-B14F-4D97-AF65-F5344CB8AC3E}">
        <p14:creationId xmlns:p14="http://schemas.microsoft.com/office/powerpoint/2010/main" val="29292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2A51712-33ED-4A12-A528-5F45C6654865}"/>
              </a:ext>
            </a:extLst>
          </p:cNvPr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3341ECF-56E3-4BAC-96FB-206C0F19E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/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99DF44A-C9FD-4459-83E8-DC34C5D973A7}"/>
                </a:ext>
              </a:extLst>
            </p:cNvPr>
            <p:cNvSpPr txBox="1"/>
            <p:nvPr/>
          </p:nvSpPr>
          <p:spPr>
            <a:xfrm>
              <a:off x="3625303" y="96808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随堂练习</a:t>
              </a:r>
              <a:endPara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" name="TextBox 5">
            <a:extLst>
              <a:ext uri="{FF2B5EF4-FFF2-40B4-BE49-F238E27FC236}">
                <a16:creationId xmlns:a16="http://schemas.microsoft.com/office/drawing/2014/main" id="{19105BA5-6486-4E4B-8A12-33DC99FD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04" y="1450770"/>
            <a:ext cx="8280192" cy="2241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三、选择题。</a:t>
            </a: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1. 1928</a:t>
            </a:r>
            <a:r>
              <a:rPr lang="zh-CN" altLang="en-US" sz="2400" b="1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年，国际天文学联合会统一将全天星空划分为</a:t>
            </a:r>
            <a:r>
              <a:rPr lang="en-US" altLang="zh-CN" sz="2400" b="1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(       )</a:t>
            </a:r>
            <a:r>
              <a:rPr lang="zh-CN" altLang="en-US" sz="2400" b="1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个星座。</a:t>
            </a:r>
          </a:p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A.86				B.87				C.88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D7364-1FB3-4EF1-9136-D3D3688F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467" y="2143456"/>
            <a:ext cx="63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3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27E0C77-366F-45D0-9ECC-DBA9DFCE747B}"/>
              </a:ext>
            </a:extLst>
          </p:cNvPr>
          <p:cNvGrpSpPr/>
          <p:nvPr/>
        </p:nvGrpSpPr>
        <p:grpSpPr>
          <a:xfrm>
            <a:off x="3310652" y="0"/>
            <a:ext cx="2468722" cy="818147"/>
            <a:chOff x="3310652" y="0"/>
            <a:chExt cx="2468722" cy="81814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E2B58AE-AD65-4325-8142-1B2E90CEF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/>
          </p:blipFill>
          <p:spPr>
            <a:xfrm>
              <a:off x="3310652" y="0"/>
              <a:ext cx="2468722" cy="818147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C463941-8F8D-4183-BD52-3A8DD4F84F26}"/>
                </a:ext>
              </a:extLst>
            </p:cNvPr>
            <p:cNvSpPr txBox="1"/>
            <p:nvPr/>
          </p:nvSpPr>
          <p:spPr>
            <a:xfrm>
              <a:off x="3938116" y="96808"/>
              <a:ext cx="1213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拓  展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C556A7C2-4195-4A11-A560-6A7FED321CBF}"/>
              </a:ext>
            </a:extLst>
          </p:cNvPr>
          <p:cNvSpPr/>
          <p:nvPr/>
        </p:nvSpPr>
        <p:spPr>
          <a:xfrm>
            <a:off x="266498" y="587314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进一步认识星座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5C8509-2256-4D1E-BA8B-44C5A6357B53}"/>
              </a:ext>
            </a:extLst>
          </p:cNvPr>
          <p:cNvSpPr/>
          <p:nvPr/>
        </p:nvSpPr>
        <p:spPr>
          <a:xfrm>
            <a:off x="335345" y="1063694"/>
            <a:ext cx="8473310" cy="1286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2540B0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北斗七星是大熊星座的明显标志。组成斗状的七颗星其实离我们的距离并不相同，它们分布在离我们有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光年远的宇宙空间里。我们抬头所见的星座，其实是从地球角度看到的一些恒星组成的图像。而这些恒星的大小可能不同，与我们的距离也不等，同时彼此之间的距离也十分遥远。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4035F9-1E32-48F5-8743-E1725DF33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27501" r="4370" b="27370"/>
          <a:stretch/>
        </p:blipFill>
        <p:spPr>
          <a:xfrm>
            <a:off x="1022223" y="2433431"/>
            <a:ext cx="7099554" cy="22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7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F395B66-10AE-42B6-9768-1A1EAAE9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00" y="1"/>
            <a:ext cx="9153000" cy="51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9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6442403F-E32B-48D5-B0F4-13AEE4B65D76}"/>
              </a:ext>
            </a:extLst>
          </p:cNvPr>
          <p:cNvSpPr txBox="1"/>
          <p:nvPr/>
        </p:nvSpPr>
        <p:spPr>
          <a:xfrm>
            <a:off x="3447333" y="4518837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黑体"/>
              </a:rPr>
              <a:t>点击图片播放视频</a:t>
            </a:r>
          </a:p>
        </p:txBody>
      </p:sp>
      <p:pic>
        <p:nvPicPr>
          <p:cNvPr id="26" name="图片 25">
            <a:hlinkClick r:id="rId2" action="ppaction://hlinkfile"/>
            <a:extLst>
              <a:ext uri="{FF2B5EF4-FFF2-40B4-BE49-F238E27FC236}">
                <a16:creationId xmlns:a16="http://schemas.microsoft.com/office/drawing/2014/main" id="{29E3A246-513E-48F0-A8FF-F20E202C9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7" y="340320"/>
            <a:ext cx="755702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4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3E5697E-FDDF-413C-9D1F-BC2B47D62907}"/>
              </a:ext>
            </a:extLst>
          </p:cNvPr>
          <p:cNvSpPr txBox="1"/>
          <p:nvPr/>
        </p:nvSpPr>
        <p:spPr>
          <a:xfrm>
            <a:off x="3447333" y="4518837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黑体"/>
                <a:hlinkClick r:id="rId2" action="ppaction://hlinkfile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pic>
        <p:nvPicPr>
          <p:cNvPr id="5" name="图片 4">
            <a:hlinkClick r:id="rId2" action="ppaction://hlinkfile"/>
            <a:extLst>
              <a:ext uri="{FF2B5EF4-FFF2-40B4-BE49-F238E27FC236}">
                <a16:creationId xmlns:a16="http://schemas.microsoft.com/office/drawing/2014/main" id="{57F43A91-35E0-4D31-880A-C48C10AC9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340320"/>
            <a:ext cx="7557025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1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37F45B-830F-4F22-811B-5A12A1D0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87" y="738298"/>
            <a:ext cx="2009775" cy="547687"/>
          </a:xfrm>
          <a:prstGeom prst="flowChartAlternateProcess">
            <a:avLst/>
          </a:prstGeom>
          <a:solidFill>
            <a:srgbClr val="F6CB50"/>
          </a:solidFill>
          <a:ln>
            <a:noFill/>
          </a:ln>
          <a:effectLst>
            <a:outerShdw dist="63500" dir="2700000" algn="tl" rotWithShape="0">
              <a:srgbClr val="FFC000">
                <a:lumMod val="60000"/>
                <a:lumOff val="40000"/>
              </a:srgbClr>
            </a:outerShdw>
          </a:effec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课后任务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8FAE8F-D9FA-4C52-B7B9-A4290C5FD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/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515167-F592-4925-A36C-A597EBEF01E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7369" y="1471101"/>
            <a:ext cx="7969262" cy="9363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借助软件尝试观察春夏季的一些主要星座，记录下你的观察感受。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4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/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602687" y="8163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课堂小结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5BFDA23-AAE8-46FE-AA4E-ABCF508D99A8}"/>
              </a:ext>
            </a:extLst>
          </p:cNvPr>
          <p:cNvSpPr txBox="1"/>
          <p:nvPr/>
        </p:nvSpPr>
        <p:spPr>
          <a:xfrm>
            <a:off x="198784" y="4457623"/>
            <a:ext cx="1415772" cy="38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1600" b="1" dirty="0">
                <a:latin typeface="+mn-lt"/>
                <a:ea typeface="+mn-ea"/>
                <a:hlinkClick r:id="rId5" action="ppaction://hlinkfile"/>
              </a:rPr>
              <a:t>点击放大观看</a:t>
            </a:r>
            <a:endParaRPr lang="zh-CN" altLang="en-US" sz="1600" b="1" dirty="0">
              <a:latin typeface="+mn-lt"/>
              <a:ea typeface="+mn-ea"/>
            </a:endParaRPr>
          </a:p>
        </p:txBody>
      </p:sp>
      <p:pic>
        <p:nvPicPr>
          <p:cNvPr id="4" name="图片 3">
            <a:hlinkClick r:id="rId5" action="ppaction://hlinkfile"/>
            <a:extLst>
              <a:ext uri="{FF2B5EF4-FFF2-40B4-BE49-F238E27FC236}">
                <a16:creationId xmlns:a16="http://schemas.microsoft.com/office/drawing/2014/main" id="{77C24B43-C6DC-4BBB-9599-27E89B210D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21" y="877781"/>
            <a:ext cx="3692958" cy="40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581740-8840-4B7E-8D48-DA97DD46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1375221"/>
            <a:ext cx="8312728" cy="23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/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602687" y="81631"/>
              <a:ext cx="1832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课后作业</a:t>
              </a:r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3AB87AB-0521-4722-B896-5013EAD3507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49450" y="2258395"/>
            <a:ext cx="5245100" cy="626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Times New Roman"/>
                <a:ea typeface="黑体" panose="02010609060101010101" pitchFamily="49" charset="-122"/>
              </a:rPr>
              <a:t>完成练习册本课时的习题。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66DBCE-63CC-4850-B3F5-5EFA98516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7" y="0"/>
            <a:ext cx="9153000" cy="51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27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5712D2-6239-468D-9669-3470D200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47" y="1"/>
            <a:ext cx="9153000" cy="51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3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12162" y="1959323"/>
            <a:ext cx="531967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认识星座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49155" y="3579046"/>
            <a:ext cx="3045691" cy="5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教科版六年级下册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6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www.52cz.cn%2Fd%2Ffile%2F201906%2Fa6c9d9130614d945f85b11d18c5df4b4.jpg&amp;refer=http%3A%2F%2Fwww.52cz.cn&amp;app=2002&amp;size=f9999,10000&amp;q=a80&amp;n=0&amp;g=0n&amp;fmt=jpeg?sec=1633568960&amp;t=cf8383a7b0be9095ca4a1d07e53f34b6">
            <a:extLst>
              <a:ext uri="{FF2B5EF4-FFF2-40B4-BE49-F238E27FC236}">
                <a16:creationId xmlns:a16="http://schemas.microsoft.com/office/drawing/2014/main" id="{95FFF168-247C-4124-A4DC-768CAEB8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52" y="914955"/>
            <a:ext cx="5974295" cy="38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3310652" y="0"/>
            <a:ext cx="2468722" cy="818147"/>
            <a:chOff x="3465051" y="0"/>
            <a:chExt cx="2468722" cy="81814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/>
          </p:blipFill>
          <p:spPr>
            <a:xfrm>
              <a:off x="3465051" y="0"/>
              <a:ext cx="2468722" cy="81814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4092515" y="96808"/>
              <a:ext cx="1213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聚  焦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CCFD18B-CD54-454D-8E86-CABB5A7DB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/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7" name="AutoShape 27">
            <a:extLst>
              <a:ext uri="{FF2B5EF4-FFF2-40B4-BE49-F238E27FC236}">
                <a16:creationId xmlns:a16="http://schemas.microsoft.com/office/drawing/2014/main" id="{E590067C-2039-49FF-8DB6-092BE8A31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574" y="3715948"/>
            <a:ext cx="3789128" cy="782602"/>
          </a:xfrm>
          <a:prstGeom prst="wedgeRoundRectCallout">
            <a:avLst>
              <a:gd name="adj1" fmla="val 57772"/>
              <a:gd name="adj2" fmla="val -36278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你还知道哪些有关星座的知识？你是如何知道它们的？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85250" y="93663"/>
            <a:ext cx="139700" cy="44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25D4B19-C9FA-4D04-AF12-EBB2CA2B6B75}"/>
              </a:ext>
            </a:extLst>
          </p:cNvPr>
          <p:cNvGrpSpPr/>
          <p:nvPr/>
        </p:nvGrpSpPr>
        <p:grpSpPr>
          <a:xfrm>
            <a:off x="3310652" y="0"/>
            <a:ext cx="2468722" cy="818147"/>
            <a:chOff x="3310652" y="0"/>
            <a:chExt cx="2468722" cy="81814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" b="12048"/>
            <a:stretch/>
          </p:blipFill>
          <p:spPr>
            <a:xfrm>
              <a:off x="3310652" y="0"/>
              <a:ext cx="2468722" cy="81814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DA938CE-12DA-43CD-98A9-4F61EBF6E03A}"/>
                </a:ext>
              </a:extLst>
            </p:cNvPr>
            <p:cNvSpPr txBox="1"/>
            <p:nvPr/>
          </p:nvSpPr>
          <p:spPr>
            <a:xfrm>
              <a:off x="3938116" y="96808"/>
              <a:ext cx="1213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latin typeface="Times New Roman" panose="02020603050405020304" pitchFamily="18" charset="0"/>
                  <a:ea typeface="楷体" panose="02010609060101010101" pitchFamily="49" charset="-122"/>
                  <a:sym typeface="Times New Roman" panose="02020603050405020304" pitchFamily="18" charset="0"/>
                </a:rPr>
                <a:t>探  索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B29AB3BD-5BE1-4ECF-8DFC-2AC0859A364F}"/>
              </a:ext>
            </a:extLst>
          </p:cNvPr>
          <p:cNvSpPr/>
          <p:nvPr/>
        </p:nvSpPr>
        <p:spPr>
          <a:xfrm>
            <a:off x="306327" y="619534"/>
            <a:ext cx="2894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初步了解星座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C2F610-FF35-4A73-8D2D-6E9D88B48ABD}"/>
              </a:ext>
            </a:extLst>
          </p:cNvPr>
          <p:cNvSpPr txBox="1"/>
          <p:nvPr/>
        </p:nvSpPr>
        <p:spPr>
          <a:xfrm>
            <a:off x="3447333" y="4518837"/>
            <a:ext cx="224933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Times New Roman"/>
                <a:ea typeface="黑体"/>
                <a:hlinkClick r:id="rId5" action="ppaction://hlinkfile"/>
              </a:rPr>
              <a:t>点击图片播放视频</a:t>
            </a:r>
            <a:endParaRPr lang="zh-CN" altLang="en-US" sz="2000" b="1" dirty="0">
              <a:solidFill>
                <a:prstClr val="black"/>
              </a:solidFill>
              <a:latin typeface="Times New Roman"/>
              <a:ea typeface="黑体"/>
            </a:endParaRPr>
          </a:p>
        </p:txBody>
      </p:sp>
      <p:pic>
        <p:nvPicPr>
          <p:cNvPr id="2" name="图片 1">
            <a:hlinkClick r:id="rId5" action="ppaction://hlinkfile"/>
            <a:extLst>
              <a:ext uri="{FF2B5EF4-FFF2-40B4-BE49-F238E27FC236}">
                <a16:creationId xmlns:a16="http://schemas.microsoft.com/office/drawing/2014/main" id="{95A25B7D-B07B-4906-BBF4-1D4B4A437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194" y="1142754"/>
            <a:ext cx="6093613" cy="3427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AFF47B45-3FBA-4CAE-A8DE-EB91B20EECA2}"/>
              </a:ext>
            </a:extLst>
          </p:cNvPr>
          <p:cNvSpPr/>
          <p:nvPr/>
        </p:nvSpPr>
        <p:spPr>
          <a:xfrm>
            <a:off x="911087" y="4133593"/>
            <a:ext cx="732182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为了方便认星，所以把星星划分成不同的区域，并命名。国际上统一划分为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88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个星座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0DA4001-F230-4F9C-9176-F75CEDD63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9" y="269206"/>
            <a:ext cx="5450623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C653F49-CFBE-4AB2-B1C2-C68759486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9" y="269206"/>
            <a:ext cx="5450623" cy="38643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00534FE-E097-407B-BA6F-571D1E394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7"/>
          <a:stretch/>
        </p:blipFill>
        <p:spPr>
          <a:xfrm>
            <a:off x="7042764" y="2698755"/>
            <a:ext cx="1953641" cy="2444745"/>
          </a:xfrm>
          <a:prstGeom prst="rect">
            <a:avLst/>
          </a:prstGeom>
        </p:spPr>
      </p:pic>
      <p:sp>
        <p:nvSpPr>
          <p:cNvPr id="13" name="AutoShape 27">
            <a:extLst>
              <a:ext uri="{FF2B5EF4-FFF2-40B4-BE49-F238E27FC236}">
                <a16:creationId xmlns:a16="http://schemas.microsoft.com/office/drawing/2014/main" id="{98901ACF-B4D5-4C7A-90CE-8142C88CE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827" y="3921127"/>
            <a:ext cx="4630641" cy="782602"/>
          </a:xfrm>
          <a:prstGeom prst="wedgeRoundRectCallout">
            <a:avLst>
              <a:gd name="adj1" fmla="val 57772"/>
              <a:gd name="adj2" fmla="val -36278"/>
              <a:gd name="adj3" fmla="val 16667"/>
            </a:avLst>
          </a:prstGeom>
          <a:solidFill>
            <a:srgbClr val="FBEBD8"/>
          </a:solidFill>
          <a:ln>
            <a:solidFill>
              <a:srgbClr val="FBA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找一找常见的星座名称，认一认它们的星座图形，说一说你有哪些发现。</a:t>
            </a:r>
          </a:p>
        </p:txBody>
      </p:sp>
    </p:spTree>
    <p:extLst>
      <p:ext uri="{BB962C8B-B14F-4D97-AF65-F5344CB8AC3E}">
        <p14:creationId xmlns:p14="http://schemas.microsoft.com/office/powerpoint/2010/main" val="32668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8EB34F-F9C4-417D-96CC-9F8393064D38}"/>
              </a:ext>
            </a:extLst>
          </p:cNvPr>
          <p:cNvSpPr/>
          <p:nvPr/>
        </p:nvSpPr>
        <p:spPr>
          <a:xfrm>
            <a:off x="306327" y="559900"/>
            <a:ext cx="335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建一个星座模型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5AB4E8-5679-45E7-B6EC-68499E59B8BF}"/>
              </a:ext>
            </a:extLst>
          </p:cNvPr>
          <p:cNvSpPr/>
          <p:nvPr/>
        </p:nvSpPr>
        <p:spPr>
          <a:xfrm>
            <a:off x="360000" y="1135403"/>
            <a:ext cx="842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天空中的星星虽遥不可及，但我们可以建立一个星座模型，从中体会星座的秘密。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2F3B50-6A38-4489-8427-F1F09DBBCA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817" y="2557075"/>
            <a:ext cx="2133599" cy="2133599"/>
          </a:xfrm>
          <a:prstGeom prst="rect">
            <a:avLst/>
          </a:prstGeom>
        </p:spPr>
      </p:pic>
      <p:sp>
        <p:nvSpPr>
          <p:cNvPr id="8" name="文本框 13">
            <a:extLst>
              <a:ext uri="{FF2B5EF4-FFF2-40B4-BE49-F238E27FC236}">
                <a16:creationId xmlns:a16="http://schemas.microsoft.com/office/drawing/2014/main" id="{B308E51D-475C-4423-97B3-501404A3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2018683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准备材料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E606108-BDFF-49DE-9E6B-67441A527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4602" y="2684328"/>
            <a:ext cx="1166515" cy="18790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009E62-1FCD-40CB-8BE6-1DE06991A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03" y="2396661"/>
            <a:ext cx="2957138" cy="24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vQPnBbQyL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vQPnBbQyL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vQPnBbQyLF"/>
</p:tagLst>
</file>

<file path=ppt/theme/theme1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638</Words>
  <Application>Microsoft Office PowerPoint</Application>
  <PresentationFormat>全屏显示(16:9)</PresentationFormat>
  <Paragraphs>65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等线</vt:lpstr>
      <vt:lpstr>等线 Light</vt:lpstr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1_Office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administered</cp:lastModifiedBy>
  <cp:revision>790</cp:revision>
  <dcterms:created xsi:type="dcterms:W3CDTF">2016-01-14T07:05:12Z</dcterms:created>
  <dcterms:modified xsi:type="dcterms:W3CDTF">2021-12-04T06:59:00Z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