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tiff" ContentType="image/tif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0"/>
  </p:handoutMasterIdLst>
  <p:sldIdLst>
    <p:sldId id="256" r:id="rId3"/>
    <p:sldId id="298" r:id="rId5"/>
    <p:sldId id="295" r:id="rId6"/>
    <p:sldId id="259" r:id="rId7"/>
    <p:sldId id="299" r:id="rId8"/>
    <p:sldId id="288" r:id="rId9"/>
    <p:sldId id="281" r:id="rId10"/>
    <p:sldId id="268" r:id="rId11"/>
    <p:sldId id="300" r:id="rId12"/>
    <p:sldId id="334" r:id="rId13"/>
    <p:sldId id="343" r:id="rId14"/>
    <p:sldId id="284" r:id="rId15"/>
    <p:sldId id="294" r:id="rId16"/>
    <p:sldId id="302" r:id="rId17"/>
    <p:sldId id="260" r:id="rId18"/>
    <p:sldId id="331" r:id="rId19"/>
  </p:sldIdLst>
  <p:sldSz cx="9144000" cy="5143500" type="screen16x9"/>
  <p:notesSz cx="6858000" cy="9144000"/>
  <p:custDataLst>
    <p:tags r:id="rId24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0" userDrawn="1">
          <p15:clr>
            <a:srgbClr val="A4A3A4"/>
          </p15:clr>
        </p15:guide>
        <p15:guide id="2" pos="28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ED4FE"/>
    <a:srgbClr val="FFFFCC"/>
    <a:srgbClr val="ECA8A6"/>
    <a:srgbClr val="947754"/>
    <a:srgbClr val="D2C4A0"/>
    <a:srgbClr val="D2BDA0"/>
    <a:srgbClr val="D3BD97"/>
    <a:srgbClr val="C99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98" autoAdjust="0"/>
    <p:restoredTop sz="81008" autoAdjust="0"/>
  </p:normalViewPr>
  <p:slideViewPr>
    <p:cSldViewPr snapToGrid="0" showGuides="1">
      <p:cViewPr varScale="1">
        <p:scale>
          <a:sx n="149" d="100"/>
          <a:sy n="149" d="100"/>
        </p:scale>
        <p:origin x="402" y="114"/>
      </p:cViewPr>
      <p:guideLst>
        <p:guide orient="horz" pos="1570"/>
        <p:guide pos="28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25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17.wmf"/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9C2EF29-9911-47F1-8322-BFD547CEDAD9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1D1F2DE-3B17-4CAC-9196-C5F5A1CF232F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A742193-A349-4A8C-98AA-FF51E063BFA7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9C7A2F4-F0AF-4226-9673-050C7D7C67C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22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1549F7C-F941-46DA-BC9E-C0324B43CA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072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8BF75E7-5A1D-4FC8-9AB9-BFCA6F37E2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277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5B1E34D-F7F3-4641-92A7-616DEE23F2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48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5891C72-F3D6-4954-8F91-42BA147590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686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5A3DABA-C519-4AF1-AAEA-5C56786184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096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07503CB-D7FB-45F4-A259-2627E7F2A0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430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9A26399-F287-4C18-8BF6-EE4D2E0D3F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50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57248E7-ED66-4626-BA44-E04459F57F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1434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AEA2CC8-651A-42EC-8598-B4F7D7B016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1638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AAE7889-7D97-41E5-988C-4C6E608340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1843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73549B7-A4E3-49F9-93EE-552C48D6E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2048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E725800-0E3C-410A-B34B-B95F9745B2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25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7DFF3FD-6B46-4F71-A924-8A38EB3408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245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53DB2FF-E965-4895-A396-D6EFA8A3B3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2662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6BCC4CB-F548-49E1-AF9F-EFC3180F2A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867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2A76AB6-A5D1-4084-A1F7-437ADA00F5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 userDrawn="1"/>
        </p:nvGrpSpPr>
        <p:grpSpPr bwMode="auto">
          <a:xfrm>
            <a:off x="-9525" y="0"/>
            <a:ext cx="9153525" cy="5143500"/>
            <a:chOff x="-9899" y="0"/>
            <a:chExt cx="9153899" cy="5143500"/>
          </a:xfrm>
        </p:grpSpPr>
        <p:pic>
          <p:nvPicPr>
            <p:cNvPr id="3" name="图片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4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009"/>
            <a:stretch>
              <a:fillRect/>
            </a:stretch>
          </p:blipFill>
          <p:spPr bwMode="auto">
            <a:xfrm>
              <a:off x="0" y="4371949"/>
              <a:ext cx="9144000" cy="764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5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8" b="88689"/>
            <a:stretch>
              <a:fillRect/>
            </a:stretch>
          </p:blipFill>
          <p:spPr bwMode="auto">
            <a:xfrm>
              <a:off x="-9899" y="0"/>
              <a:ext cx="9153899" cy="41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图片 6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8" b="25883"/>
          <a:stretch>
            <a:fillRect/>
          </a:stretch>
        </p:blipFill>
        <p:spPr bwMode="auto">
          <a:xfrm>
            <a:off x="395288" y="252413"/>
            <a:ext cx="8135937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7" t="10567" b="79710"/>
          <a:stretch>
            <a:fillRect/>
          </a:stretch>
        </p:blipFill>
        <p:spPr bwMode="auto">
          <a:xfrm>
            <a:off x="5580063" y="2849563"/>
            <a:ext cx="261302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9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66219"/>
          <a:stretch>
            <a:fillRect/>
          </a:stretch>
        </p:blipFill>
        <p:spPr bwMode="auto">
          <a:xfrm>
            <a:off x="-33338" y="2955925"/>
            <a:ext cx="3092451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0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24" b="82214"/>
          <a:stretch>
            <a:fillRect/>
          </a:stretch>
        </p:blipFill>
        <p:spPr bwMode="auto">
          <a:xfrm>
            <a:off x="900113" y="1827213"/>
            <a:ext cx="1995487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 userDrawn="1"/>
        </p:nvGrpSpPr>
        <p:grpSpPr bwMode="auto"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3" name="图片 3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4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八边形 4"/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7" name="图片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5600" r="6203" b="11801"/>
          <a:stretch>
            <a:fillRect/>
          </a:stretch>
        </p:blipFill>
        <p:spPr bwMode="auto">
          <a:xfrm>
            <a:off x="79375" y="63500"/>
            <a:ext cx="10001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8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3748088"/>
            <a:ext cx="93662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11"/>
          <p:cNvSpPr txBox="1"/>
          <p:nvPr/>
        </p:nvSpPr>
        <p:spPr>
          <a:xfrm rot="19730992">
            <a:off x="3297238" y="2011363"/>
            <a:ext cx="302418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3600" dirty="0">
                <a:solidFill>
                  <a:schemeClr val="bg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3600" dirty="0">
              <a:solidFill>
                <a:schemeClr val="bg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 userDrawn="1"/>
        </p:nvGrpSpPr>
        <p:grpSpPr bwMode="auto">
          <a:xfrm>
            <a:off x="0" y="0"/>
            <a:ext cx="9144000" cy="5154613"/>
            <a:chOff x="0" y="0"/>
            <a:chExt cx="9144000" cy="515402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9144000" cy="5142912"/>
            </a:xfrm>
            <a:prstGeom prst="rect">
              <a:avLst/>
            </a:prstGeom>
            <a:solidFill>
              <a:srgbClr val="01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4" name="图片 4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24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八边形 4"/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7" name="文本框 11"/>
          <p:cNvSpPr txBox="1"/>
          <p:nvPr userDrawn="1"/>
        </p:nvSpPr>
        <p:spPr>
          <a:xfrm rot="19730992">
            <a:off x="3297238" y="2011363"/>
            <a:ext cx="302418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3600" dirty="0">
                <a:solidFill>
                  <a:schemeClr val="bg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3600" dirty="0">
              <a:solidFill>
                <a:schemeClr val="bg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 userDrawn="1"/>
        </p:nvGrpSpPr>
        <p:grpSpPr bwMode="auto"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3" name="图片 3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4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八边形 4"/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7" name="图片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5600" r="6203" b="11801"/>
          <a:stretch>
            <a:fillRect/>
          </a:stretch>
        </p:blipFill>
        <p:spPr bwMode="auto">
          <a:xfrm>
            <a:off x="79375" y="63500"/>
            <a:ext cx="10001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8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3748088"/>
            <a:ext cx="93662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11"/>
          <p:cNvSpPr txBox="1"/>
          <p:nvPr/>
        </p:nvSpPr>
        <p:spPr>
          <a:xfrm rot="19730992">
            <a:off x="3297238" y="2011363"/>
            <a:ext cx="302418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rgbClr val="E7E6E6"/>
                </a:solidFill>
                <a:latin typeface="楷体" panose="02010609060101010101" pitchFamily="49" charset="-122"/>
              </a:rPr>
              <a:t>状元成才路</a:t>
            </a:r>
            <a:endParaRPr lang="zh-CN" altLang="en-US" sz="3600" dirty="0">
              <a:solidFill>
                <a:srgbClr val="E7E6E6"/>
              </a:solidFill>
              <a:latin typeface="楷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 b="1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3.png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6.bin"/><Relationship Id="rId8" Type="http://schemas.openxmlformats.org/officeDocument/2006/relationships/image" Target="../media/image40.wmf"/><Relationship Id="rId7" Type="http://schemas.openxmlformats.org/officeDocument/2006/relationships/oleObject" Target="../embeddings/oleObject25.bin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13.png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3" Type="http://schemas.openxmlformats.org/officeDocument/2006/relationships/notesSlide" Target="../notesSlides/notesSlide12.xml"/><Relationship Id="rId12" Type="http://schemas.openxmlformats.org/officeDocument/2006/relationships/vmlDrawing" Target="../drawings/vmlDrawing9.vml"/><Relationship Id="rId11" Type="http://schemas.openxmlformats.org/officeDocument/2006/relationships/slideLayout" Target="../slideLayouts/slideLayout3.xml"/><Relationship Id="rId10" Type="http://schemas.openxmlformats.org/officeDocument/2006/relationships/image" Target="../media/image41.wmf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9.bin"/><Relationship Id="rId8" Type="http://schemas.openxmlformats.org/officeDocument/2006/relationships/image" Target="../media/image43.wmf"/><Relationship Id="rId7" Type="http://schemas.openxmlformats.org/officeDocument/2006/relationships/oleObject" Target="../embeddings/oleObject28.bin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13.png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3" Type="http://schemas.openxmlformats.org/officeDocument/2006/relationships/notesSlide" Target="../notesSlides/notesSlide13.xml"/><Relationship Id="rId12" Type="http://schemas.openxmlformats.org/officeDocument/2006/relationships/vmlDrawing" Target="../drawings/vmlDrawing10.vml"/><Relationship Id="rId11" Type="http://schemas.openxmlformats.org/officeDocument/2006/relationships/slideLayout" Target="../slideLayouts/slideLayout3.xml"/><Relationship Id="rId10" Type="http://schemas.openxmlformats.org/officeDocument/2006/relationships/image" Target="../media/image44.wmf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vmlDrawing" Target="../drawings/vmlDrawing11.v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46.wmf"/><Relationship Id="rId3" Type="http://schemas.openxmlformats.org/officeDocument/2006/relationships/oleObject" Target="../embeddings/oleObject31.bin"/><Relationship Id="rId2" Type="http://schemas.openxmlformats.org/officeDocument/2006/relationships/image" Target="../media/image45.wmf"/><Relationship Id="rId1" Type="http://schemas.openxmlformats.org/officeDocument/2006/relationships/oleObject" Target="../embeddings/oleObject30.bin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4.bin"/><Relationship Id="rId8" Type="http://schemas.openxmlformats.org/officeDocument/2006/relationships/image" Target="../media/image24.wmf"/><Relationship Id="rId7" Type="http://schemas.openxmlformats.org/officeDocument/2006/relationships/oleObject" Target="../embeddings/oleObject33.bin"/><Relationship Id="rId6" Type="http://schemas.openxmlformats.org/officeDocument/2006/relationships/image" Target="../media/image23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13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notesSlide" Target="../notesSlides/notesSlide15.xml"/><Relationship Id="rId13" Type="http://schemas.openxmlformats.org/officeDocument/2006/relationships/vmlDrawing" Target="../drawings/vmlDrawing12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47.png"/><Relationship Id="rId10" Type="http://schemas.openxmlformats.org/officeDocument/2006/relationships/image" Target="../media/image25.wmf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3.png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8" Type="http://schemas.openxmlformats.org/officeDocument/2006/relationships/image" Target="../media/image15.wmf"/><Relationship Id="rId7" Type="http://schemas.openxmlformats.org/officeDocument/2006/relationships/oleObject" Target="../embeddings/oleObject3.bin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Relationship Id="rId3" Type="http://schemas.openxmlformats.org/officeDocument/2006/relationships/image" Target="../media/image13.png"/><Relationship Id="rId2" Type="http://schemas.openxmlformats.org/officeDocument/2006/relationships/tags" Target="../tags/tag4.xml"/><Relationship Id="rId16" Type="http://schemas.openxmlformats.org/officeDocument/2006/relationships/notesSlide" Target="../notesSlides/notesSlide2.xml"/><Relationship Id="rId15" Type="http://schemas.openxmlformats.org/officeDocument/2006/relationships/vmlDrawing" Target="../drawings/vmlDrawing1.vml"/><Relationship Id="rId14" Type="http://schemas.openxmlformats.org/officeDocument/2006/relationships/slideLayout" Target="../slideLayouts/slideLayout3.xml"/><Relationship Id="rId13" Type="http://schemas.openxmlformats.org/officeDocument/2006/relationships/image" Target="../media/image17.wmf"/><Relationship Id="rId12" Type="http://schemas.openxmlformats.org/officeDocument/2006/relationships/oleObject" Target="../embeddings/oleObject6.bin"/><Relationship Id="rId11" Type="http://schemas.openxmlformats.org/officeDocument/2006/relationships/image" Target="../media/image16.wmf"/><Relationship Id="rId10" Type="http://schemas.openxmlformats.org/officeDocument/2006/relationships/oleObject" Target="../embeddings/oleObject5.bin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oleObject" Target="../embeddings/oleObject10.bin"/><Relationship Id="rId7" Type="http://schemas.openxmlformats.org/officeDocument/2006/relationships/oleObject" Target="../embeddings/oleObject9.bin"/><Relationship Id="rId6" Type="http://schemas.openxmlformats.org/officeDocument/2006/relationships/image" Target="../media/image1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3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2" Type="http://schemas.openxmlformats.org/officeDocument/2006/relationships/notesSlide" Target="../notesSlides/notesSlide4.xml"/><Relationship Id="rId11" Type="http://schemas.openxmlformats.org/officeDocument/2006/relationships/vmlDrawing" Target="../drawings/vmlDrawing3.v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4.v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20.png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1.bin"/><Relationship Id="rId3" Type="http://schemas.openxmlformats.org/officeDocument/2006/relationships/image" Target="../media/image13.png"/><Relationship Id="rId2" Type="http://schemas.openxmlformats.org/officeDocument/2006/relationships/tags" Target="../tags/tag10.xml"/><Relationship Id="rId10" Type="http://schemas.openxmlformats.org/officeDocument/2006/relationships/notesSlide" Target="../notesSlides/notesSlide5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wmf"/><Relationship Id="rId8" Type="http://schemas.openxmlformats.org/officeDocument/2006/relationships/oleObject" Target="../embeddings/oleObject15.bin"/><Relationship Id="rId7" Type="http://schemas.openxmlformats.org/officeDocument/2006/relationships/image" Target="../media/image24.wmf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3.bin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4" Type="http://schemas.openxmlformats.org/officeDocument/2006/relationships/notesSlide" Target="../notesSlides/notesSlide6.xml"/><Relationship Id="rId13" Type="http://schemas.openxmlformats.org/officeDocument/2006/relationships/vmlDrawing" Target="../drawings/vmlDrawing5.vml"/><Relationship Id="rId12" Type="http://schemas.openxmlformats.org/officeDocument/2006/relationships/slideLayout" Target="../slideLayouts/slideLayout3.xml"/><Relationship Id="rId11" Type="http://schemas.openxmlformats.org/officeDocument/2006/relationships/image" Target="../media/image27.png"/><Relationship Id="rId10" Type="http://schemas.openxmlformats.org/officeDocument/2006/relationships/image" Target="../media/image26.tiff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8.bin"/><Relationship Id="rId8" Type="http://schemas.openxmlformats.org/officeDocument/2006/relationships/image" Target="../media/image24.wmf"/><Relationship Id="rId7" Type="http://schemas.openxmlformats.org/officeDocument/2006/relationships/oleObject" Target="../embeddings/oleObject17.bin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3.png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5" Type="http://schemas.openxmlformats.org/officeDocument/2006/relationships/notesSlide" Target="../notesSlides/notesSlide7.xml"/><Relationship Id="rId14" Type="http://schemas.openxmlformats.org/officeDocument/2006/relationships/vmlDrawing" Target="../drawings/vmlDrawing6.vml"/><Relationship Id="rId13" Type="http://schemas.openxmlformats.org/officeDocument/2006/relationships/slideLayout" Target="../slideLayouts/slideLayout3.xml"/><Relationship Id="rId12" Type="http://schemas.openxmlformats.org/officeDocument/2006/relationships/image" Target="../media/image29.png"/><Relationship Id="rId11" Type="http://schemas.openxmlformats.org/officeDocument/2006/relationships/image" Target="../media/image28.png"/><Relationship Id="rId10" Type="http://schemas.openxmlformats.org/officeDocument/2006/relationships/image" Target="../media/image25.wmf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0.bin"/><Relationship Id="rId8" Type="http://schemas.openxmlformats.org/officeDocument/2006/relationships/image" Target="../media/image32.wmf"/><Relationship Id="rId7" Type="http://schemas.openxmlformats.org/officeDocument/2006/relationships/oleObject" Target="../embeddings/oleObject19.bin"/><Relationship Id="rId6" Type="http://schemas.microsoft.com/office/2007/relationships/hdphoto" Target="../media/image31.wdp"/><Relationship Id="rId5" Type="http://schemas.openxmlformats.org/officeDocument/2006/relationships/image" Target="../media/image30.png"/><Relationship Id="rId4" Type="http://schemas.openxmlformats.org/officeDocument/2006/relationships/image" Target="../media/image13.png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3" Type="http://schemas.openxmlformats.org/officeDocument/2006/relationships/notesSlide" Target="../notesSlides/notesSlide8.xml"/><Relationship Id="rId12" Type="http://schemas.openxmlformats.org/officeDocument/2006/relationships/vmlDrawing" Target="../drawings/vmlDrawing7.v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33.wmf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vmlDrawing" Target="../drawings/vmlDrawing8.v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5.wmf"/><Relationship Id="rId3" Type="http://schemas.openxmlformats.org/officeDocument/2006/relationships/oleObject" Target="../embeddings/oleObject22.bin"/><Relationship Id="rId2" Type="http://schemas.openxmlformats.org/officeDocument/2006/relationships/image" Target="../media/image34.wmf"/><Relationship Id="rId1" Type="http://schemas.openxmlformats.org/officeDocument/2006/relationships/oleObject" Target="../embeddings/oleObject2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809625" y="1565275"/>
            <a:ext cx="7772400" cy="10572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CN" altLang="en-US" dirty="0">
                <a:latin typeface="+mj-ea"/>
              </a:rPr>
              <a:t>第</a:t>
            </a:r>
            <a:r>
              <a:rPr lang="en-US" altLang="zh-CN" dirty="0">
                <a:latin typeface="+mj-ea"/>
              </a:rPr>
              <a:t>9</a:t>
            </a:r>
            <a:r>
              <a:rPr lang="zh-CN" altLang="en-US" dirty="0">
                <a:latin typeface="+mj-ea"/>
              </a:rPr>
              <a:t>课时  解决问题（</a:t>
            </a:r>
            <a:r>
              <a:rPr lang="en-US" altLang="zh-CN" dirty="0">
                <a:latin typeface="+mj-ea"/>
              </a:rPr>
              <a:t>2</a:t>
            </a:r>
            <a:r>
              <a:rPr lang="zh-CN" altLang="en-US" dirty="0">
                <a:latin typeface="+mj-ea"/>
              </a:rPr>
              <a:t>）</a:t>
            </a:r>
            <a:endParaRPr lang="zh-CN" altLang="en-US" dirty="0">
              <a:latin typeface="+mj-ea"/>
            </a:endParaRPr>
          </a:p>
        </p:txBody>
      </p:sp>
      <p:sp>
        <p:nvSpPr>
          <p:cNvPr id="11267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268" name="图片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文本框 4"/>
          <p:cNvSpPr txBox="1">
            <a:spLocks noChangeArrowheads="1"/>
          </p:cNvSpPr>
          <p:nvPr/>
        </p:nvSpPr>
        <p:spPr bwMode="auto">
          <a:xfrm>
            <a:off x="1541463" y="838200"/>
            <a:ext cx="4857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100" b="1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</a:t>
            </a:r>
            <a:endParaRPr lang="zh-CN" altLang="en-US" sz="4100" b="1">
              <a:solidFill>
                <a:srgbClr val="0070C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720725" y="609600"/>
            <a:ext cx="6762750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b="1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比较刚才解答的两道题，他们有什么异同？</a:t>
            </a:r>
            <a:endParaRPr lang="zh-CN" altLang="en-US" b="1" dirty="0">
              <a:solidFill>
                <a:srgbClr val="FF0000"/>
              </a:solidFill>
              <a:latin typeface="+mj-lt"/>
              <a:ea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42887" y="1680925"/>
            <a:ext cx="4329113" cy="2527300"/>
            <a:chOff x="291548" y="1444625"/>
            <a:chExt cx="4329113" cy="2527300"/>
          </a:xfrm>
        </p:grpSpPr>
        <p:pic>
          <p:nvPicPr>
            <p:cNvPr id="19" name="图片 18" descr="[}4YJPQ1E98W]4RPP$9P}RQ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725" y="1444625"/>
              <a:ext cx="3197225" cy="1127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图片 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48" y="2571750"/>
              <a:ext cx="4329113" cy="140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849" y="1680925"/>
            <a:ext cx="4050264" cy="269194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文本框 2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1747" name="图片 3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文本框 99"/>
          <p:cNvSpPr txBox="1">
            <a:spLocks noChangeArrowheads="1"/>
          </p:cNvSpPr>
          <p:nvPr/>
        </p:nvSpPr>
        <p:spPr bwMode="auto">
          <a:xfrm>
            <a:off x="566738" y="1603375"/>
            <a:ext cx="7945437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27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求</a:t>
            </a:r>
            <a:r>
              <a:rPr lang="en-US" altLang="zh-CN" sz="20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zh-CN" sz="20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比一个数多（少）几分之几的数是多少</a:t>
            </a:r>
            <a:r>
              <a:rPr lang="en-US" altLang="zh-CN" sz="20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”</a:t>
            </a:r>
            <a:r>
              <a:rPr lang="zh-CN" altLang="zh-CN" sz="20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的两种解法可以归纳为：</a:t>
            </a:r>
            <a:endParaRPr lang="zh-CN" altLang="zh-CN" sz="200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eaLnBrk="1" hangingPunct="1"/>
            <a:endParaRPr lang="zh-CN" altLang="zh-CN" sz="200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eaLnBrk="1" hangingPunct="1"/>
            <a:r>
              <a:rPr lang="zh-CN" altLang="zh-CN" sz="20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sz="20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20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）</a:t>
            </a:r>
            <a:r>
              <a:rPr lang="zh-CN" altLang="zh-CN" sz="20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比一个数多（少）几分之几的数=单位“1”的量±单位“1”的量×几分之几。</a:t>
            </a:r>
            <a:endParaRPr lang="zh-CN" altLang="zh-CN" sz="200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eaLnBrk="1" hangingPunct="1"/>
            <a:endParaRPr lang="zh-CN" altLang="zh-CN" sz="200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eaLnBrk="1" hangingPunct="1"/>
            <a:r>
              <a:rPr lang="zh-CN" altLang="zh-CN" sz="20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sz="20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20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）</a:t>
            </a:r>
            <a:r>
              <a:rPr lang="zh-CN" altLang="zh-CN" sz="20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比一个数多（少）几分之几的数=单位“1”的量×（1±几分之几）。</a:t>
            </a:r>
            <a:endParaRPr lang="zh-CN" altLang="en-US" sz="200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6"/>
          <p:cNvSpPr>
            <a:spLocks noChangeArrowheads="1"/>
          </p:cNvSpPr>
          <p:nvPr/>
        </p:nvSpPr>
        <p:spPr bwMode="auto">
          <a:xfrm>
            <a:off x="608013" y="685800"/>
            <a:ext cx="8066087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生产一批零件，第一天生产了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300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个，第二天比第一天多生产了   ，第二天生产了多少个？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6" name="Text Box 33"/>
          <p:cNvSpPr txBox="1">
            <a:spLocks noChangeArrowheads="1"/>
          </p:cNvSpPr>
          <p:nvPr/>
        </p:nvSpPr>
        <p:spPr bwMode="auto">
          <a:xfrm>
            <a:off x="552450" y="2387600"/>
            <a:ext cx="1974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方法一：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57" name="Text Box 33"/>
          <p:cNvSpPr txBox="1">
            <a:spLocks noChangeArrowheads="1"/>
          </p:cNvSpPr>
          <p:nvPr/>
        </p:nvSpPr>
        <p:spPr bwMode="auto">
          <a:xfrm>
            <a:off x="4667250" y="2419350"/>
            <a:ext cx="19732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方法二：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6639" name="矩形 3"/>
          <p:cNvSpPr>
            <a:spLocks noChangeArrowheads="1"/>
          </p:cNvSpPr>
          <p:nvPr/>
        </p:nvSpPr>
        <p:spPr bwMode="auto">
          <a:xfrm>
            <a:off x="2082800" y="4379913"/>
            <a:ext cx="357028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答：第二天生产了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380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endParaRPr lang="zh-CN" altLang="en-US" sz="2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798" name="文本框 2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3799" name="图片 3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800" name="对象 32"/>
          <p:cNvGraphicFramePr>
            <a:graphicFrameLocks noChangeAspect="1"/>
          </p:cNvGraphicFramePr>
          <p:nvPr/>
        </p:nvGraphicFramePr>
        <p:xfrm>
          <a:off x="3208338" y="1244600"/>
          <a:ext cx="43815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" r:id="rId5" imgW="203200" imgH="405765" progId="Equation.DSMT4">
                  <p:embed/>
                </p:oleObj>
              </mc:Choice>
              <mc:Fallback>
                <p:oleObj name="" r:id="rId5" imgW="203200" imgH="405765" progId="Equation.DSMT4">
                  <p:embed/>
                  <p:pic>
                    <p:nvPicPr>
                      <p:cNvPr id="0" name="对象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8338" y="1244600"/>
                        <a:ext cx="438150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817688" y="2230438"/>
          <a:ext cx="2678112" cy="209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" r:id="rId7" imgW="1104265" imgH="862965" progId="Equation.DSMT4">
                  <p:embed/>
                </p:oleObj>
              </mc:Choice>
              <mc:Fallback>
                <p:oleObj name="" r:id="rId7" imgW="1104265" imgH="862965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7688" y="2230438"/>
                        <a:ext cx="2678112" cy="209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对象 38"/>
          <p:cNvGraphicFramePr>
            <a:graphicFrameLocks noChangeAspect="1"/>
          </p:cNvGraphicFramePr>
          <p:nvPr/>
        </p:nvGraphicFramePr>
        <p:xfrm>
          <a:off x="5761038" y="2198688"/>
          <a:ext cx="2678112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" r:id="rId9" imgW="1168400" imgH="1054100" progId="Equation.DSMT4">
                  <p:embed/>
                </p:oleObj>
              </mc:Choice>
              <mc:Fallback>
                <p:oleObj name="" r:id="rId9" imgW="1168400" imgH="1054100" progId="Equation.DSMT4">
                  <p:embed/>
                  <p:pic>
                    <p:nvPicPr>
                      <p:cNvPr id="0" name="对象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1038" y="2198688"/>
                        <a:ext cx="2678112" cy="241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266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矩形 1"/>
          <p:cNvSpPr>
            <a:spLocks noChangeArrowheads="1"/>
          </p:cNvSpPr>
          <p:nvPr/>
        </p:nvSpPr>
        <p:spPr bwMode="auto">
          <a:xfrm>
            <a:off x="692150" y="492125"/>
            <a:ext cx="8066088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光明小学六年级有学生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360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人，五年级比六年级少   ，五、六年级共有学生多少人？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3163888" y="1992313"/>
            <a:ext cx="29194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ea typeface="黑体" panose="02010609060101010101" pitchFamily="49" charset="-122"/>
              </a:rPr>
              <a:t>(360 -               )</a:t>
            </a:r>
            <a:endParaRPr lang="zh-CN" altLang="en-US" sz="2800">
              <a:ea typeface="黑体" panose="02010609060101010101" pitchFamily="49" charset="-122"/>
            </a:endParaRP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2214563" y="1992313"/>
            <a:ext cx="1100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ea typeface="黑体" panose="02010609060101010101" pitchFamily="49" charset="-122"/>
              </a:rPr>
              <a:t>360 +</a:t>
            </a:r>
            <a:endParaRPr lang="zh-CN" altLang="en-US" sz="2800">
              <a:ea typeface="黑体" panose="02010609060101010101" pitchFamily="49" charset="-122"/>
            </a:endParaRPr>
          </a:p>
        </p:txBody>
      </p:sp>
      <p:sp>
        <p:nvSpPr>
          <p:cNvPr id="19" name="Text Box 33"/>
          <p:cNvSpPr txBox="1">
            <a:spLocks noChangeArrowheads="1"/>
          </p:cNvSpPr>
          <p:nvPr/>
        </p:nvSpPr>
        <p:spPr bwMode="auto">
          <a:xfrm>
            <a:off x="3303588" y="3098800"/>
            <a:ext cx="2705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ea typeface="黑体" panose="02010609060101010101" pitchFamily="49" charset="-122"/>
              </a:rPr>
              <a:t>[360 ×             ]</a:t>
            </a:r>
            <a:endParaRPr lang="zh-CN" altLang="en-US" sz="2800">
              <a:ea typeface="黑体" panose="02010609060101010101" pitchFamily="49" charset="-122"/>
            </a:endParaRPr>
          </a:p>
        </p:txBody>
      </p:sp>
      <p:sp>
        <p:nvSpPr>
          <p:cNvPr id="20" name="Text Box 33"/>
          <p:cNvSpPr txBox="1">
            <a:spLocks noChangeArrowheads="1"/>
          </p:cNvSpPr>
          <p:nvPr/>
        </p:nvSpPr>
        <p:spPr bwMode="auto">
          <a:xfrm>
            <a:off x="5840413" y="2038350"/>
            <a:ext cx="19732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ea typeface="黑体" panose="02010609060101010101" pitchFamily="49" charset="-122"/>
              </a:rPr>
              <a:t>= 648(</a:t>
            </a:r>
            <a:r>
              <a:rPr lang="zh-CN" altLang="en-US" sz="2800" b="1">
                <a:ea typeface="黑体" panose="02010609060101010101" pitchFamily="49" charset="-122"/>
              </a:rPr>
              <a:t>人</a:t>
            </a:r>
            <a:r>
              <a:rPr lang="en-US" altLang="zh-CN" sz="2800">
                <a:ea typeface="黑体" panose="02010609060101010101" pitchFamily="49" charset="-122"/>
              </a:rPr>
              <a:t>)</a:t>
            </a:r>
            <a:endParaRPr lang="zh-CN" altLang="en-US" sz="2800">
              <a:ea typeface="黑体" panose="02010609060101010101" pitchFamily="49" charset="-122"/>
            </a:endParaRPr>
          </a:p>
        </p:txBody>
      </p:sp>
      <p:sp>
        <p:nvSpPr>
          <p:cNvPr id="26" name="Text Box 33"/>
          <p:cNvSpPr txBox="1">
            <a:spLocks noChangeArrowheads="1"/>
          </p:cNvSpPr>
          <p:nvPr/>
        </p:nvSpPr>
        <p:spPr bwMode="auto">
          <a:xfrm>
            <a:off x="790575" y="1992313"/>
            <a:ext cx="162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方法一：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787400" y="3089275"/>
            <a:ext cx="1628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方法二：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1833563" y="3944938"/>
            <a:ext cx="54768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答：五、六年级共有学生</a:t>
            </a:r>
            <a:r>
              <a:rPr lang="en-US" altLang="zh-CN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648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人。</a:t>
            </a:r>
            <a:endParaRPr lang="zh-CN" altLang="en-US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Text Box 33"/>
          <p:cNvSpPr txBox="1">
            <a:spLocks noChangeArrowheads="1"/>
          </p:cNvSpPr>
          <p:nvPr/>
        </p:nvSpPr>
        <p:spPr bwMode="auto">
          <a:xfrm>
            <a:off x="2232025" y="3105150"/>
            <a:ext cx="11001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ea typeface="黑体" panose="02010609060101010101" pitchFamily="49" charset="-122"/>
              </a:rPr>
              <a:t>360 +</a:t>
            </a:r>
            <a:endParaRPr lang="zh-CN" altLang="en-US" sz="2800">
              <a:ea typeface="黑体" panose="02010609060101010101" pitchFamily="49" charset="-122"/>
            </a:endParaRPr>
          </a:p>
        </p:txBody>
      </p:sp>
      <p:sp>
        <p:nvSpPr>
          <p:cNvPr id="46" name="Text Box 33"/>
          <p:cNvSpPr txBox="1">
            <a:spLocks noChangeArrowheads="1"/>
          </p:cNvSpPr>
          <p:nvPr/>
        </p:nvSpPr>
        <p:spPr bwMode="auto">
          <a:xfrm>
            <a:off x="5999163" y="3127375"/>
            <a:ext cx="197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ea typeface="黑体" panose="02010609060101010101" pitchFamily="49" charset="-122"/>
              </a:rPr>
              <a:t>= 648(</a:t>
            </a:r>
            <a:r>
              <a:rPr lang="zh-CN" altLang="en-US" sz="2800" b="1">
                <a:ea typeface="黑体" panose="02010609060101010101" pitchFamily="49" charset="-122"/>
              </a:rPr>
              <a:t>人</a:t>
            </a:r>
            <a:r>
              <a:rPr lang="en-US" altLang="zh-CN" sz="2800">
                <a:ea typeface="黑体" panose="02010609060101010101" pitchFamily="49" charset="-122"/>
              </a:rPr>
              <a:t>)</a:t>
            </a:r>
            <a:endParaRPr lang="zh-CN" altLang="en-US" sz="2800">
              <a:ea typeface="黑体" panose="02010609060101010101" pitchFamily="49" charset="-122"/>
            </a:endParaRPr>
          </a:p>
        </p:txBody>
      </p:sp>
      <p:sp>
        <p:nvSpPr>
          <p:cNvPr id="35852" name="文本框 2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5853" name="图片 2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854" name="对象 28"/>
          <p:cNvGraphicFramePr>
            <a:graphicFrameLocks noChangeAspect="1"/>
          </p:cNvGraphicFramePr>
          <p:nvPr/>
        </p:nvGraphicFramePr>
        <p:xfrm>
          <a:off x="1179513" y="1081088"/>
          <a:ext cx="301625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" r:id="rId5" imgW="139700" imgH="405765" progId="Equation.DSMT4">
                  <p:embed/>
                </p:oleObj>
              </mc:Choice>
              <mc:Fallback>
                <p:oleObj name="" r:id="rId5" imgW="139700" imgH="405765" progId="Equation.DSMT4">
                  <p:embed/>
                  <p:pic>
                    <p:nvPicPr>
                      <p:cNvPr id="0" name="对象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513" y="1081088"/>
                        <a:ext cx="301625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组合 3"/>
          <p:cNvGrpSpPr/>
          <p:nvPr/>
        </p:nvGrpSpPr>
        <p:grpSpPr bwMode="auto">
          <a:xfrm>
            <a:off x="4476750" y="2911475"/>
            <a:ext cx="1354138" cy="874713"/>
            <a:chOff x="4476750" y="2911476"/>
            <a:chExt cx="1354138" cy="874712"/>
          </a:xfrm>
        </p:grpSpPr>
        <p:sp>
          <p:nvSpPr>
            <p:cNvPr id="35859" name="Text Box 33"/>
            <p:cNvSpPr txBox="1">
              <a:spLocks noChangeArrowheads="1"/>
            </p:cNvSpPr>
            <p:nvPr/>
          </p:nvSpPr>
          <p:spPr bwMode="auto">
            <a:xfrm>
              <a:off x="4476750" y="3079750"/>
              <a:ext cx="135413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>
                  <a:ea typeface="黑体" panose="02010609060101010101" pitchFamily="49" charset="-122"/>
                </a:rPr>
                <a:t>(1 -     )</a:t>
              </a:r>
              <a:endParaRPr lang="zh-CN" altLang="en-US" sz="2800">
                <a:ea typeface="黑体" panose="02010609060101010101" pitchFamily="49" charset="-122"/>
              </a:endParaRPr>
            </a:p>
          </p:txBody>
        </p:sp>
        <p:graphicFrame>
          <p:nvGraphicFramePr>
            <p:cNvPr id="35860" name="对象 29"/>
            <p:cNvGraphicFramePr>
              <a:graphicFrameLocks noChangeAspect="1"/>
            </p:cNvGraphicFramePr>
            <p:nvPr/>
          </p:nvGraphicFramePr>
          <p:xfrm>
            <a:off x="5206206" y="2911476"/>
            <a:ext cx="301625" cy="874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6" name="" r:id="rId7" imgW="139700" imgH="405765" progId="Equation.DSMT4">
                    <p:embed/>
                  </p:oleObj>
                </mc:Choice>
                <mc:Fallback>
                  <p:oleObj name="" r:id="rId7" imgW="139700" imgH="405765" progId="Equation.DSMT4">
                    <p:embed/>
                    <p:pic>
                      <p:nvPicPr>
                        <p:cNvPr id="0" name="对象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06206" y="2911476"/>
                          <a:ext cx="301625" cy="8747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组合 2"/>
          <p:cNvGrpSpPr/>
          <p:nvPr/>
        </p:nvGrpSpPr>
        <p:grpSpPr bwMode="auto">
          <a:xfrm>
            <a:off x="4237038" y="1795463"/>
            <a:ext cx="1365250" cy="874712"/>
            <a:chOff x="4237037" y="1795181"/>
            <a:chExt cx="1365178" cy="874712"/>
          </a:xfrm>
        </p:grpSpPr>
        <p:sp>
          <p:nvSpPr>
            <p:cNvPr id="35857" name="Text Box 33"/>
            <p:cNvSpPr txBox="1">
              <a:spLocks noChangeArrowheads="1"/>
            </p:cNvSpPr>
            <p:nvPr/>
          </p:nvSpPr>
          <p:spPr bwMode="auto">
            <a:xfrm>
              <a:off x="4237037" y="2000252"/>
              <a:ext cx="1354136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>
                  <a:ea typeface="黑体" panose="02010609060101010101" pitchFamily="49" charset="-122"/>
                </a:rPr>
                <a:t>360×</a:t>
              </a:r>
              <a:endParaRPr lang="zh-CN" altLang="en-US" sz="2800">
                <a:ea typeface="黑体" panose="02010609060101010101" pitchFamily="49" charset="-122"/>
              </a:endParaRPr>
            </a:p>
          </p:txBody>
        </p:sp>
        <p:graphicFrame>
          <p:nvGraphicFramePr>
            <p:cNvPr id="35858" name="对象 31"/>
            <p:cNvGraphicFramePr>
              <a:graphicFrameLocks noChangeAspect="1"/>
            </p:cNvGraphicFramePr>
            <p:nvPr/>
          </p:nvGraphicFramePr>
          <p:xfrm>
            <a:off x="5300590" y="1795181"/>
            <a:ext cx="301625" cy="874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7" name="" r:id="rId9" imgW="139700" imgH="405765" progId="Equation.DSMT4">
                    <p:embed/>
                  </p:oleObj>
                </mc:Choice>
                <mc:Fallback>
                  <p:oleObj name="" r:id="rId9" imgW="139700" imgH="405765" progId="Equation.DSMT4">
                    <p:embed/>
                    <p:pic>
                      <p:nvPicPr>
                        <p:cNvPr id="0" name="对象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00590" y="1795181"/>
                          <a:ext cx="301625" cy="8747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9" grpId="0"/>
      <p:bldP spid="20" grpId="0"/>
      <p:bldP spid="26" grpId="0"/>
      <p:bldP spid="27" grpId="0"/>
      <p:bldP spid="28" grpId="0"/>
      <p:bldP spid="45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矩形 1"/>
          <p:cNvSpPr>
            <a:spLocks noChangeArrowheads="1"/>
          </p:cNvSpPr>
          <p:nvPr/>
        </p:nvSpPr>
        <p:spPr bwMode="auto">
          <a:xfrm>
            <a:off x="733425" y="636588"/>
            <a:ext cx="8066088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磁悬浮列车的运行速度是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430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千米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时，普通列车比它慢   ，普通列车的速度是多少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39939" name="对象 2"/>
          <p:cNvGraphicFramePr>
            <a:graphicFrameLocks noChangeAspect="1"/>
          </p:cNvGraphicFramePr>
          <p:nvPr/>
        </p:nvGraphicFramePr>
        <p:xfrm>
          <a:off x="1858328" y="1196976"/>
          <a:ext cx="465137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1" imgW="5181600" imgH="9753600" progId="Equation.DSMT4">
                  <p:embed/>
                </p:oleObj>
              </mc:Choice>
              <mc:Fallback>
                <p:oleObj name="Equation" r:id="rId1" imgW="5181600" imgH="97536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328" y="1196976"/>
                        <a:ext cx="465137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组合 2"/>
          <p:cNvGrpSpPr/>
          <p:nvPr/>
        </p:nvGrpSpPr>
        <p:grpSpPr bwMode="auto">
          <a:xfrm>
            <a:off x="733425" y="2209800"/>
            <a:ext cx="3519488" cy="1706563"/>
            <a:chOff x="1537446" y="2401259"/>
            <a:chExt cx="3519021" cy="1707015"/>
          </a:xfrm>
        </p:grpSpPr>
        <p:graphicFrame>
          <p:nvGraphicFramePr>
            <p:cNvPr id="39944" name="对象 3"/>
            <p:cNvGraphicFramePr>
              <a:graphicFrameLocks noChangeAspect="1"/>
            </p:cNvGraphicFramePr>
            <p:nvPr/>
          </p:nvGraphicFramePr>
          <p:xfrm>
            <a:off x="1537446" y="2401259"/>
            <a:ext cx="2082799" cy="17070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9" name="Equation" r:id="rId3" imgW="23774400" imgH="19507200" progId="Equation.DSMT4">
                    <p:embed/>
                  </p:oleObj>
                </mc:Choice>
                <mc:Fallback>
                  <p:oleObj name="Equation" r:id="rId3" imgW="23774400" imgH="19507200" progId="Equation.DSMT4">
                    <p:embed/>
                    <p:pic>
                      <p:nvPicPr>
                        <p:cNvPr id="0" name="对象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7446" y="2401259"/>
                          <a:ext cx="2082799" cy="17070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945" name="TextBox 4"/>
            <p:cNvSpPr txBox="1">
              <a:spLocks noChangeArrowheads="1"/>
            </p:cNvSpPr>
            <p:nvPr/>
          </p:nvSpPr>
          <p:spPr bwMode="auto">
            <a:xfrm>
              <a:off x="3328275" y="3413517"/>
              <a:ext cx="1728192" cy="461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latinLnBrk="1" hangingPunct="1"/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（千米</a:t>
              </a:r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/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时）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636588" y="4071938"/>
            <a:ext cx="5400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latinLnBrk="1" hangingPunct="1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答：普通列车的速度是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千米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时。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943" name="文本框 1"/>
          <p:cNvSpPr txBox="1">
            <a:spLocks noChangeArrowheads="1"/>
          </p:cNvSpPr>
          <p:nvPr/>
        </p:nvSpPr>
        <p:spPr bwMode="auto">
          <a:xfrm>
            <a:off x="796925" y="485775"/>
            <a:ext cx="2955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〔课本</a:t>
            </a:r>
            <a:r>
              <a:rPr lang="en-US" altLang="zh-CN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P15</a:t>
            </a:r>
            <a:r>
              <a:rPr lang="zh-CN" altLang="en-US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页练习三</a:t>
            </a:r>
            <a:r>
              <a:rPr lang="zh-CN" altLang="zh-CN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第</a:t>
            </a:r>
            <a:r>
              <a:rPr lang="en-US" altLang="zh-CN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6</a:t>
            </a:r>
            <a:r>
              <a:rPr lang="zh-CN" altLang="en-US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题</a:t>
            </a:r>
            <a:r>
              <a:rPr lang="en-US" altLang="zh-CN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〕</a:t>
            </a:r>
            <a:endParaRPr lang="en-US" altLang="zh-CN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869950" y="942975"/>
            <a:ext cx="8107363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b="1" dirty="0">
                <a:latin typeface="+mn-ea"/>
                <a:ea typeface="+mn-ea"/>
              </a:rPr>
              <a:t>较复杂的求比一个数多（少）几分之几的数是多少的问题</a:t>
            </a:r>
            <a:endParaRPr lang="zh-CN" altLang="en-US" sz="2400" b="1" dirty="0">
              <a:latin typeface="+mn-ea"/>
              <a:ea typeface="+mn-ea"/>
            </a:endParaRPr>
          </a:p>
        </p:txBody>
      </p:sp>
      <p:grpSp>
        <p:nvGrpSpPr>
          <p:cNvPr id="41987" name="组合 158"/>
          <p:cNvGrpSpPr/>
          <p:nvPr/>
        </p:nvGrpSpPr>
        <p:grpSpPr bwMode="auto">
          <a:xfrm>
            <a:off x="3140075" y="1255713"/>
            <a:ext cx="5389563" cy="2022475"/>
            <a:chOff x="534439" y="1292277"/>
            <a:chExt cx="7758734" cy="2910865"/>
          </a:xfrm>
        </p:grpSpPr>
        <p:grpSp>
          <p:nvGrpSpPr>
            <p:cNvPr id="42004" name="组合 159"/>
            <p:cNvGrpSpPr/>
            <p:nvPr/>
          </p:nvGrpSpPr>
          <p:grpSpPr bwMode="auto">
            <a:xfrm>
              <a:off x="1977462" y="2047125"/>
              <a:ext cx="3511550" cy="150813"/>
              <a:chOff x="1412877" y="2444546"/>
              <a:chExt cx="3511550" cy="150813"/>
            </a:xfrm>
          </p:grpSpPr>
          <p:sp>
            <p:nvSpPr>
              <p:cNvPr id="42057" name="Line 14"/>
              <p:cNvSpPr>
                <a:spLocks noChangeShapeType="1"/>
              </p:cNvSpPr>
              <p:nvPr/>
            </p:nvSpPr>
            <p:spPr bwMode="auto">
              <a:xfrm>
                <a:off x="1412877" y="2589009"/>
                <a:ext cx="351155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58" name="Line 15"/>
              <p:cNvSpPr>
                <a:spLocks noChangeShapeType="1"/>
              </p:cNvSpPr>
              <p:nvPr/>
            </p:nvSpPr>
            <p:spPr bwMode="auto">
              <a:xfrm>
                <a:off x="1419227" y="2444546"/>
                <a:ext cx="0" cy="1444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59" name="Line 20"/>
              <p:cNvSpPr>
                <a:spLocks noChangeShapeType="1"/>
              </p:cNvSpPr>
              <p:nvPr/>
            </p:nvSpPr>
            <p:spPr bwMode="auto">
              <a:xfrm>
                <a:off x="4924427" y="2450896"/>
                <a:ext cx="0" cy="1444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2005" name="组合 160"/>
            <p:cNvGrpSpPr/>
            <p:nvPr/>
          </p:nvGrpSpPr>
          <p:grpSpPr bwMode="auto">
            <a:xfrm>
              <a:off x="2684852" y="2047125"/>
              <a:ext cx="2103120" cy="144463"/>
              <a:chOff x="2120267" y="2444546"/>
              <a:chExt cx="2103120" cy="144463"/>
            </a:xfrm>
          </p:grpSpPr>
          <p:sp>
            <p:nvSpPr>
              <p:cNvPr id="42053" name="Line 19"/>
              <p:cNvSpPr>
                <a:spLocks noChangeShapeType="1"/>
              </p:cNvSpPr>
              <p:nvPr/>
            </p:nvSpPr>
            <p:spPr bwMode="auto">
              <a:xfrm>
                <a:off x="4223387" y="2444546"/>
                <a:ext cx="0" cy="1444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54" name="Line 22"/>
              <p:cNvSpPr>
                <a:spLocks noChangeShapeType="1"/>
              </p:cNvSpPr>
              <p:nvPr/>
            </p:nvSpPr>
            <p:spPr bwMode="auto">
              <a:xfrm>
                <a:off x="2821307" y="2444546"/>
                <a:ext cx="0" cy="1444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55" name="Line 24"/>
              <p:cNvSpPr>
                <a:spLocks noChangeShapeType="1"/>
              </p:cNvSpPr>
              <p:nvPr/>
            </p:nvSpPr>
            <p:spPr bwMode="auto">
              <a:xfrm>
                <a:off x="2120267" y="2444546"/>
                <a:ext cx="0" cy="1444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56" name="Line 25"/>
              <p:cNvSpPr>
                <a:spLocks noChangeShapeType="1"/>
              </p:cNvSpPr>
              <p:nvPr/>
            </p:nvSpPr>
            <p:spPr bwMode="auto">
              <a:xfrm>
                <a:off x="3522347" y="2444546"/>
                <a:ext cx="0" cy="1444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2006" name="组合 161"/>
            <p:cNvGrpSpPr/>
            <p:nvPr/>
          </p:nvGrpSpPr>
          <p:grpSpPr bwMode="auto">
            <a:xfrm>
              <a:off x="1983813" y="1292277"/>
              <a:ext cx="3505202" cy="647179"/>
              <a:chOff x="1412878" y="1509381"/>
              <a:chExt cx="3505202" cy="647179"/>
            </a:xfrm>
          </p:grpSpPr>
          <p:sp>
            <p:nvSpPr>
              <p:cNvPr id="42051" name="AutoShape 41"/>
              <p:cNvSpPr/>
              <p:nvPr/>
            </p:nvSpPr>
            <p:spPr bwMode="auto">
              <a:xfrm rot="5400000">
                <a:off x="3082887" y="321368"/>
                <a:ext cx="165175" cy="3505202"/>
              </a:xfrm>
              <a:prstGeom prst="leftBrace">
                <a:avLst>
                  <a:gd name="adj1" fmla="val 73193"/>
                  <a:gd name="adj2" fmla="val 50000"/>
                </a:avLst>
              </a:prstGeom>
              <a:noFill/>
              <a:ln w="19050">
                <a:solidFill>
                  <a:srgbClr val="3399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 b="1">
                  <a:ea typeface="黑体" panose="02010609060101010101" pitchFamily="49" charset="-122"/>
                </a:endParaRPr>
              </a:p>
            </p:txBody>
          </p:sp>
          <p:sp>
            <p:nvSpPr>
              <p:cNvPr id="42052" name="Text Box 48"/>
              <p:cNvSpPr txBox="1">
                <a:spLocks noChangeArrowheads="1"/>
              </p:cNvSpPr>
              <p:nvPr/>
            </p:nvSpPr>
            <p:spPr bwMode="auto">
              <a:xfrm>
                <a:off x="2504804" y="1509381"/>
                <a:ext cx="1211231" cy="575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000">
                    <a:latin typeface="Times New Roman" panose="02020603050405020304" pitchFamily="18" charset="0"/>
                    <a:ea typeface="楷体_GB2312" panose="02010609030101010101" pitchFamily="49" charset="-122"/>
                  </a:rPr>
                  <a:t>“</a:t>
                </a:r>
                <a:r>
                  <a:rPr lang="en-US" altLang="zh-CN" sz="2000">
                    <a:latin typeface="Times New Roman" panose="02020603050405020304" pitchFamily="18" charset="0"/>
                    <a:ea typeface="楷体_GB2312" panose="02010609030101010101" pitchFamily="49" charset="-122"/>
                  </a:rPr>
                  <a:t>1</a:t>
                </a:r>
                <a:r>
                  <a:rPr lang="zh-CN" altLang="en-US" sz="2000">
                    <a:latin typeface="Times New Roman" panose="02020603050405020304" pitchFamily="18" charset="0"/>
                    <a:ea typeface="楷体_GB2312" panose="02010609030101010101" pitchFamily="49" charset="-122"/>
                  </a:rPr>
                  <a:t>”</a:t>
                </a:r>
                <a:endParaRPr lang="zh-CN" altLang="en-US" sz="2000">
                  <a:latin typeface="Times New Roman" panose="02020603050405020304" pitchFamily="18" charset="0"/>
                  <a:ea typeface="楷体_GB2312" panose="02010609030101010101" pitchFamily="49" charset="-122"/>
                </a:endParaRPr>
              </a:p>
            </p:txBody>
          </p:sp>
        </p:grpSp>
        <p:grpSp>
          <p:nvGrpSpPr>
            <p:cNvPr id="42007" name="组合 162"/>
            <p:cNvGrpSpPr/>
            <p:nvPr/>
          </p:nvGrpSpPr>
          <p:grpSpPr bwMode="auto">
            <a:xfrm>
              <a:off x="1976667" y="2320953"/>
              <a:ext cx="3512349" cy="661948"/>
              <a:chOff x="1412082" y="2718374"/>
              <a:chExt cx="3512349" cy="661948"/>
            </a:xfrm>
          </p:grpSpPr>
          <p:sp>
            <p:nvSpPr>
              <p:cNvPr id="42049" name="AutoShape 50"/>
              <p:cNvSpPr/>
              <p:nvPr/>
            </p:nvSpPr>
            <p:spPr bwMode="auto">
              <a:xfrm rot="-5400000">
                <a:off x="3082815" y="1047633"/>
                <a:ext cx="170875" cy="3512349"/>
              </a:xfrm>
              <a:prstGeom prst="leftBrace">
                <a:avLst>
                  <a:gd name="adj1" fmla="val 93069"/>
                  <a:gd name="adj2" fmla="val 50000"/>
                </a:avLst>
              </a:prstGeom>
              <a:noFill/>
              <a:ln w="19050">
                <a:solidFill>
                  <a:srgbClr val="3399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 b="1">
                  <a:ea typeface="黑体" panose="02010609060101010101" pitchFamily="49" charset="-122"/>
                </a:endParaRPr>
              </a:p>
            </p:txBody>
          </p:sp>
          <p:sp>
            <p:nvSpPr>
              <p:cNvPr id="42050" name="Text Box 51"/>
              <p:cNvSpPr txBox="1">
                <a:spLocks noChangeArrowheads="1"/>
              </p:cNvSpPr>
              <p:nvPr/>
            </p:nvSpPr>
            <p:spPr bwMode="auto">
              <a:xfrm>
                <a:off x="2689410" y="2804692"/>
                <a:ext cx="1055828" cy="575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>
                    <a:ea typeface="楷体_GB2312" panose="02010609030101010101" pitchFamily="49" charset="-122"/>
                  </a:rPr>
                  <a:t>75</a:t>
                </a:r>
                <a:r>
                  <a:rPr lang="zh-CN" altLang="en-US" sz="2000" b="1">
                    <a:ea typeface="楷体_GB2312" panose="02010609030101010101" pitchFamily="49" charset="-122"/>
                  </a:rPr>
                  <a:t>次</a:t>
                </a:r>
                <a:endParaRPr lang="zh-CN" altLang="en-US" sz="2000" b="1">
                  <a:ea typeface="楷体_GB2312" panose="02010609030101010101" pitchFamily="49" charset="-122"/>
                </a:endParaRPr>
              </a:p>
            </p:txBody>
          </p:sp>
        </p:grpSp>
        <p:grpSp>
          <p:nvGrpSpPr>
            <p:cNvPr id="42008" name="组合 163"/>
            <p:cNvGrpSpPr/>
            <p:nvPr/>
          </p:nvGrpSpPr>
          <p:grpSpPr bwMode="auto">
            <a:xfrm>
              <a:off x="1976667" y="3176124"/>
              <a:ext cx="3511550" cy="153988"/>
              <a:chOff x="1412082" y="3685517"/>
              <a:chExt cx="3511550" cy="153988"/>
            </a:xfrm>
          </p:grpSpPr>
          <p:grpSp>
            <p:nvGrpSpPr>
              <p:cNvPr id="42040" name="组合 195"/>
              <p:cNvGrpSpPr/>
              <p:nvPr/>
            </p:nvGrpSpPr>
            <p:grpSpPr bwMode="auto">
              <a:xfrm>
                <a:off x="1412082" y="3685517"/>
                <a:ext cx="3511550" cy="153988"/>
                <a:chOff x="1412877" y="2444546"/>
                <a:chExt cx="3511550" cy="153988"/>
              </a:xfrm>
            </p:grpSpPr>
            <p:sp>
              <p:nvSpPr>
                <p:cNvPr id="42046" name="Line 14"/>
                <p:cNvSpPr>
                  <a:spLocks noChangeShapeType="1"/>
                </p:cNvSpPr>
                <p:nvPr/>
              </p:nvSpPr>
              <p:spPr bwMode="auto">
                <a:xfrm>
                  <a:off x="1412877" y="2589009"/>
                  <a:ext cx="351155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47" name="Line 15"/>
                <p:cNvSpPr>
                  <a:spLocks noChangeShapeType="1"/>
                </p:cNvSpPr>
                <p:nvPr/>
              </p:nvSpPr>
              <p:spPr bwMode="auto">
                <a:xfrm>
                  <a:off x="1419227" y="2444546"/>
                  <a:ext cx="0" cy="14446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48" name="Line 20"/>
                <p:cNvSpPr>
                  <a:spLocks noChangeShapeType="1"/>
                </p:cNvSpPr>
                <p:nvPr/>
              </p:nvSpPr>
              <p:spPr bwMode="auto">
                <a:xfrm>
                  <a:off x="4924427" y="2454071"/>
                  <a:ext cx="0" cy="14446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2041" name="组合 196"/>
              <p:cNvGrpSpPr/>
              <p:nvPr/>
            </p:nvGrpSpPr>
            <p:grpSpPr bwMode="auto">
              <a:xfrm>
                <a:off x="2119472" y="3685517"/>
                <a:ext cx="2103120" cy="144463"/>
                <a:chOff x="2120267" y="2444546"/>
                <a:chExt cx="2103120" cy="144463"/>
              </a:xfrm>
            </p:grpSpPr>
            <p:sp>
              <p:nvSpPr>
                <p:cNvPr id="42042" name="Line 19"/>
                <p:cNvSpPr>
                  <a:spLocks noChangeShapeType="1"/>
                </p:cNvSpPr>
                <p:nvPr/>
              </p:nvSpPr>
              <p:spPr bwMode="auto">
                <a:xfrm>
                  <a:off x="4223387" y="2444546"/>
                  <a:ext cx="0" cy="14446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43" name="Line 22"/>
                <p:cNvSpPr>
                  <a:spLocks noChangeShapeType="1"/>
                </p:cNvSpPr>
                <p:nvPr/>
              </p:nvSpPr>
              <p:spPr bwMode="auto">
                <a:xfrm>
                  <a:off x="2821307" y="2444546"/>
                  <a:ext cx="0" cy="14446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44" name="Line 24"/>
                <p:cNvSpPr>
                  <a:spLocks noChangeShapeType="1"/>
                </p:cNvSpPr>
                <p:nvPr/>
              </p:nvSpPr>
              <p:spPr bwMode="auto">
                <a:xfrm>
                  <a:off x="2120267" y="2444546"/>
                  <a:ext cx="0" cy="14446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45" name="Line 25"/>
                <p:cNvSpPr>
                  <a:spLocks noChangeShapeType="1"/>
                </p:cNvSpPr>
                <p:nvPr/>
              </p:nvSpPr>
              <p:spPr bwMode="auto">
                <a:xfrm>
                  <a:off x="3522347" y="2444546"/>
                  <a:ext cx="0" cy="14446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2009" name="组合 164"/>
            <p:cNvGrpSpPr/>
            <p:nvPr/>
          </p:nvGrpSpPr>
          <p:grpSpPr bwMode="auto">
            <a:xfrm>
              <a:off x="1977461" y="2044245"/>
              <a:ext cx="2810511" cy="144463"/>
              <a:chOff x="1412081" y="3685517"/>
              <a:chExt cx="2810511" cy="144463"/>
            </a:xfrm>
          </p:grpSpPr>
          <p:grpSp>
            <p:nvGrpSpPr>
              <p:cNvPr id="42032" name="组合 187"/>
              <p:cNvGrpSpPr/>
              <p:nvPr/>
            </p:nvGrpSpPr>
            <p:grpSpPr bwMode="auto">
              <a:xfrm>
                <a:off x="1412081" y="3685517"/>
                <a:ext cx="2810511" cy="144463"/>
                <a:chOff x="1412876" y="2444546"/>
                <a:chExt cx="2810511" cy="144463"/>
              </a:xfrm>
            </p:grpSpPr>
            <p:sp>
              <p:nvSpPr>
                <p:cNvPr id="42038" name="Line 14"/>
                <p:cNvSpPr>
                  <a:spLocks noChangeShapeType="1"/>
                </p:cNvSpPr>
                <p:nvPr/>
              </p:nvSpPr>
              <p:spPr bwMode="auto">
                <a:xfrm>
                  <a:off x="1412876" y="2589009"/>
                  <a:ext cx="2810511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39" name="Line 15"/>
                <p:cNvSpPr>
                  <a:spLocks noChangeShapeType="1"/>
                </p:cNvSpPr>
                <p:nvPr/>
              </p:nvSpPr>
              <p:spPr bwMode="auto">
                <a:xfrm>
                  <a:off x="1419227" y="2444546"/>
                  <a:ext cx="0" cy="14446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2033" name="组合 188"/>
              <p:cNvGrpSpPr/>
              <p:nvPr/>
            </p:nvGrpSpPr>
            <p:grpSpPr bwMode="auto">
              <a:xfrm>
                <a:off x="2119472" y="3685517"/>
                <a:ext cx="2103120" cy="144463"/>
                <a:chOff x="2120267" y="2444546"/>
                <a:chExt cx="2103120" cy="144463"/>
              </a:xfrm>
            </p:grpSpPr>
            <p:sp>
              <p:nvSpPr>
                <p:cNvPr id="42034" name="Line 19"/>
                <p:cNvSpPr>
                  <a:spLocks noChangeShapeType="1"/>
                </p:cNvSpPr>
                <p:nvPr/>
              </p:nvSpPr>
              <p:spPr bwMode="auto">
                <a:xfrm>
                  <a:off x="4223387" y="2444546"/>
                  <a:ext cx="0" cy="14446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35" name="Line 22"/>
                <p:cNvSpPr>
                  <a:spLocks noChangeShapeType="1"/>
                </p:cNvSpPr>
                <p:nvPr/>
              </p:nvSpPr>
              <p:spPr bwMode="auto">
                <a:xfrm>
                  <a:off x="2821307" y="2444546"/>
                  <a:ext cx="0" cy="14446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36" name="Line 24"/>
                <p:cNvSpPr>
                  <a:spLocks noChangeShapeType="1"/>
                </p:cNvSpPr>
                <p:nvPr/>
              </p:nvSpPr>
              <p:spPr bwMode="auto">
                <a:xfrm>
                  <a:off x="2120267" y="2444546"/>
                  <a:ext cx="0" cy="14446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37" name="Line 25"/>
                <p:cNvSpPr>
                  <a:spLocks noChangeShapeType="1"/>
                </p:cNvSpPr>
                <p:nvPr/>
              </p:nvSpPr>
              <p:spPr bwMode="auto">
                <a:xfrm>
                  <a:off x="3522347" y="2444546"/>
                  <a:ext cx="0" cy="14446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42010" name="Line 22"/>
            <p:cNvSpPr>
              <a:spLocks noChangeShapeType="1"/>
            </p:cNvSpPr>
            <p:nvPr/>
          </p:nvSpPr>
          <p:spPr bwMode="auto">
            <a:xfrm flipH="1">
              <a:off x="5488216" y="1939458"/>
              <a:ext cx="799" cy="138113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2011" name="组合 166"/>
            <p:cNvGrpSpPr/>
            <p:nvPr/>
          </p:nvGrpSpPr>
          <p:grpSpPr bwMode="auto">
            <a:xfrm>
              <a:off x="1976667" y="3459287"/>
              <a:ext cx="6312252" cy="743855"/>
              <a:chOff x="1412082" y="2718373"/>
              <a:chExt cx="6312252" cy="743855"/>
            </a:xfrm>
          </p:grpSpPr>
          <p:sp>
            <p:nvSpPr>
              <p:cNvPr id="42030" name="AutoShape 50"/>
              <p:cNvSpPr/>
              <p:nvPr/>
            </p:nvSpPr>
            <p:spPr bwMode="auto">
              <a:xfrm rot="-5400000">
                <a:off x="4482770" y="-352315"/>
                <a:ext cx="170876" cy="6312252"/>
              </a:xfrm>
              <a:prstGeom prst="leftBrace">
                <a:avLst>
                  <a:gd name="adj1" fmla="val 92693"/>
                  <a:gd name="adj2" fmla="val 50000"/>
                </a:avLst>
              </a:prstGeom>
              <a:noFill/>
              <a:ln w="19050">
                <a:solidFill>
                  <a:srgbClr val="3399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 b="1">
                  <a:ea typeface="黑体" panose="02010609060101010101" pitchFamily="49" charset="-122"/>
                </a:endParaRPr>
              </a:p>
            </p:txBody>
          </p:sp>
          <p:sp>
            <p:nvSpPr>
              <p:cNvPr id="42031" name="Text Box 51"/>
              <p:cNvSpPr txBox="1">
                <a:spLocks noChangeArrowheads="1"/>
              </p:cNvSpPr>
              <p:nvPr/>
            </p:nvSpPr>
            <p:spPr bwMode="auto">
              <a:xfrm>
                <a:off x="4124605" y="2886453"/>
                <a:ext cx="1058112" cy="575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000" b="1">
                    <a:latin typeface="Times New Roman" panose="02020603050405020304" pitchFamily="18" charset="0"/>
                    <a:ea typeface="楷体_GB2312" panose="02010609030101010101" pitchFamily="49" charset="-122"/>
                  </a:rPr>
                  <a:t>？</a:t>
                </a:r>
                <a:r>
                  <a:rPr lang="zh-CN" altLang="en-US" sz="2000" b="1">
                    <a:ea typeface="楷体_GB2312" panose="02010609030101010101" pitchFamily="49" charset="-122"/>
                  </a:rPr>
                  <a:t>次</a:t>
                </a:r>
                <a:endParaRPr lang="zh-CN" altLang="en-US" sz="2000" b="1">
                  <a:ea typeface="楷体_GB2312" panose="02010609030101010101" pitchFamily="49" charset="-122"/>
                </a:endParaRPr>
              </a:p>
            </p:txBody>
          </p:sp>
        </p:grpSp>
        <p:grpSp>
          <p:nvGrpSpPr>
            <p:cNvPr id="42012" name="组合 167"/>
            <p:cNvGrpSpPr/>
            <p:nvPr/>
          </p:nvGrpSpPr>
          <p:grpSpPr bwMode="auto">
            <a:xfrm>
              <a:off x="5489327" y="2027474"/>
              <a:ext cx="2799592" cy="1019048"/>
              <a:chOff x="4924742" y="2536867"/>
              <a:chExt cx="2799592" cy="1019048"/>
            </a:xfrm>
          </p:grpSpPr>
          <p:grpSp>
            <p:nvGrpSpPr>
              <p:cNvPr id="42024" name="组合 179"/>
              <p:cNvGrpSpPr/>
              <p:nvPr/>
            </p:nvGrpSpPr>
            <p:grpSpPr bwMode="auto">
              <a:xfrm>
                <a:off x="4924742" y="2811293"/>
                <a:ext cx="2799592" cy="734523"/>
                <a:chOff x="1398784" y="1422040"/>
                <a:chExt cx="2799592" cy="734523"/>
              </a:xfrm>
            </p:grpSpPr>
            <p:sp>
              <p:nvSpPr>
                <p:cNvPr id="42028" name="AutoShape 41"/>
                <p:cNvSpPr/>
                <p:nvPr/>
              </p:nvSpPr>
              <p:spPr bwMode="auto">
                <a:xfrm rot="5400000">
                  <a:off x="2718743" y="676930"/>
                  <a:ext cx="159674" cy="2799592"/>
                </a:xfrm>
                <a:prstGeom prst="leftBrace">
                  <a:avLst>
                    <a:gd name="adj1" fmla="val 73298"/>
                    <a:gd name="adj2" fmla="val 50000"/>
                  </a:avLst>
                </a:prstGeom>
                <a:noFill/>
                <a:ln w="19050">
                  <a:solidFill>
                    <a:srgbClr val="3399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 sz="2800" b="1"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42029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1595056" y="1422309"/>
                  <a:ext cx="2241920" cy="6123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zh-CN" altLang="en-US" sz="2000" b="1">
                      <a:ea typeface="楷体_GB2312" panose="02010609030101010101" pitchFamily="49" charset="-122"/>
                    </a:rPr>
                    <a:t>比青少年多</a:t>
                  </a:r>
                  <a:endParaRPr lang="zh-CN" altLang="en-US" sz="2000" b="1">
                    <a:ea typeface="楷体_GB2312" panose="02010609030101010101" pitchFamily="49" charset="-122"/>
                  </a:endParaRPr>
                </a:p>
              </p:txBody>
            </p:sp>
          </p:grpSp>
          <p:grpSp>
            <p:nvGrpSpPr>
              <p:cNvPr id="42025" name="组合 180"/>
              <p:cNvGrpSpPr/>
              <p:nvPr/>
            </p:nvGrpSpPr>
            <p:grpSpPr bwMode="auto">
              <a:xfrm>
                <a:off x="7038346" y="2536867"/>
                <a:ext cx="466724" cy="1019048"/>
                <a:chOff x="2303028" y="2398530"/>
                <a:chExt cx="466724" cy="1019048"/>
              </a:xfrm>
            </p:grpSpPr>
            <p:sp>
              <p:nvSpPr>
                <p:cNvPr id="42026" name="矩形 181"/>
                <p:cNvSpPr>
                  <a:spLocks noChangeArrowheads="1"/>
                </p:cNvSpPr>
                <p:nvPr/>
              </p:nvSpPr>
              <p:spPr bwMode="auto">
                <a:xfrm>
                  <a:off x="2303028" y="2398530"/>
                  <a:ext cx="466724" cy="10190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000">
                      <a:ea typeface="黑体" panose="02010609060101010101" pitchFamily="49" charset="-122"/>
                    </a:rPr>
                    <a:t>4</a:t>
                  </a:r>
                  <a:endParaRPr lang="en-US" altLang="zh-CN" sz="2000">
                    <a:ea typeface="黑体" panose="02010609060101010101" pitchFamily="49" charset="-122"/>
                  </a:endParaRPr>
                </a:p>
                <a:p>
                  <a:pPr eaLnBrk="1" hangingPunct="1"/>
                  <a:r>
                    <a:rPr lang="en-US" altLang="zh-CN" sz="2000">
                      <a:ea typeface="黑体" panose="02010609060101010101" pitchFamily="49" charset="-122"/>
                    </a:rPr>
                    <a:t>5</a:t>
                  </a:r>
                  <a:endParaRPr lang="zh-CN" altLang="en-US" sz="2000" baseline="30000">
                    <a:ea typeface="黑体" panose="02010609060101010101" pitchFamily="49" charset="-122"/>
                  </a:endParaRPr>
                </a:p>
              </p:txBody>
            </p:sp>
            <p:cxnSp>
              <p:nvCxnSpPr>
                <p:cNvPr id="183" name="直接连接符 182"/>
                <p:cNvCxnSpPr/>
                <p:nvPr/>
              </p:nvCxnSpPr>
              <p:spPr>
                <a:xfrm>
                  <a:off x="2369371" y="2894852"/>
                  <a:ext cx="310807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2013" name="Text Box 48"/>
            <p:cNvSpPr txBox="1">
              <a:spLocks noChangeArrowheads="1"/>
            </p:cNvSpPr>
            <p:nvPr/>
          </p:nvSpPr>
          <p:spPr bwMode="auto">
            <a:xfrm>
              <a:off x="534439" y="1836065"/>
              <a:ext cx="1524322" cy="57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000" b="1">
                  <a:ea typeface="楷体_GB2312" panose="02010609030101010101" pitchFamily="49" charset="-122"/>
                </a:rPr>
                <a:t>青少年</a:t>
              </a:r>
              <a:r>
                <a:rPr lang="zh-CN" altLang="en-US" sz="2000" b="1">
                  <a:latin typeface="Times New Roman" panose="02020603050405020304" pitchFamily="18" charset="0"/>
                  <a:ea typeface="楷体_GB2312" panose="02010609030101010101" pitchFamily="49" charset="-122"/>
                </a:rPr>
                <a:t>：</a:t>
              </a:r>
              <a:endParaRPr lang="zh-CN" altLang="en-US" sz="2000" b="1">
                <a:latin typeface="Times New Roman" panose="02020603050405020304" pitchFamily="18" charset="0"/>
                <a:ea typeface="楷体_GB2312" panose="02010609030101010101" pitchFamily="49" charset="-122"/>
              </a:endParaRPr>
            </a:p>
          </p:txBody>
        </p:sp>
        <p:sp>
          <p:nvSpPr>
            <p:cNvPr id="42014" name="Text Box 48"/>
            <p:cNvSpPr txBox="1">
              <a:spLocks noChangeArrowheads="1"/>
            </p:cNvSpPr>
            <p:nvPr/>
          </p:nvSpPr>
          <p:spPr bwMode="auto">
            <a:xfrm>
              <a:off x="580146" y="2937350"/>
              <a:ext cx="1576886" cy="57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000" b="1">
                  <a:latin typeface="Times New Roman" panose="02020603050405020304" pitchFamily="18" charset="0"/>
                  <a:ea typeface="楷体_GB2312" panose="02010609030101010101" pitchFamily="49" charset="-122"/>
                </a:rPr>
                <a:t>婴   儿：</a:t>
              </a:r>
              <a:endParaRPr lang="zh-CN" altLang="en-US" sz="2000" b="1">
                <a:latin typeface="Times New Roman" panose="02020603050405020304" pitchFamily="18" charset="0"/>
                <a:ea typeface="楷体_GB2312" panose="02010609030101010101" pitchFamily="49" charset="-122"/>
              </a:endParaRPr>
            </a:p>
          </p:txBody>
        </p:sp>
        <p:grpSp>
          <p:nvGrpSpPr>
            <p:cNvPr id="42015" name="组合 170"/>
            <p:cNvGrpSpPr/>
            <p:nvPr/>
          </p:nvGrpSpPr>
          <p:grpSpPr bwMode="auto">
            <a:xfrm>
              <a:off x="5482662" y="3176123"/>
              <a:ext cx="2810511" cy="144463"/>
              <a:chOff x="1412081" y="3685517"/>
              <a:chExt cx="2810511" cy="144463"/>
            </a:xfrm>
          </p:grpSpPr>
          <p:grpSp>
            <p:nvGrpSpPr>
              <p:cNvPr id="42016" name="组合 171"/>
              <p:cNvGrpSpPr/>
              <p:nvPr/>
            </p:nvGrpSpPr>
            <p:grpSpPr bwMode="auto">
              <a:xfrm>
                <a:off x="1412081" y="3685517"/>
                <a:ext cx="2810511" cy="144463"/>
                <a:chOff x="1412876" y="2444546"/>
                <a:chExt cx="2810511" cy="144463"/>
              </a:xfrm>
            </p:grpSpPr>
            <p:sp>
              <p:nvSpPr>
                <p:cNvPr id="42022" name="Line 14"/>
                <p:cNvSpPr>
                  <a:spLocks noChangeShapeType="1"/>
                </p:cNvSpPr>
                <p:nvPr/>
              </p:nvSpPr>
              <p:spPr bwMode="auto">
                <a:xfrm>
                  <a:off x="1412876" y="2589009"/>
                  <a:ext cx="2810511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23" name="Line 15"/>
                <p:cNvSpPr>
                  <a:spLocks noChangeShapeType="1"/>
                </p:cNvSpPr>
                <p:nvPr/>
              </p:nvSpPr>
              <p:spPr bwMode="auto">
                <a:xfrm>
                  <a:off x="1419227" y="2444546"/>
                  <a:ext cx="0" cy="14446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2017" name="组合 172"/>
              <p:cNvGrpSpPr/>
              <p:nvPr/>
            </p:nvGrpSpPr>
            <p:grpSpPr bwMode="auto">
              <a:xfrm>
                <a:off x="2119472" y="3685517"/>
                <a:ext cx="2103120" cy="144463"/>
                <a:chOff x="2120267" y="2444546"/>
                <a:chExt cx="2103120" cy="144463"/>
              </a:xfrm>
            </p:grpSpPr>
            <p:sp>
              <p:nvSpPr>
                <p:cNvPr id="42018" name="Line 19"/>
                <p:cNvSpPr>
                  <a:spLocks noChangeShapeType="1"/>
                </p:cNvSpPr>
                <p:nvPr/>
              </p:nvSpPr>
              <p:spPr bwMode="auto">
                <a:xfrm>
                  <a:off x="4223387" y="2444546"/>
                  <a:ext cx="0" cy="14446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19" name="Line 22"/>
                <p:cNvSpPr>
                  <a:spLocks noChangeShapeType="1"/>
                </p:cNvSpPr>
                <p:nvPr/>
              </p:nvSpPr>
              <p:spPr bwMode="auto">
                <a:xfrm>
                  <a:off x="2821307" y="2444546"/>
                  <a:ext cx="0" cy="14446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20" name="Line 24"/>
                <p:cNvSpPr>
                  <a:spLocks noChangeShapeType="1"/>
                </p:cNvSpPr>
                <p:nvPr/>
              </p:nvSpPr>
              <p:spPr bwMode="auto">
                <a:xfrm>
                  <a:off x="2120267" y="2444546"/>
                  <a:ext cx="0" cy="14446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21" name="Line 25"/>
                <p:cNvSpPr>
                  <a:spLocks noChangeShapeType="1"/>
                </p:cNvSpPr>
                <p:nvPr/>
              </p:nvSpPr>
              <p:spPr bwMode="auto">
                <a:xfrm>
                  <a:off x="3522347" y="2444546"/>
                  <a:ext cx="0" cy="14446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41988" name="文本框 8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1989" name="图片 8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990" name="对象 86"/>
          <p:cNvGraphicFramePr>
            <a:graphicFrameLocks noChangeAspect="1"/>
          </p:cNvGraphicFramePr>
          <p:nvPr/>
        </p:nvGraphicFramePr>
        <p:xfrm>
          <a:off x="3525838" y="3046413"/>
          <a:ext cx="179387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" r:id="rId5" imgW="799465" imgH="405765" progId="Equation.DSMT4">
                  <p:embed/>
                </p:oleObj>
              </mc:Choice>
              <mc:Fallback>
                <p:oleObj name="" r:id="rId5" imgW="799465" imgH="405765" progId="Equation.DSMT4">
                  <p:embed/>
                  <p:pic>
                    <p:nvPicPr>
                      <p:cNvPr id="0" name="对象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5838" y="3046413"/>
                        <a:ext cx="1793875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1" name="Text Box 33"/>
          <p:cNvSpPr txBox="1">
            <a:spLocks noChangeArrowheads="1"/>
          </p:cNvSpPr>
          <p:nvPr/>
        </p:nvSpPr>
        <p:spPr bwMode="auto">
          <a:xfrm>
            <a:off x="3276600" y="3827463"/>
            <a:ext cx="1974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75 + 60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1992" name="Text Box 33"/>
          <p:cNvSpPr txBox="1">
            <a:spLocks noChangeArrowheads="1"/>
          </p:cNvSpPr>
          <p:nvPr/>
        </p:nvSpPr>
        <p:spPr bwMode="auto">
          <a:xfrm>
            <a:off x="3276600" y="4433888"/>
            <a:ext cx="1974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135(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次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41993" name="对象 89"/>
          <p:cNvGraphicFramePr>
            <a:graphicFrameLocks noChangeAspect="1"/>
          </p:cNvGraphicFramePr>
          <p:nvPr/>
        </p:nvGraphicFramePr>
        <p:xfrm>
          <a:off x="6438900" y="3022600"/>
          <a:ext cx="1906588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" r:id="rId7" imgW="850265" imgH="405765" progId="Equation.DSMT4">
                  <p:embed/>
                </p:oleObj>
              </mc:Choice>
              <mc:Fallback>
                <p:oleObj name="" r:id="rId7" imgW="850265" imgH="405765" progId="Equation.DSMT4">
                  <p:embed/>
                  <p:pic>
                    <p:nvPicPr>
                      <p:cNvPr id="0" name="对象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8900" y="3022600"/>
                        <a:ext cx="1906588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4" name="对象 90"/>
          <p:cNvGraphicFramePr>
            <a:graphicFrameLocks noChangeAspect="1"/>
          </p:cNvGraphicFramePr>
          <p:nvPr/>
        </p:nvGraphicFramePr>
        <p:xfrm>
          <a:off x="6122988" y="3652838"/>
          <a:ext cx="1208087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" r:id="rId9" imgW="608965" imgH="405765" progId="Equation.DSMT4">
                  <p:embed/>
                </p:oleObj>
              </mc:Choice>
              <mc:Fallback>
                <p:oleObj name="" r:id="rId9" imgW="608965" imgH="405765" progId="Equation.DSMT4">
                  <p:embed/>
                  <p:pic>
                    <p:nvPicPr>
                      <p:cNvPr id="0" name="对象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2988" y="3652838"/>
                        <a:ext cx="1208087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5" name="Text Box 33"/>
          <p:cNvSpPr txBox="1">
            <a:spLocks noChangeArrowheads="1"/>
          </p:cNvSpPr>
          <p:nvPr/>
        </p:nvSpPr>
        <p:spPr bwMode="auto">
          <a:xfrm>
            <a:off x="6113463" y="4500563"/>
            <a:ext cx="1974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135(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次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1996" name="Rectangle 16"/>
          <p:cNvSpPr>
            <a:spLocks noChangeArrowheads="1"/>
          </p:cNvSpPr>
          <p:nvPr/>
        </p:nvSpPr>
        <p:spPr bwMode="auto">
          <a:xfrm>
            <a:off x="879475" y="249238"/>
            <a:ext cx="51323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Batang" panose="02030600000101010101" pitchFamily="18" charset="-127"/>
                <a:ea typeface="黑体" panose="02010609060101010101" pitchFamily="49" charset="-122"/>
              </a:rPr>
              <a:t>四、课堂小结</a:t>
            </a:r>
            <a:endParaRPr lang="zh-CN" altLang="en-US" sz="3200" b="1">
              <a:latin typeface="Batang" panose="02030600000101010101" pitchFamily="18" charset="-127"/>
              <a:ea typeface="黑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539750" y="1790700"/>
            <a:ext cx="2382838" cy="2822575"/>
            <a:chOff x="539112" y="1790160"/>
            <a:chExt cx="2383399" cy="2823806"/>
          </a:xfrm>
        </p:grpSpPr>
        <p:grpSp>
          <p:nvGrpSpPr>
            <p:cNvPr id="42000" name="组合 3"/>
            <p:cNvGrpSpPr/>
            <p:nvPr/>
          </p:nvGrpSpPr>
          <p:grpSpPr bwMode="auto">
            <a:xfrm>
              <a:off x="539112" y="1790160"/>
              <a:ext cx="2383399" cy="1477328"/>
              <a:chOff x="539112" y="1790160"/>
              <a:chExt cx="2383399" cy="1477328"/>
            </a:xfrm>
          </p:grpSpPr>
          <p:sp>
            <p:nvSpPr>
              <p:cNvPr id="2" name="对话气泡: 圆角矩形 1"/>
              <p:cNvSpPr/>
              <p:nvPr/>
            </p:nvSpPr>
            <p:spPr>
              <a:xfrm>
                <a:off x="556579" y="1791749"/>
                <a:ext cx="2203969" cy="1443666"/>
              </a:xfrm>
              <a:prstGeom prst="wedgeRoundRectCallout">
                <a:avLst/>
              </a:prstGeom>
              <a:noFill/>
              <a:ln>
                <a:solidFill>
                  <a:srgbClr val="6ED4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2003" name="矩形 2"/>
              <p:cNvSpPr>
                <a:spLocks noChangeArrowheads="1"/>
              </p:cNvSpPr>
              <p:nvPr/>
            </p:nvSpPr>
            <p:spPr bwMode="auto">
              <a:xfrm>
                <a:off x="539112" y="1790160"/>
                <a:ext cx="2383399" cy="1477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b="1">
                    <a:latin typeface="楷体" panose="02010609060101010101" pitchFamily="49" charset="-122"/>
                    <a:ea typeface="楷体" panose="02010609060101010101" pitchFamily="49" charset="-122"/>
                  </a:rPr>
                  <a:t>用乘法解决，可以先求多（少）的量，也可以先求比单位“</a:t>
                </a:r>
                <a:r>
                  <a:rPr lang="en-US" altLang="zh-CN" b="1"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r>
                  <a:rPr lang="zh-CN" altLang="en-US" b="1">
                    <a:latin typeface="楷体" panose="02010609060101010101" pitchFamily="49" charset="-122"/>
                    <a:ea typeface="楷体" panose="02010609060101010101" pitchFamily="49" charset="-122"/>
                  </a:rPr>
                  <a:t>”多（少）的量是单位“</a:t>
                </a:r>
                <a:r>
                  <a:rPr lang="en-US" altLang="zh-CN" b="1"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r>
                  <a:rPr lang="zh-CN" altLang="en-US" b="1">
                    <a:latin typeface="楷体" panose="02010609060101010101" pitchFamily="49" charset="-122"/>
                    <a:ea typeface="楷体" panose="02010609060101010101" pitchFamily="49" charset="-122"/>
                  </a:rPr>
                  <a:t>”的几分之几。</a:t>
                </a:r>
                <a:endParaRPr lang="zh-CN" altLang="en-US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42001" name="图片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293" y="3236151"/>
              <a:ext cx="977109" cy="1377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矩形 7"/>
          <p:cNvSpPr/>
          <p:nvPr/>
        </p:nvSpPr>
        <p:spPr>
          <a:xfrm>
            <a:off x="4264025" y="3078163"/>
            <a:ext cx="1208088" cy="830262"/>
          </a:xfrm>
          <a:prstGeom prst="rect">
            <a:avLst/>
          </a:prstGeom>
          <a:noFill/>
          <a:ln>
            <a:solidFill>
              <a:srgbClr val="6ED4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1" name="矩形 100"/>
          <p:cNvSpPr/>
          <p:nvPr/>
        </p:nvSpPr>
        <p:spPr>
          <a:xfrm>
            <a:off x="7297738" y="3078163"/>
            <a:ext cx="1206500" cy="830262"/>
          </a:xfrm>
          <a:prstGeom prst="rect">
            <a:avLst/>
          </a:prstGeom>
          <a:noFill/>
          <a:ln>
            <a:solidFill>
              <a:srgbClr val="6ED4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animBg="1"/>
      <p:bldP spid="10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9"/>
          <p:cNvSpPr>
            <a:spLocks noChangeArrowheads="1"/>
          </p:cNvSpPr>
          <p:nvPr/>
        </p:nvSpPr>
        <p:spPr bwMode="auto">
          <a:xfrm>
            <a:off x="755650" y="268288"/>
            <a:ext cx="38893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五、课后作业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865313" y="2068513"/>
            <a:ext cx="5413375" cy="10064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indent="0">
              <a:lnSpc>
                <a:spcPct val="150000"/>
              </a:lnSpc>
              <a:defRPr/>
            </a:pPr>
            <a:r>
              <a:rPr lang="zh-CN" altLang="en-US" sz="4000" b="1" dirty="0">
                <a:solidFill>
                  <a:prstClr val="black"/>
                </a:solidFill>
                <a:latin typeface="+mn-lt"/>
                <a:ea typeface="黑体" panose="02010609060101010101" pitchFamily="49" charset="-122"/>
                <a:cs typeface="黑体" panose="02010609060101010101" pitchFamily="49" charset="-122"/>
              </a:rPr>
              <a:t>完成对应课时的练习。</a:t>
            </a:r>
            <a:endParaRPr lang="zh-CN" altLang="en-US" sz="4000" b="1" dirty="0">
              <a:solidFill>
                <a:prstClr val="black"/>
              </a:solidFill>
              <a:latin typeface="+mn-lt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4036" name="文本框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4037" name="图片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184150" cy="5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5"/>
          <p:cNvSpPr>
            <a:spLocks noChangeArrowheads="1"/>
          </p:cNvSpPr>
          <p:nvPr/>
        </p:nvSpPr>
        <p:spPr bwMode="auto">
          <a:xfrm>
            <a:off x="768350" y="728663"/>
            <a:ext cx="4235450" cy="6080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latin typeface="+mj-lt"/>
                <a:ea typeface="楷体" panose="02010609060101010101" pitchFamily="49" charset="-122"/>
              </a:rPr>
              <a:t> 1.</a:t>
            </a:r>
            <a:r>
              <a:rPr lang="zh-CN" altLang="en-US" sz="2800" b="1" dirty="0">
                <a:latin typeface="+mj-lt"/>
                <a:ea typeface="楷体" panose="02010609060101010101" pitchFamily="49" charset="-122"/>
              </a:rPr>
              <a:t>读题并说出单位“</a:t>
            </a:r>
            <a:r>
              <a:rPr lang="en-US" altLang="zh-CN" sz="2800" b="1" dirty="0">
                <a:latin typeface="+mj-lt"/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latin typeface="+mj-lt"/>
                <a:ea typeface="楷体" panose="02010609060101010101" pitchFamily="49" charset="-122"/>
              </a:rPr>
              <a:t>”。</a:t>
            </a:r>
            <a:endParaRPr lang="zh-CN" altLang="en-US" sz="2800" b="1" dirty="0">
              <a:latin typeface="+mj-lt"/>
              <a:ea typeface="楷体" panose="02010609060101010101" pitchFamily="49" charset="-122"/>
            </a:endParaRPr>
          </a:p>
        </p:txBody>
      </p:sp>
      <p:sp>
        <p:nvSpPr>
          <p:cNvPr id="13315" name="文本框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316" name="图片 1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5"/>
          <p:cNvSpPr>
            <a:spLocks noChangeArrowheads="1"/>
          </p:cNvSpPr>
          <p:nvPr/>
        </p:nvSpPr>
        <p:spPr bwMode="auto">
          <a:xfrm>
            <a:off x="1427163" y="1276350"/>
            <a:ext cx="4237037" cy="493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 dirty="0">
                <a:latin typeface="+mj-lt"/>
                <a:ea typeface="楷体" panose="02010609060101010101" pitchFamily="49" charset="-122"/>
              </a:rPr>
              <a:t> </a:t>
            </a:r>
            <a:r>
              <a:rPr lang="zh-CN" altLang="en-US" sz="2400" b="1" dirty="0">
                <a:latin typeface="+mj-lt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+mj-lt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+mj-lt"/>
                <a:ea typeface="楷体" panose="02010609060101010101" pitchFamily="49" charset="-122"/>
              </a:rPr>
              <a:t>）黑兔只数是白兔的</a:t>
            </a:r>
            <a:endParaRPr lang="zh-CN" altLang="en-US" sz="2400" b="1" dirty="0">
              <a:latin typeface="+mj-lt"/>
              <a:ea typeface="楷体" panose="02010609060101010101" pitchFamily="49" charset="-122"/>
            </a:endParaRPr>
          </a:p>
        </p:txBody>
      </p:sp>
      <p:sp>
        <p:nvSpPr>
          <p:cNvPr id="11" name="矩形 5"/>
          <p:cNvSpPr>
            <a:spLocks noChangeArrowheads="1"/>
          </p:cNvSpPr>
          <p:nvPr/>
        </p:nvSpPr>
        <p:spPr bwMode="auto">
          <a:xfrm>
            <a:off x="1427163" y="1851025"/>
            <a:ext cx="5491162" cy="492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 dirty="0">
                <a:latin typeface="+mj-lt"/>
                <a:ea typeface="楷体" panose="02010609060101010101" pitchFamily="49" charset="-122"/>
              </a:rPr>
              <a:t> </a:t>
            </a:r>
            <a:r>
              <a:rPr lang="zh-CN" altLang="en-US" sz="2400" b="1" dirty="0">
                <a:latin typeface="+mj-lt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+mj-lt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+mj-lt"/>
                <a:ea typeface="楷体" panose="02010609060101010101" pitchFamily="49" charset="-122"/>
              </a:rPr>
              <a:t>）黑兔只数的    等于白兔只数</a:t>
            </a:r>
            <a:endParaRPr lang="zh-CN" altLang="en-US" sz="2400" b="1" dirty="0">
              <a:latin typeface="+mj-lt"/>
              <a:ea typeface="楷体" panose="02010609060101010101" pitchFamily="49" charset="-122"/>
            </a:endParaRPr>
          </a:p>
        </p:txBody>
      </p:sp>
      <p:sp>
        <p:nvSpPr>
          <p:cNvPr id="13" name="矩形 5"/>
          <p:cNvSpPr>
            <a:spLocks noChangeArrowheads="1"/>
          </p:cNvSpPr>
          <p:nvPr/>
        </p:nvSpPr>
        <p:spPr bwMode="auto">
          <a:xfrm>
            <a:off x="1427163" y="2424113"/>
            <a:ext cx="4483100" cy="493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 dirty="0">
                <a:latin typeface="+mj-lt"/>
                <a:ea typeface="楷体" panose="02010609060101010101" pitchFamily="49" charset="-122"/>
              </a:rPr>
              <a:t> </a:t>
            </a:r>
            <a:r>
              <a:rPr lang="zh-CN" altLang="en-US" sz="2400" b="1" dirty="0">
                <a:latin typeface="+mj-lt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+mj-lt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+mj-lt"/>
                <a:ea typeface="楷体" panose="02010609060101010101" pitchFamily="49" charset="-122"/>
              </a:rPr>
              <a:t>）苹果的数量相当于梨的</a:t>
            </a:r>
            <a:endParaRPr lang="zh-CN" altLang="en-US" sz="2400" b="1" dirty="0">
              <a:latin typeface="+mj-lt"/>
              <a:ea typeface="楷体" panose="02010609060101010101" pitchFamily="49" charset="-122"/>
            </a:endParaRPr>
          </a:p>
        </p:txBody>
      </p:sp>
      <p:sp>
        <p:nvSpPr>
          <p:cNvPr id="14" name="矩形 5"/>
          <p:cNvSpPr>
            <a:spLocks noChangeArrowheads="1"/>
          </p:cNvSpPr>
          <p:nvPr/>
        </p:nvSpPr>
        <p:spPr bwMode="auto">
          <a:xfrm>
            <a:off x="1427163" y="2997200"/>
            <a:ext cx="4911725" cy="493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 dirty="0">
                <a:latin typeface="+mj-lt"/>
                <a:ea typeface="楷体" panose="02010609060101010101" pitchFamily="49" charset="-122"/>
              </a:rPr>
              <a:t> </a:t>
            </a:r>
            <a:r>
              <a:rPr lang="zh-CN" altLang="en-US" sz="2400" b="1" dirty="0">
                <a:latin typeface="+mj-lt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+mj-lt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latin typeface="+mj-lt"/>
                <a:ea typeface="楷体" panose="02010609060101010101" pitchFamily="49" charset="-122"/>
              </a:rPr>
              <a:t>）苹果树的面积占果园面积的</a:t>
            </a:r>
            <a:endParaRPr lang="zh-CN" altLang="en-US" sz="2400" b="1" dirty="0">
              <a:latin typeface="+mj-lt"/>
              <a:ea typeface="楷体" panose="02010609060101010101" pitchFamily="49" charset="-122"/>
            </a:endParaRPr>
          </a:p>
        </p:txBody>
      </p:sp>
      <p:sp>
        <p:nvSpPr>
          <p:cNvPr id="15" name="矩形 5"/>
          <p:cNvSpPr>
            <a:spLocks noChangeArrowheads="1"/>
          </p:cNvSpPr>
          <p:nvPr/>
        </p:nvSpPr>
        <p:spPr bwMode="auto">
          <a:xfrm>
            <a:off x="1427163" y="3570288"/>
            <a:ext cx="4483100" cy="493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 dirty="0">
                <a:latin typeface="+mj-lt"/>
                <a:ea typeface="楷体" panose="02010609060101010101" pitchFamily="49" charset="-122"/>
              </a:rPr>
              <a:t> </a:t>
            </a:r>
            <a:r>
              <a:rPr lang="zh-CN" altLang="en-US" sz="2400" b="1" dirty="0">
                <a:latin typeface="+mj-lt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+mj-lt"/>
                <a:ea typeface="楷体" panose="02010609060101010101" pitchFamily="49" charset="-122"/>
              </a:rPr>
              <a:t>5</a:t>
            </a:r>
            <a:r>
              <a:rPr lang="zh-CN" altLang="en-US" sz="2400" b="1" dirty="0">
                <a:latin typeface="+mj-lt"/>
                <a:ea typeface="楷体" panose="02010609060101010101" pitchFamily="49" charset="-122"/>
              </a:rPr>
              <a:t>）钢笔的价钱比圆珠笔贵</a:t>
            </a:r>
            <a:endParaRPr lang="zh-CN" altLang="en-US" sz="2400" b="1" dirty="0">
              <a:latin typeface="+mj-lt"/>
              <a:ea typeface="楷体" panose="02010609060101010101" pitchFamily="49" charset="-122"/>
            </a:endParaRPr>
          </a:p>
        </p:txBody>
      </p:sp>
      <p:sp>
        <p:nvSpPr>
          <p:cNvPr id="16" name="矩形 5"/>
          <p:cNvSpPr>
            <a:spLocks noChangeArrowheads="1"/>
          </p:cNvSpPr>
          <p:nvPr/>
        </p:nvSpPr>
        <p:spPr bwMode="auto">
          <a:xfrm>
            <a:off x="1427163" y="4144963"/>
            <a:ext cx="5260975" cy="492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 dirty="0">
                <a:latin typeface="+mj-lt"/>
                <a:ea typeface="楷体" panose="02010609060101010101" pitchFamily="49" charset="-122"/>
              </a:rPr>
              <a:t> </a:t>
            </a:r>
            <a:r>
              <a:rPr lang="zh-CN" altLang="en-US" sz="2400" b="1" dirty="0">
                <a:latin typeface="+mj-lt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+mj-lt"/>
                <a:ea typeface="楷体" panose="02010609060101010101" pitchFamily="49" charset="-122"/>
              </a:rPr>
              <a:t>6</a:t>
            </a:r>
            <a:r>
              <a:rPr lang="zh-CN" altLang="en-US" sz="2400" b="1" dirty="0">
                <a:latin typeface="+mj-lt"/>
                <a:ea typeface="楷体" panose="02010609060101010101" pitchFamily="49" charset="-122"/>
              </a:rPr>
              <a:t>）今年小麦的产量比去年减少了</a:t>
            </a:r>
            <a:endParaRPr lang="zh-CN" altLang="en-US" sz="2400" b="1" dirty="0">
              <a:latin typeface="+mj-lt"/>
              <a:ea typeface="楷体" panose="02010609060101010101" pitchFamily="49" charset="-122"/>
            </a:endParaRPr>
          </a:p>
        </p:txBody>
      </p:sp>
      <p:graphicFrame>
        <p:nvGraphicFramePr>
          <p:cNvPr id="13323" name="对象 2"/>
          <p:cNvGraphicFramePr>
            <a:graphicFrameLocks noChangeAspect="1"/>
          </p:cNvGraphicFramePr>
          <p:nvPr/>
        </p:nvGraphicFramePr>
        <p:xfrm>
          <a:off x="4799013" y="1131888"/>
          <a:ext cx="255587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" r:id="rId4" imgW="139700" imgH="405765" progId="Equation.DSMT4">
                  <p:embed/>
                </p:oleObj>
              </mc:Choice>
              <mc:Fallback>
                <p:oleObj name="" r:id="rId4" imgW="139700" imgH="405765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9013" y="1131888"/>
                        <a:ext cx="255587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4" name="对象 17"/>
          <p:cNvGraphicFramePr>
            <a:graphicFrameLocks noChangeAspect="1"/>
          </p:cNvGraphicFramePr>
          <p:nvPr/>
        </p:nvGraphicFramePr>
        <p:xfrm>
          <a:off x="3895725" y="1681163"/>
          <a:ext cx="25558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" r:id="rId6" imgW="139700" imgH="405765" progId="Equation.DSMT4">
                  <p:embed/>
                </p:oleObj>
              </mc:Choice>
              <mc:Fallback>
                <p:oleObj name="" r:id="rId6" imgW="139700" imgH="405765" progId="Equation.DSMT4">
                  <p:embed/>
                  <p:pic>
                    <p:nvPicPr>
                      <p:cNvPr id="0" name="对象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5725" y="1681163"/>
                        <a:ext cx="255588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5" name="对象 21"/>
          <p:cNvGraphicFramePr>
            <a:graphicFrameLocks noChangeAspect="1"/>
          </p:cNvGraphicFramePr>
          <p:nvPr/>
        </p:nvGraphicFramePr>
        <p:xfrm>
          <a:off x="5468938" y="2286000"/>
          <a:ext cx="255587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" r:id="rId7" imgW="139700" imgH="405765" progId="Equation.DSMT4">
                  <p:embed/>
                </p:oleObj>
              </mc:Choice>
              <mc:Fallback>
                <p:oleObj name="" r:id="rId7" imgW="139700" imgH="405765" progId="Equation.DSMT4">
                  <p:embed/>
                  <p:pic>
                    <p:nvPicPr>
                      <p:cNvPr id="0" name="对象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938" y="2286000"/>
                        <a:ext cx="255587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6" name="对象 22"/>
          <p:cNvGraphicFramePr>
            <a:graphicFrameLocks noChangeAspect="1"/>
          </p:cNvGraphicFramePr>
          <p:nvPr/>
        </p:nvGraphicFramePr>
        <p:xfrm>
          <a:off x="6076950" y="2817813"/>
          <a:ext cx="25558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" r:id="rId9" imgW="139700" imgH="405765" progId="Equation.DSMT4">
                  <p:embed/>
                </p:oleObj>
              </mc:Choice>
              <mc:Fallback>
                <p:oleObj name="" r:id="rId9" imgW="139700" imgH="405765" progId="Equation.DSMT4">
                  <p:embed/>
                  <p:pic>
                    <p:nvPicPr>
                      <p:cNvPr id="0" name="对象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6950" y="2817813"/>
                        <a:ext cx="255588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7" name="对象 23"/>
          <p:cNvGraphicFramePr>
            <a:graphicFrameLocks noChangeAspect="1"/>
          </p:cNvGraphicFramePr>
          <p:nvPr/>
        </p:nvGraphicFramePr>
        <p:xfrm>
          <a:off x="5459413" y="3402013"/>
          <a:ext cx="2794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" r:id="rId10" imgW="152400" imgH="405765" progId="Equation.DSMT4">
                  <p:embed/>
                </p:oleObj>
              </mc:Choice>
              <mc:Fallback>
                <p:oleObj name="" r:id="rId10" imgW="152400" imgH="405765" progId="Equation.DSMT4">
                  <p:embed/>
                  <p:pic>
                    <p:nvPicPr>
                      <p:cNvPr id="0" name="对象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9413" y="3402013"/>
                        <a:ext cx="27940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8" name="对象 24"/>
          <p:cNvGraphicFramePr>
            <a:graphicFrameLocks noChangeAspect="1"/>
          </p:cNvGraphicFramePr>
          <p:nvPr/>
        </p:nvGraphicFramePr>
        <p:xfrm>
          <a:off x="6340475" y="4019550"/>
          <a:ext cx="25558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" r:id="rId12" imgW="139700" imgH="405765" progId="Equation.DSMT4">
                  <p:embed/>
                </p:oleObj>
              </mc:Choice>
              <mc:Fallback>
                <p:oleObj name="" r:id="rId12" imgW="139700" imgH="405765" progId="Equation.DSMT4">
                  <p:embed/>
                  <p:pic>
                    <p:nvPicPr>
                      <p:cNvPr id="0" name="对象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0475" y="4019550"/>
                        <a:ext cx="255588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椭圆 3"/>
          <p:cNvSpPr/>
          <p:nvPr/>
        </p:nvSpPr>
        <p:spPr>
          <a:xfrm>
            <a:off x="3895725" y="1265238"/>
            <a:ext cx="644525" cy="4937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2339975" y="1851025"/>
            <a:ext cx="644525" cy="492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4787900" y="2441575"/>
            <a:ext cx="377825" cy="4937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4478338" y="3024188"/>
            <a:ext cx="1260475" cy="4937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4192588" y="3562350"/>
            <a:ext cx="973137" cy="4937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4786313" y="4154488"/>
            <a:ext cx="644525" cy="492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335" name="Rectangle 16"/>
          <p:cNvSpPr>
            <a:spLocks noChangeArrowheads="1"/>
          </p:cNvSpPr>
          <p:nvPr/>
        </p:nvSpPr>
        <p:spPr bwMode="auto">
          <a:xfrm>
            <a:off x="879475" y="249238"/>
            <a:ext cx="51323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Batang" panose="02030600000101010101" pitchFamily="18" charset="-127"/>
                <a:ea typeface="黑体" panose="02010609060101010101" pitchFamily="49" charset="-122"/>
              </a:rPr>
              <a:t>一、复习铺垫，注重迁移</a:t>
            </a:r>
            <a:endParaRPr lang="zh-CN" altLang="en-US" sz="3200" b="1">
              <a:latin typeface="Batang" panose="02030600000101010101" pitchFamily="18" charset="-127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5"/>
          <p:cNvSpPr>
            <a:spLocks noChangeArrowheads="1"/>
          </p:cNvSpPr>
          <p:nvPr/>
        </p:nvSpPr>
        <p:spPr bwMode="auto">
          <a:xfrm>
            <a:off x="638175" y="1216025"/>
            <a:ext cx="7867650" cy="1641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latin typeface="+mj-lt"/>
                <a:ea typeface="楷体" panose="02010609060101010101" pitchFamily="49" charset="-122"/>
              </a:rPr>
              <a:t> 2.</a:t>
            </a:r>
            <a:r>
              <a:rPr lang="zh-CN" altLang="zh-CN" sz="2800" b="1" dirty="0">
                <a:latin typeface="+mj-lt"/>
                <a:ea typeface="楷体" panose="02010609060101010101" pitchFamily="49" charset="-122"/>
              </a:rPr>
              <a:t>张亮家预计一月份的生活费是</a:t>
            </a:r>
            <a:r>
              <a:rPr lang="en-US" altLang="zh-CN" sz="2800" dirty="0">
                <a:latin typeface="+mj-lt"/>
                <a:ea typeface="楷体" panose="02010609060101010101" pitchFamily="49" charset="-122"/>
              </a:rPr>
              <a:t>1200</a:t>
            </a:r>
            <a:r>
              <a:rPr lang="zh-CN" altLang="zh-CN" sz="2800" b="1" dirty="0">
                <a:latin typeface="+mj-lt"/>
                <a:ea typeface="楷体" panose="02010609060101010101" pitchFamily="49" charset="-122"/>
              </a:rPr>
              <a:t>元，实际生活费是计划的</a:t>
            </a:r>
            <a:r>
              <a:rPr lang="en-US" altLang="zh-CN" sz="2800" b="1" dirty="0">
                <a:latin typeface="+mj-lt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latin typeface="+mj-lt"/>
                <a:ea typeface="楷体" panose="02010609060101010101" pitchFamily="49" charset="-122"/>
              </a:rPr>
              <a:t>，</a:t>
            </a:r>
            <a:r>
              <a:rPr lang="zh-CN" altLang="zh-CN" sz="2800" b="1" dirty="0">
                <a:latin typeface="+mj-lt"/>
                <a:ea typeface="楷体" panose="02010609060101010101" pitchFamily="49" charset="-122"/>
              </a:rPr>
              <a:t>实际一月份的生活费是多少元？实际</a:t>
            </a:r>
            <a:r>
              <a:rPr lang="zh-CN" altLang="zh-CN" sz="2800" b="1" dirty="0">
                <a:latin typeface="+mj-lt"/>
                <a:ea typeface="楷体" panose="02010609060101010101" pitchFamily="49" charset="-122"/>
                <a:sym typeface="+mn-ea"/>
              </a:rPr>
              <a:t>节约了多少元？</a:t>
            </a:r>
            <a:endParaRPr lang="zh-CN" altLang="zh-CN" sz="2800" b="1" dirty="0">
              <a:latin typeface="+mj-lt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2770188" y="3505200"/>
            <a:ext cx="38766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1200 – 1000 = 200(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元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5364" name="文本框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365" name="图片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5"/>
          <p:cNvSpPr>
            <a:spLocks noChangeArrowheads="1"/>
          </p:cNvSpPr>
          <p:nvPr/>
        </p:nvSpPr>
        <p:spPr bwMode="auto">
          <a:xfrm>
            <a:off x="561975" y="4116388"/>
            <a:ext cx="8020050" cy="6080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答：</a:t>
            </a:r>
            <a:r>
              <a:rPr lang="zh-CN" altLang="zh-CN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实际一月份的生活费是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1000</a:t>
            </a:r>
            <a:r>
              <a:rPr lang="zh-CN" altLang="zh-CN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元，节约了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200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元。</a:t>
            </a:r>
            <a:endParaRPr lang="zh-CN" altLang="en-US" sz="2800" b="1" dirty="0">
              <a:solidFill>
                <a:srgbClr val="FF0000"/>
              </a:solidFill>
              <a:latin typeface="+mj-lt"/>
              <a:ea typeface="楷体" panose="02010609060101010101" pitchFamily="49" charset="-122"/>
            </a:endParaRPr>
          </a:p>
        </p:txBody>
      </p:sp>
      <p:graphicFrame>
        <p:nvGraphicFramePr>
          <p:cNvPr id="15367" name="对象 1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2895600" y="1673225"/>
          <a:ext cx="280988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" r:id="rId5" imgW="152400" imgH="393700" progId="Equation.KSEE3">
                  <p:embed/>
                </p:oleObj>
              </mc:Choice>
              <mc:Fallback>
                <p:oleObj name="" r:id="rId5" imgW="152400" imgH="393700" progId="Equation.KSEE3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673225"/>
                        <a:ext cx="280988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733675" y="2857500"/>
            <a:ext cx="39512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1200</a:t>
            </a:r>
            <a:r>
              <a:rPr lang="zh-CN" altLang="en-US" sz="28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×      </a:t>
            </a:r>
            <a:r>
              <a:rPr lang="en-US" altLang="zh-CN" sz="28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=1000</a:t>
            </a:r>
            <a:r>
              <a:rPr lang="zh-CN" altLang="en-US" sz="28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（元）</a:t>
            </a:r>
            <a:endParaRPr lang="zh-CN" altLang="en-US" sz="280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210050" y="2641600"/>
            <a:ext cx="3397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</a:rPr>
              <a:t>5</a:t>
            </a:r>
            <a:endParaRPr lang="en-US" altLang="zh-CN" sz="2800">
              <a:solidFill>
                <a:srgbClr val="FF0000"/>
              </a:solidFill>
            </a:endParaRPr>
          </a:p>
          <a:p>
            <a:pPr eaLnBrk="1" hangingPunct="1"/>
            <a:r>
              <a:rPr lang="en-US" altLang="zh-CN" sz="2800">
                <a:solidFill>
                  <a:srgbClr val="FF0000"/>
                </a:solidFill>
              </a:rPr>
              <a:t>6</a:t>
            </a:r>
            <a:endParaRPr lang="en-US" altLang="zh-CN" sz="2800">
              <a:solidFill>
                <a:srgbClr val="FF0000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225925" y="3117850"/>
            <a:ext cx="34766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411" name="图片 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16"/>
          <p:cNvSpPr>
            <a:spLocks noChangeArrowheads="1"/>
          </p:cNvSpPr>
          <p:nvPr/>
        </p:nvSpPr>
        <p:spPr bwMode="auto">
          <a:xfrm>
            <a:off x="879475" y="249238"/>
            <a:ext cx="51323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Batang" panose="02030600000101010101" pitchFamily="18" charset="-127"/>
                <a:ea typeface="黑体" panose="02010609060101010101" pitchFamily="49" charset="-122"/>
              </a:rPr>
              <a:t>二、经历过程，探究新知</a:t>
            </a:r>
            <a:endParaRPr lang="zh-CN" altLang="en-US" sz="3200" b="1">
              <a:latin typeface="Batang" panose="02030600000101010101" pitchFamily="18" charset="-127"/>
              <a:ea typeface="黑体" panose="02010609060101010101" pitchFamily="49" charset="-122"/>
            </a:endParaRPr>
          </a:p>
        </p:txBody>
      </p:sp>
      <p:sp>
        <p:nvSpPr>
          <p:cNvPr id="14" name="圆角矩形 1"/>
          <p:cNvSpPr/>
          <p:nvPr/>
        </p:nvSpPr>
        <p:spPr>
          <a:xfrm>
            <a:off x="879475" y="2368550"/>
            <a:ext cx="1830388" cy="419100"/>
          </a:xfrm>
          <a:prstGeom prst="roundRect">
            <a:avLst>
              <a:gd name="adj" fmla="val 47562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tIns="0" bIns="36000" anchor="ctr" anchorCtr="1"/>
          <a:lstStyle/>
          <a:p>
            <a:pPr algn="ctr" eaLnBrk="1" hangingPunct="1">
              <a:defRPr/>
            </a:pPr>
            <a:r>
              <a:rPr lang="zh-CN" altLang="en-US" sz="24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阅读与理解</a:t>
            </a:r>
            <a:endParaRPr lang="zh-CN" altLang="en-US" sz="24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7415" name="TextBox 36"/>
          <p:cNvSpPr txBox="1">
            <a:spLocks noChangeArrowheads="1"/>
          </p:cNvSpPr>
          <p:nvPr/>
        </p:nvSpPr>
        <p:spPr bwMode="auto">
          <a:xfrm>
            <a:off x="750888" y="2657475"/>
            <a:ext cx="7640637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青少年每分钟心跳约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_____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次。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婴儿每分钟心跳的次数比青少年多  ，多的部分是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_________________________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的   。 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要求的是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_______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每分钟心跳的次数。</a:t>
            </a:r>
            <a:endParaRPr lang="en-US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3744913" y="2736850"/>
            <a:ext cx="827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75</a:t>
            </a:r>
            <a:endParaRPr lang="zh-CN" altLang="en-US" sz="2400" baseline="30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957263" y="3760788"/>
            <a:ext cx="4646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青少年每分钟心跳的次数</a:t>
            </a:r>
            <a:endParaRPr lang="zh-CN" altLang="en-US" sz="2400" b="1" baseline="30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2268538" y="4359275"/>
            <a:ext cx="1103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婴儿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17419" name="对象 26"/>
          <p:cNvGraphicFramePr>
            <a:graphicFrameLocks noChangeAspect="1"/>
          </p:cNvGraphicFramePr>
          <p:nvPr/>
        </p:nvGraphicFramePr>
        <p:xfrm>
          <a:off x="5481638" y="3122613"/>
          <a:ext cx="242887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5" imgW="139700" imgH="405765" progId="Equation.DSMT4">
                  <p:embed/>
                </p:oleObj>
              </mc:Choice>
              <mc:Fallback>
                <p:oleObj name="" r:id="rId5" imgW="139700" imgH="405765" progId="Equation.DSMT4">
                  <p:embed/>
                  <p:pic>
                    <p:nvPicPr>
                      <p:cNvPr id="0" name="对象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1638" y="3122613"/>
                        <a:ext cx="242887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0" name="对象 27"/>
          <p:cNvGraphicFramePr>
            <a:graphicFrameLocks noChangeAspect="1"/>
          </p:cNvGraphicFramePr>
          <p:nvPr/>
        </p:nvGraphicFramePr>
        <p:xfrm>
          <a:off x="5080000" y="3640138"/>
          <a:ext cx="242888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7" imgW="139700" imgH="405765" progId="Equation.DSMT4">
                  <p:embed/>
                </p:oleObj>
              </mc:Choice>
              <mc:Fallback>
                <p:oleObj name="" r:id="rId7" imgW="139700" imgH="405765" progId="Equation.DSMT4">
                  <p:embed/>
                  <p:pic>
                    <p:nvPicPr>
                      <p:cNvPr id="0" name="对象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0" y="3640138"/>
                        <a:ext cx="242888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879475" y="779526"/>
            <a:ext cx="7604125" cy="1571012"/>
            <a:chOff x="879475" y="779526"/>
            <a:chExt cx="7604125" cy="1571012"/>
          </a:xfrm>
        </p:grpSpPr>
        <p:grpSp>
          <p:nvGrpSpPr>
            <p:cNvPr id="17413" name="组合 1"/>
            <p:cNvGrpSpPr/>
            <p:nvPr/>
          </p:nvGrpSpPr>
          <p:grpSpPr bwMode="auto">
            <a:xfrm>
              <a:off x="879475" y="853844"/>
              <a:ext cx="7604125" cy="1496694"/>
              <a:chOff x="879599" y="853448"/>
              <a:chExt cx="7603623" cy="1497782"/>
            </a:xfrm>
          </p:grpSpPr>
          <p:sp>
            <p:nvSpPr>
              <p:cNvPr id="17422" name="Rectangle 15"/>
              <p:cNvSpPr>
                <a:spLocks noChangeArrowheads="1"/>
              </p:cNvSpPr>
              <p:nvPr/>
            </p:nvSpPr>
            <p:spPr bwMode="auto">
              <a:xfrm>
                <a:off x="879599" y="853448"/>
                <a:ext cx="7603623" cy="1363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     人心脏每分钟跳动的次数因年龄而不同。青少年每分钟心跳约</a:t>
                </a:r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75</a:t>
                </a:r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次，婴儿每分钟心跳的次数比青少年多  。婴儿每分钟心跳约多少次？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graphicFrame>
            <p:nvGraphicFramePr>
              <p:cNvPr id="17423" name="对象 11"/>
              <p:cNvGraphicFramePr>
                <a:graphicFrameLocks noChangeAspect="1"/>
              </p:cNvGraphicFramePr>
              <p:nvPr/>
            </p:nvGraphicFramePr>
            <p:xfrm>
              <a:off x="1255466" y="1646818"/>
              <a:ext cx="242141" cy="7044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9" name="" r:id="rId8" imgW="139700" imgH="405765" progId="Equation.DSMT4">
                      <p:embed/>
                    </p:oleObj>
                  </mc:Choice>
                  <mc:Fallback>
                    <p:oleObj name="" r:id="rId8" imgW="139700" imgH="405765" progId="Equation.DSMT4">
                      <p:embed/>
                      <p:pic>
                        <p:nvPicPr>
                          <p:cNvPr id="0" name="对象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55466" y="1646818"/>
                            <a:ext cx="242141" cy="7044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80209" y="779526"/>
              <a:ext cx="592475" cy="545076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9459" name="图片 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圆角矩形 1"/>
          <p:cNvSpPr/>
          <p:nvPr/>
        </p:nvSpPr>
        <p:spPr>
          <a:xfrm>
            <a:off x="879475" y="2282825"/>
            <a:ext cx="1830388" cy="419100"/>
          </a:xfrm>
          <a:prstGeom prst="roundRect">
            <a:avLst>
              <a:gd name="adj" fmla="val 47562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tIns="0" bIns="36000" anchor="ctr" anchorCtr="1"/>
          <a:lstStyle/>
          <a:p>
            <a:pPr algn="ctr" eaLnBrk="1" hangingPunct="1">
              <a:defRPr/>
            </a:pPr>
            <a:r>
              <a:rPr lang="zh-CN" altLang="en-US" sz="24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分析与解答</a:t>
            </a:r>
            <a:endParaRPr lang="zh-CN" altLang="en-US" sz="24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pSp>
        <p:nvGrpSpPr>
          <p:cNvPr id="78" name="组合 77"/>
          <p:cNvGrpSpPr/>
          <p:nvPr/>
        </p:nvGrpSpPr>
        <p:grpSpPr bwMode="auto">
          <a:xfrm>
            <a:off x="2178050" y="3157538"/>
            <a:ext cx="3086100" cy="138112"/>
            <a:chOff x="1412877" y="2444546"/>
            <a:chExt cx="3511550" cy="150813"/>
          </a:xfrm>
        </p:grpSpPr>
        <p:sp>
          <p:nvSpPr>
            <p:cNvPr id="19512" name="Line 14"/>
            <p:cNvSpPr>
              <a:spLocks noChangeShapeType="1"/>
            </p:cNvSpPr>
            <p:nvPr/>
          </p:nvSpPr>
          <p:spPr bwMode="auto">
            <a:xfrm>
              <a:off x="1412877" y="2589009"/>
              <a:ext cx="35115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13" name="Line 15"/>
            <p:cNvSpPr>
              <a:spLocks noChangeShapeType="1"/>
            </p:cNvSpPr>
            <p:nvPr/>
          </p:nvSpPr>
          <p:spPr bwMode="auto">
            <a:xfrm>
              <a:off x="1419227" y="2444546"/>
              <a:ext cx="0" cy="1444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14" name="Line 20"/>
            <p:cNvSpPr>
              <a:spLocks noChangeShapeType="1"/>
            </p:cNvSpPr>
            <p:nvPr/>
          </p:nvSpPr>
          <p:spPr bwMode="auto">
            <a:xfrm>
              <a:off x="4924427" y="2450896"/>
              <a:ext cx="0" cy="1444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7" name="组合 86"/>
          <p:cNvGrpSpPr/>
          <p:nvPr/>
        </p:nvGrpSpPr>
        <p:grpSpPr bwMode="auto">
          <a:xfrm>
            <a:off x="2187575" y="2525713"/>
            <a:ext cx="3049588" cy="577850"/>
            <a:chOff x="1412878" y="1135454"/>
            <a:chExt cx="3505202" cy="1021106"/>
          </a:xfrm>
        </p:grpSpPr>
        <p:sp>
          <p:nvSpPr>
            <p:cNvPr id="88" name="AutoShape 41"/>
            <p:cNvSpPr/>
            <p:nvPr/>
          </p:nvSpPr>
          <p:spPr bwMode="auto">
            <a:xfrm rot="5400000">
              <a:off x="3082724" y="321205"/>
              <a:ext cx="165510" cy="3505202"/>
            </a:xfrm>
            <a:prstGeom prst="leftBrace">
              <a:avLst>
                <a:gd name="adj1" fmla="val 73586"/>
                <a:gd name="adj2" fmla="val 50000"/>
              </a:avLst>
            </a:prstGeom>
            <a:noFill/>
            <a:ln w="19050">
              <a:solidFill>
                <a:srgbClr val="3399FF"/>
              </a:solidFill>
              <a:rou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400" b="1">
                <a:latin typeface="+mj-lt"/>
                <a:ea typeface="楷体" panose="02010609060101010101" pitchFamily="49" charset="-122"/>
              </a:endParaRPr>
            </a:p>
          </p:txBody>
        </p:sp>
        <p:sp>
          <p:nvSpPr>
            <p:cNvPr id="19511" name="Text Box 48"/>
            <p:cNvSpPr txBox="1">
              <a:spLocks noChangeArrowheads="1"/>
            </p:cNvSpPr>
            <p:nvPr/>
          </p:nvSpPr>
          <p:spPr bwMode="auto">
            <a:xfrm>
              <a:off x="2924174" y="1135454"/>
              <a:ext cx="501350" cy="814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latin typeface="Times New Roman" panose="02020603050405020304" pitchFamily="18" charset="0"/>
                  <a:ea typeface="楷体" panose="02010609060101010101" pitchFamily="49" charset="-122"/>
                </a:rPr>
                <a:t>1</a:t>
              </a:r>
              <a:endPara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</p:grpSp>
      <p:grpSp>
        <p:nvGrpSpPr>
          <p:cNvPr id="90" name="组合 89"/>
          <p:cNvGrpSpPr/>
          <p:nvPr/>
        </p:nvGrpSpPr>
        <p:grpSpPr bwMode="auto">
          <a:xfrm>
            <a:off x="2176463" y="3348038"/>
            <a:ext cx="3092450" cy="552450"/>
            <a:chOff x="1422611" y="2807564"/>
            <a:chExt cx="3512349" cy="974589"/>
          </a:xfrm>
        </p:grpSpPr>
        <p:sp>
          <p:nvSpPr>
            <p:cNvPr id="91" name="AutoShape 50"/>
            <p:cNvSpPr/>
            <p:nvPr/>
          </p:nvSpPr>
          <p:spPr bwMode="auto">
            <a:xfrm rot="16200000">
              <a:off x="3093369" y="1136807"/>
              <a:ext cx="170832" cy="3512349"/>
            </a:xfrm>
            <a:prstGeom prst="leftBrace">
              <a:avLst>
                <a:gd name="adj1" fmla="val 93449"/>
                <a:gd name="adj2" fmla="val 50000"/>
              </a:avLst>
            </a:prstGeom>
            <a:noFill/>
            <a:ln w="19050">
              <a:solidFill>
                <a:srgbClr val="3399FF"/>
              </a:solidFill>
              <a:rou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400" b="1">
                <a:latin typeface="+mj-lt"/>
                <a:ea typeface="楷体" panose="02010609060101010101" pitchFamily="49" charset="-122"/>
              </a:endParaRPr>
            </a:p>
          </p:txBody>
        </p:sp>
        <p:sp>
          <p:nvSpPr>
            <p:cNvPr id="19509" name="Text Box 51"/>
            <p:cNvSpPr txBox="1">
              <a:spLocks noChangeArrowheads="1"/>
            </p:cNvSpPr>
            <p:nvPr/>
          </p:nvSpPr>
          <p:spPr bwMode="auto">
            <a:xfrm>
              <a:off x="2756309" y="2966331"/>
              <a:ext cx="1526916" cy="815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latin typeface="Times New Roman" panose="02020603050405020304" pitchFamily="18" charset="0"/>
                  <a:ea typeface="楷体" panose="02010609060101010101" pitchFamily="49" charset="-122"/>
                </a:rPr>
                <a:t>75</a:t>
              </a:r>
              <a:r>
                <a:rPr lang="zh-CN" altLang="en-US" sz="2400" b="1">
                  <a:latin typeface="Times New Roman" panose="02020603050405020304" pitchFamily="18" charset="0"/>
                  <a:ea typeface="楷体" panose="02010609060101010101" pitchFamily="49" charset="-122"/>
                </a:rPr>
                <a:t>次</a:t>
              </a:r>
              <a:endPara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</p:grpSp>
      <p:grpSp>
        <p:nvGrpSpPr>
          <p:cNvPr id="93" name="组合 92"/>
          <p:cNvGrpSpPr/>
          <p:nvPr/>
        </p:nvGrpSpPr>
        <p:grpSpPr bwMode="auto">
          <a:xfrm>
            <a:off x="2176463" y="4189413"/>
            <a:ext cx="3078162" cy="82550"/>
            <a:chOff x="1412082" y="3685517"/>
            <a:chExt cx="3511550" cy="153988"/>
          </a:xfrm>
        </p:grpSpPr>
        <p:grpSp>
          <p:nvGrpSpPr>
            <p:cNvPr id="19499" name="组合 55"/>
            <p:cNvGrpSpPr/>
            <p:nvPr/>
          </p:nvGrpSpPr>
          <p:grpSpPr bwMode="auto">
            <a:xfrm>
              <a:off x="1412082" y="3685517"/>
              <a:ext cx="3511550" cy="153988"/>
              <a:chOff x="1412877" y="2444546"/>
              <a:chExt cx="3511550" cy="153988"/>
            </a:xfrm>
          </p:grpSpPr>
          <p:sp>
            <p:nvSpPr>
              <p:cNvPr id="19505" name="Line 14"/>
              <p:cNvSpPr>
                <a:spLocks noChangeShapeType="1"/>
              </p:cNvSpPr>
              <p:nvPr/>
            </p:nvSpPr>
            <p:spPr bwMode="auto">
              <a:xfrm>
                <a:off x="1412877" y="2589009"/>
                <a:ext cx="351155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06" name="Line 15"/>
              <p:cNvSpPr>
                <a:spLocks noChangeShapeType="1"/>
              </p:cNvSpPr>
              <p:nvPr/>
            </p:nvSpPr>
            <p:spPr bwMode="auto">
              <a:xfrm>
                <a:off x="1419227" y="2444546"/>
                <a:ext cx="0" cy="1444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07" name="Line 20"/>
              <p:cNvSpPr>
                <a:spLocks noChangeShapeType="1"/>
              </p:cNvSpPr>
              <p:nvPr/>
            </p:nvSpPr>
            <p:spPr bwMode="auto">
              <a:xfrm>
                <a:off x="4924427" y="2454071"/>
                <a:ext cx="0" cy="1444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9500" name="组合 56"/>
            <p:cNvGrpSpPr/>
            <p:nvPr/>
          </p:nvGrpSpPr>
          <p:grpSpPr bwMode="auto">
            <a:xfrm>
              <a:off x="2119472" y="3685517"/>
              <a:ext cx="2103120" cy="144463"/>
              <a:chOff x="2120267" y="2444546"/>
              <a:chExt cx="2103120" cy="144463"/>
            </a:xfrm>
          </p:grpSpPr>
          <p:sp>
            <p:nvSpPr>
              <p:cNvPr id="19501" name="Line 19"/>
              <p:cNvSpPr>
                <a:spLocks noChangeShapeType="1"/>
              </p:cNvSpPr>
              <p:nvPr/>
            </p:nvSpPr>
            <p:spPr bwMode="auto">
              <a:xfrm>
                <a:off x="4223387" y="2444546"/>
                <a:ext cx="0" cy="1444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02" name="Line 22"/>
              <p:cNvSpPr>
                <a:spLocks noChangeShapeType="1"/>
              </p:cNvSpPr>
              <p:nvPr/>
            </p:nvSpPr>
            <p:spPr bwMode="auto">
              <a:xfrm>
                <a:off x="2821307" y="2444546"/>
                <a:ext cx="0" cy="1444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03" name="Line 24"/>
              <p:cNvSpPr>
                <a:spLocks noChangeShapeType="1"/>
              </p:cNvSpPr>
              <p:nvPr/>
            </p:nvSpPr>
            <p:spPr bwMode="auto">
              <a:xfrm>
                <a:off x="2120267" y="2444546"/>
                <a:ext cx="0" cy="1444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04" name="Line 25"/>
              <p:cNvSpPr>
                <a:spLocks noChangeShapeType="1"/>
              </p:cNvSpPr>
              <p:nvPr/>
            </p:nvSpPr>
            <p:spPr bwMode="auto">
              <a:xfrm>
                <a:off x="3522347" y="2444546"/>
                <a:ext cx="0" cy="1444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21" name="Line 22"/>
          <p:cNvSpPr>
            <a:spLocks noChangeShapeType="1"/>
          </p:cNvSpPr>
          <p:nvPr/>
        </p:nvSpPr>
        <p:spPr bwMode="auto">
          <a:xfrm flipH="1">
            <a:off x="5253038" y="3341688"/>
            <a:ext cx="1587" cy="782637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22" name="组合 121"/>
          <p:cNvGrpSpPr/>
          <p:nvPr/>
        </p:nvGrpSpPr>
        <p:grpSpPr bwMode="auto">
          <a:xfrm>
            <a:off x="2182813" y="4335463"/>
            <a:ext cx="5526087" cy="574675"/>
            <a:chOff x="1412082" y="2718373"/>
            <a:chExt cx="6312252" cy="859936"/>
          </a:xfrm>
        </p:grpSpPr>
        <p:sp>
          <p:nvSpPr>
            <p:cNvPr id="19497" name="AutoShape 50"/>
            <p:cNvSpPr/>
            <p:nvPr/>
          </p:nvSpPr>
          <p:spPr bwMode="auto">
            <a:xfrm rot="-5400000">
              <a:off x="4482770" y="-352315"/>
              <a:ext cx="170876" cy="6312252"/>
            </a:xfrm>
            <a:prstGeom prst="leftBrace">
              <a:avLst>
                <a:gd name="adj1" fmla="val 92693"/>
                <a:gd name="adj2" fmla="val 50000"/>
              </a:avLst>
            </a:prstGeom>
            <a:noFill/>
            <a:ln w="19050">
              <a:solidFill>
                <a:srgbClr val="3399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3600" b="1">
                <a:ea typeface="黑体" panose="02010609060101010101" pitchFamily="49" charset="-122"/>
              </a:endParaRPr>
            </a:p>
          </p:txBody>
        </p:sp>
        <p:sp>
          <p:nvSpPr>
            <p:cNvPr id="19498" name="Text Box 51"/>
            <p:cNvSpPr txBox="1">
              <a:spLocks noChangeArrowheads="1"/>
            </p:cNvSpPr>
            <p:nvPr/>
          </p:nvSpPr>
          <p:spPr bwMode="auto">
            <a:xfrm>
              <a:off x="4125270" y="2886550"/>
              <a:ext cx="1057334" cy="691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？次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9468" name="Text Box 48"/>
          <p:cNvSpPr txBox="1">
            <a:spLocks noChangeArrowheads="1"/>
          </p:cNvSpPr>
          <p:nvPr/>
        </p:nvSpPr>
        <p:spPr bwMode="auto">
          <a:xfrm>
            <a:off x="796925" y="2882900"/>
            <a:ext cx="1184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青少年：</a:t>
            </a:r>
            <a:endParaRPr lang="zh-CN" altLang="en-US" sz="2400" b="1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3" name="Text Box 48"/>
          <p:cNvSpPr txBox="1">
            <a:spLocks noChangeArrowheads="1"/>
          </p:cNvSpPr>
          <p:nvPr/>
        </p:nvSpPr>
        <p:spPr bwMode="auto">
          <a:xfrm>
            <a:off x="1000125" y="3981450"/>
            <a:ext cx="1209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婴儿：</a:t>
            </a:r>
            <a:endParaRPr lang="zh-CN" altLang="en-US" sz="2400" b="1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3" name="Line 20"/>
          <p:cNvSpPr>
            <a:spLocks noChangeShapeType="1"/>
          </p:cNvSpPr>
          <p:nvPr/>
        </p:nvSpPr>
        <p:spPr bwMode="auto">
          <a:xfrm>
            <a:off x="4640263" y="3198813"/>
            <a:ext cx="0" cy="88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8" name="Line 22"/>
          <p:cNvSpPr>
            <a:spLocks noChangeShapeType="1"/>
          </p:cNvSpPr>
          <p:nvPr/>
        </p:nvSpPr>
        <p:spPr bwMode="auto">
          <a:xfrm>
            <a:off x="3411538" y="3206750"/>
            <a:ext cx="0" cy="88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9" name="Line 24"/>
          <p:cNvSpPr>
            <a:spLocks noChangeShapeType="1"/>
          </p:cNvSpPr>
          <p:nvPr/>
        </p:nvSpPr>
        <p:spPr bwMode="auto">
          <a:xfrm>
            <a:off x="2797175" y="3206750"/>
            <a:ext cx="0" cy="88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0" name="Line 25"/>
          <p:cNvSpPr>
            <a:spLocks noChangeShapeType="1"/>
          </p:cNvSpPr>
          <p:nvPr/>
        </p:nvSpPr>
        <p:spPr bwMode="auto">
          <a:xfrm>
            <a:off x="4025900" y="3206750"/>
            <a:ext cx="0" cy="88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 bwMode="auto">
          <a:xfrm>
            <a:off x="5253038" y="3303588"/>
            <a:ext cx="2581275" cy="855662"/>
            <a:chOff x="5253108" y="3304085"/>
            <a:chExt cx="2580821" cy="855782"/>
          </a:xfrm>
        </p:grpSpPr>
        <p:grpSp>
          <p:nvGrpSpPr>
            <p:cNvPr id="19493" name="组合 87"/>
            <p:cNvGrpSpPr/>
            <p:nvPr/>
          </p:nvGrpSpPr>
          <p:grpSpPr bwMode="auto">
            <a:xfrm>
              <a:off x="5253108" y="3484308"/>
              <a:ext cx="2580821" cy="675559"/>
              <a:chOff x="4340135" y="941286"/>
              <a:chExt cx="4199762" cy="1192503"/>
            </a:xfrm>
          </p:grpSpPr>
          <p:sp>
            <p:nvSpPr>
              <p:cNvPr id="19495" name="AutoShape 41"/>
              <p:cNvSpPr/>
              <p:nvPr/>
            </p:nvSpPr>
            <p:spPr bwMode="auto">
              <a:xfrm rot="5400000">
                <a:off x="6177160" y="-24487"/>
                <a:ext cx="321243" cy="3995301"/>
              </a:xfrm>
              <a:prstGeom prst="leftBrace">
                <a:avLst>
                  <a:gd name="adj1" fmla="val 73413"/>
                  <a:gd name="adj2" fmla="val 50000"/>
                </a:avLst>
              </a:prstGeom>
              <a:noFill/>
              <a:ln w="19050">
                <a:solidFill>
                  <a:srgbClr val="3399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32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9496" name="Text Box 48"/>
              <p:cNvSpPr txBox="1">
                <a:spLocks noChangeArrowheads="1"/>
              </p:cNvSpPr>
              <p:nvPr/>
            </p:nvSpPr>
            <p:spPr bwMode="auto">
              <a:xfrm>
                <a:off x="4577004" y="941286"/>
                <a:ext cx="3962893" cy="814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4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比青少年多</a:t>
                </a:r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aphicFrame>
          <p:nvGraphicFramePr>
            <p:cNvPr id="19494" name="对象 161"/>
            <p:cNvGraphicFramePr>
              <a:graphicFrameLocks noChangeAspect="1"/>
            </p:cNvGraphicFramePr>
            <p:nvPr/>
          </p:nvGraphicFramePr>
          <p:xfrm>
            <a:off x="6977403" y="3304085"/>
            <a:ext cx="242141" cy="704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0" name="" r:id="rId4" imgW="139700" imgH="405765" progId="Equation.DSMT4">
                    <p:embed/>
                  </p:oleObj>
                </mc:Choice>
                <mc:Fallback>
                  <p:oleObj name="" r:id="rId4" imgW="139700" imgH="405765" progId="Equation.DSMT4">
                    <p:embed/>
                    <p:pic>
                      <p:nvPicPr>
                        <p:cNvPr id="0" name="对象 1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77403" y="3304085"/>
                          <a:ext cx="242141" cy="704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3" name="组合 152"/>
          <p:cNvGrpSpPr/>
          <p:nvPr/>
        </p:nvGrpSpPr>
        <p:grpSpPr bwMode="auto">
          <a:xfrm>
            <a:off x="2173288" y="3194050"/>
            <a:ext cx="2463800" cy="96838"/>
            <a:chOff x="1412082" y="3673478"/>
            <a:chExt cx="2810512" cy="156502"/>
          </a:xfrm>
        </p:grpSpPr>
        <p:grpSp>
          <p:nvGrpSpPr>
            <p:cNvPr id="19485" name="组合 55"/>
            <p:cNvGrpSpPr/>
            <p:nvPr/>
          </p:nvGrpSpPr>
          <p:grpSpPr bwMode="auto">
            <a:xfrm>
              <a:off x="1412082" y="3673478"/>
              <a:ext cx="2810512" cy="156502"/>
              <a:chOff x="1412877" y="2432507"/>
              <a:chExt cx="2810512" cy="156502"/>
            </a:xfrm>
          </p:grpSpPr>
          <p:sp>
            <p:nvSpPr>
              <p:cNvPr id="19490" name="Line 14"/>
              <p:cNvSpPr>
                <a:spLocks noChangeShapeType="1"/>
              </p:cNvSpPr>
              <p:nvPr/>
            </p:nvSpPr>
            <p:spPr bwMode="auto">
              <a:xfrm flipV="1">
                <a:off x="1412877" y="2576970"/>
                <a:ext cx="2810512" cy="120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91" name="Line 15"/>
              <p:cNvSpPr>
                <a:spLocks noChangeShapeType="1"/>
              </p:cNvSpPr>
              <p:nvPr/>
            </p:nvSpPr>
            <p:spPr bwMode="auto">
              <a:xfrm>
                <a:off x="1419227" y="2444546"/>
                <a:ext cx="0" cy="1444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92" name="Line 20"/>
              <p:cNvSpPr>
                <a:spLocks noChangeShapeType="1"/>
              </p:cNvSpPr>
              <p:nvPr/>
            </p:nvSpPr>
            <p:spPr bwMode="auto">
              <a:xfrm>
                <a:off x="4223389" y="2432507"/>
                <a:ext cx="0" cy="1444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9486" name="组合 56"/>
            <p:cNvGrpSpPr/>
            <p:nvPr/>
          </p:nvGrpSpPr>
          <p:grpSpPr bwMode="auto">
            <a:xfrm>
              <a:off x="2119472" y="3685517"/>
              <a:ext cx="1402080" cy="144463"/>
              <a:chOff x="2120267" y="2444546"/>
              <a:chExt cx="1402080" cy="144463"/>
            </a:xfrm>
          </p:grpSpPr>
          <p:sp>
            <p:nvSpPr>
              <p:cNvPr id="19487" name="Line 22"/>
              <p:cNvSpPr>
                <a:spLocks noChangeShapeType="1"/>
              </p:cNvSpPr>
              <p:nvPr/>
            </p:nvSpPr>
            <p:spPr bwMode="auto">
              <a:xfrm>
                <a:off x="2821307" y="2444546"/>
                <a:ext cx="0" cy="1444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8" name="Line 24"/>
              <p:cNvSpPr>
                <a:spLocks noChangeShapeType="1"/>
              </p:cNvSpPr>
              <p:nvPr/>
            </p:nvSpPr>
            <p:spPr bwMode="auto">
              <a:xfrm>
                <a:off x="2120267" y="2444546"/>
                <a:ext cx="0" cy="1444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9" name="Line 25"/>
              <p:cNvSpPr>
                <a:spLocks noChangeShapeType="1"/>
              </p:cNvSpPr>
              <p:nvPr/>
            </p:nvSpPr>
            <p:spPr bwMode="auto">
              <a:xfrm>
                <a:off x="3522347" y="2444546"/>
                <a:ext cx="0" cy="1444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44" name="组合 143"/>
          <p:cNvGrpSpPr/>
          <p:nvPr/>
        </p:nvGrpSpPr>
        <p:grpSpPr bwMode="auto">
          <a:xfrm>
            <a:off x="2179638" y="3190875"/>
            <a:ext cx="2463800" cy="96838"/>
            <a:chOff x="1412082" y="3673478"/>
            <a:chExt cx="2810512" cy="156502"/>
          </a:xfrm>
        </p:grpSpPr>
        <p:grpSp>
          <p:nvGrpSpPr>
            <p:cNvPr id="19477" name="组合 55"/>
            <p:cNvGrpSpPr/>
            <p:nvPr/>
          </p:nvGrpSpPr>
          <p:grpSpPr bwMode="auto">
            <a:xfrm>
              <a:off x="1412082" y="3673478"/>
              <a:ext cx="2810512" cy="156502"/>
              <a:chOff x="1412877" y="2432507"/>
              <a:chExt cx="2810512" cy="156502"/>
            </a:xfrm>
          </p:grpSpPr>
          <p:sp>
            <p:nvSpPr>
              <p:cNvPr id="19482" name="Line 14"/>
              <p:cNvSpPr>
                <a:spLocks noChangeShapeType="1"/>
              </p:cNvSpPr>
              <p:nvPr/>
            </p:nvSpPr>
            <p:spPr bwMode="auto">
              <a:xfrm flipV="1">
                <a:off x="1412877" y="2576970"/>
                <a:ext cx="2810512" cy="1203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3" name="Line 15"/>
              <p:cNvSpPr>
                <a:spLocks noChangeShapeType="1"/>
              </p:cNvSpPr>
              <p:nvPr/>
            </p:nvSpPr>
            <p:spPr bwMode="auto">
              <a:xfrm>
                <a:off x="1419227" y="2444546"/>
                <a:ext cx="0" cy="14446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4" name="Line 20"/>
              <p:cNvSpPr>
                <a:spLocks noChangeShapeType="1"/>
              </p:cNvSpPr>
              <p:nvPr/>
            </p:nvSpPr>
            <p:spPr bwMode="auto">
              <a:xfrm>
                <a:off x="4223389" y="2432507"/>
                <a:ext cx="0" cy="14446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9478" name="组合 56"/>
            <p:cNvGrpSpPr/>
            <p:nvPr/>
          </p:nvGrpSpPr>
          <p:grpSpPr bwMode="auto">
            <a:xfrm>
              <a:off x="2119472" y="3685517"/>
              <a:ext cx="1402080" cy="144463"/>
              <a:chOff x="2120267" y="2444546"/>
              <a:chExt cx="1402080" cy="144463"/>
            </a:xfrm>
          </p:grpSpPr>
          <p:sp>
            <p:nvSpPr>
              <p:cNvPr id="19479" name="Line 22"/>
              <p:cNvSpPr>
                <a:spLocks noChangeShapeType="1"/>
              </p:cNvSpPr>
              <p:nvPr/>
            </p:nvSpPr>
            <p:spPr bwMode="auto">
              <a:xfrm>
                <a:off x="2821307" y="2444546"/>
                <a:ext cx="0" cy="14446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0" name="Line 24"/>
              <p:cNvSpPr>
                <a:spLocks noChangeShapeType="1"/>
              </p:cNvSpPr>
              <p:nvPr/>
            </p:nvSpPr>
            <p:spPr bwMode="auto">
              <a:xfrm>
                <a:off x="2120267" y="2444546"/>
                <a:ext cx="0" cy="14446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1" name="Line 25"/>
              <p:cNvSpPr>
                <a:spLocks noChangeShapeType="1"/>
              </p:cNvSpPr>
              <p:nvPr/>
            </p:nvSpPr>
            <p:spPr bwMode="auto">
              <a:xfrm>
                <a:off x="3522347" y="2444546"/>
                <a:ext cx="0" cy="14446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879475" y="779526"/>
            <a:ext cx="7604125" cy="1571012"/>
            <a:chOff x="879475" y="779526"/>
            <a:chExt cx="7604125" cy="1571012"/>
          </a:xfrm>
        </p:grpSpPr>
        <p:grpSp>
          <p:nvGrpSpPr>
            <p:cNvPr id="9" name="组合 1"/>
            <p:cNvGrpSpPr/>
            <p:nvPr/>
          </p:nvGrpSpPr>
          <p:grpSpPr bwMode="auto">
            <a:xfrm>
              <a:off x="879475" y="853844"/>
              <a:ext cx="7604125" cy="1496694"/>
              <a:chOff x="879599" y="853448"/>
              <a:chExt cx="7603623" cy="1497782"/>
            </a:xfrm>
          </p:grpSpPr>
          <p:sp>
            <p:nvSpPr>
              <p:cNvPr id="11" name="Rectangle 15"/>
              <p:cNvSpPr>
                <a:spLocks noChangeArrowheads="1"/>
              </p:cNvSpPr>
              <p:nvPr/>
            </p:nvSpPr>
            <p:spPr bwMode="auto">
              <a:xfrm>
                <a:off x="879599" y="853448"/>
                <a:ext cx="7603623" cy="1363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     人心脏每分钟跳动的次数因年龄而不同。青少年每分钟心跳约</a:t>
                </a:r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75</a:t>
                </a:r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次，婴儿每分钟心跳的次数比青少年多  。婴儿每分钟心跳约多少次？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graphicFrame>
            <p:nvGraphicFramePr>
              <p:cNvPr id="12" name="对象 11"/>
              <p:cNvGraphicFramePr>
                <a:graphicFrameLocks noChangeAspect="1"/>
              </p:cNvGraphicFramePr>
              <p:nvPr/>
            </p:nvGraphicFramePr>
            <p:xfrm>
              <a:off x="1255466" y="1646818"/>
              <a:ext cx="242141" cy="7044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1" name="" r:id="rId6" imgW="139700" imgH="405765" progId="Equation.DSMT4">
                      <p:embed/>
                    </p:oleObj>
                  </mc:Choice>
                  <mc:Fallback>
                    <p:oleObj name="" r:id="rId6" imgW="139700" imgH="405765" progId="Equation.DSMT4">
                      <p:embed/>
                      <p:pic>
                        <p:nvPicPr>
                          <p:cNvPr id="0" name="对象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55466" y="1646818"/>
                            <a:ext cx="242141" cy="7044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80209" y="779526"/>
              <a:ext cx="592475" cy="545076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155 L 0.33576 0.1907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0" y="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组合 83"/>
          <p:cNvGrpSpPr/>
          <p:nvPr/>
        </p:nvGrpSpPr>
        <p:grpSpPr bwMode="auto">
          <a:xfrm>
            <a:off x="881063" y="2435225"/>
            <a:ext cx="6932612" cy="2411413"/>
            <a:chOff x="1740363" y="273050"/>
            <a:chExt cx="4954051" cy="1714921"/>
          </a:xfrm>
        </p:grpSpPr>
        <p:pic>
          <p:nvPicPr>
            <p:cNvPr id="21519" name="图片 8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0363" y="430692"/>
              <a:ext cx="4954051" cy="1557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0" name="图片 8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0363" y="273050"/>
              <a:ext cx="1323576" cy="291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2074863" y="2876550"/>
          <a:ext cx="179387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" r:id="rId4" imgW="799465" imgH="405765" progId="Equation.DSMT4">
                  <p:embed/>
                </p:oleObj>
              </mc:Choice>
              <mc:Fallback>
                <p:oleObj name="" r:id="rId4" imgW="799465" imgH="405765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863" y="2876550"/>
                        <a:ext cx="1793875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" name="Text Box 33"/>
          <p:cNvSpPr txBox="1">
            <a:spLocks noChangeArrowheads="1"/>
          </p:cNvSpPr>
          <p:nvPr/>
        </p:nvSpPr>
        <p:spPr bwMode="auto">
          <a:xfrm>
            <a:off x="1825625" y="3657600"/>
            <a:ext cx="1974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75 + 60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07" name="Text Box 33"/>
          <p:cNvSpPr txBox="1">
            <a:spLocks noChangeArrowheads="1"/>
          </p:cNvSpPr>
          <p:nvPr/>
        </p:nvSpPr>
        <p:spPr bwMode="auto">
          <a:xfrm>
            <a:off x="1825625" y="4264025"/>
            <a:ext cx="1974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135(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次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208" name="对象 207"/>
          <p:cNvGraphicFramePr>
            <a:graphicFrameLocks noChangeAspect="1"/>
          </p:cNvGraphicFramePr>
          <p:nvPr/>
        </p:nvGraphicFramePr>
        <p:xfrm>
          <a:off x="4987925" y="2852738"/>
          <a:ext cx="1906588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" r:id="rId6" imgW="850265" imgH="405765" progId="Equation.DSMT4">
                  <p:embed/>
                </p:oleObj>
              </mc:Choice>
              <mc:Fallback>
                <p:oleObj name="" r:id="rId6" imgW="850265" imgH="405765" progId="Equation.DSMT4">
                  <p:embed/>
                  <p:pic>
                    <p:nvPicPr>
                      <p:cNvPr id="0" name="对象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7925" y="2852738"/>
                        <a:ext cx="1906588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" name="对象 209"/>
          <p:cNvGraphicFramePr>
            <a:graphicFrameLocks noChangeAspect="1"/>
          </p:cNvGraphicFramePr>
          <p:nvPr/>
        </p:nvGraphicFramePr>
        <p:xfrm>
          <a:off x="4672013" y="3482975"/>
          <a:ext cx="1208087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" r:id="rId8" imgW="608965" imgH="405765" progId="Equation.DSMT4">
                  <p:embed/>
                </p:oleObj>
              </mc:Choice>
              <mc:Fallback>
                <p:oleObj name="" r:id="rId8" imgW="608965" imgH="405765" progId="Equation.DSMT4">
                  <p:embed/>
                  <p:pic>
                    <p:nvPicPr>
                      <p:cNvPr id="0" name="对象 2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013" y="3482975"/>
                        <a:ext cx="1208087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2" name="Text Box 33"/>
          <p:cNvSpPr txBox="1">
            <a:spLocks noChangeArrowheads="1"/>
          </p:cNvSpPr>
          <p:nvPr/>
        </p:nvSpPr>
        <p:spPr bwMode="auto">
          <a:xfrm>
            <a:off x="4660900" y="4330700"/>
            <a:ext cx="1974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135(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次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73792" y="1933630"/>
            <a:ext cx="4056684" cy="1743175"/>
            <a:chOff x="84942" y="1917755"/>
            <a:chExt cx="4056684" cy="1743175"/>
          </a:xfrm>
        </p:grpSpPr>
        <p:sp>
          <p:nvSpPr>
            <p:cNvPr id="21516" name="AutoShape 27"/>
            <p:cNvSpPr>
              <a:spLocks noChangeArrowheads="1"/>
            </p:cNvSpPr>
            <p:nvPr/>
          </p:nvSpPr>
          <p:spPr bwMode="auto">
            <a:xfrm>
              <a:off x="1213269" y="2073355"/>
              <a:ext cx="2928357" cy="715089"/>
            </a:xfrm>
            <a:prstGeom prst="wedgeRoundRectCallout">
              <a:avLst>
                <a:gd name="adj1" fmla="val -56565"/>
                <a:gd name="adj2" fmla="val 40583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99FF"/>
              </a:solidFill>
              <a:miter lim="800000"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可以先求出婴儿每分钟心跳比青少年多的次数</a:t>
              </a:r>
              <a:r>
                <a:rPr lang="en-US" altLang="zh-CN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……</a:t>
              </a:r>
              <a:endParaRPr lang="en-US" altLang="zh-CN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17" name="image238.jpe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4942" y="1917755"/>
              <a:ext cx="933647" cy="1743175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4378474" y="1652209"/>
            <a:ext cx="4347901" cy="1656141"/>
            <a:chOff x="4347370" y="1652939"/>
            <a:chExt cx="4347901" cy="1656141"/>
          </a:xfrm>
        </p:grpSpPr>
        <p:pic>
          <p:nvPicPr>
            <p:cNvPr id="19" name="image86.jpe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7962324" y="1652939"/>
              <a:ext cx="732947" cy="1656141"/>
            </a:xfrm>
            <a:prstGeom prst="rect">
              <a:avLst/>
            </a:prstGeom>
          </p:spPr>
        </p:pic>
        <p:sp>
          <p:nvSpPr>
            <p:cNvPr id="21517" name="AutoShape 27"/>
            <p:cNvSpPr>
              <a:spLocks noChangeArrowheads="1"/>
            </p:cNvSpPr>
            <p:nvPr/>
          </p:nvSpPr>
          <p:spPr bwMode="auto">
            <a:xfrm>
              <a:off x="4347370" y="2077682"/>
              <a:ext cx="3329721" cy="715090"/>
            </a:xfrm>
            <a:prstGeom prst="wedgeRoundRectCallout">
              <a:avLst>
                <a:gd name="adj1" fmla="val 58867"/>
                <a:gd name="adj2" fmla="val -15260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99FF"/>
              </a:solidFill>
              <a:miter lim="800000"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也可以先求出婴儿每分钟心跳次数是青少年的几分之几</a:t>
              </a:r>
              <a:r>
                <a:rPr lang="en-US" altLang="zh-CN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……</a:t>
              </a:r>
              <a:endParaRPr lang="en-US" altLang="zh-CN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95062E-6 L 0.00347 -0.473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23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8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/>
      <p:bldP spid="207" grpId="0"/>
      <p:bldP spid="2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2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3555" name="图片 2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56" name="对象 25"/>
          <p:cNvGraphicFramePr>
            <a:graphicFrameLocks noChangeAspect="1"/>
          </p:cNvGraphicFramePr>
          <p:nvPr/>
        </p:nvGraphicFramePr>
        <p:xfrm>
          <a:off x="2074863" y="2876550"/>
          <a:ext cx="179387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" r:id="rId5" imgW="799465" imgH="405765" progId="Equation.DSMT4">
                  <p:embed/>
                </p:oleObj>
              </mc:Choice>
              <mc:Fallback>
                <p:oleObj name="" r:id="rId5" imgW="799465" imgH="405765" progId="Equation.DSMT4">
                  <p:embed/>
                  <p:pic>
                    <p:nvPicPr>
                      <p:cNvPr id="0" name="对象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863" y="2876550"/>
                        <a:ext cx="1793875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Text Box 33"/>
          <p:cNvSpPr txBox="1">
            <a:spLocks noChangeArrowheads="1"/>
          </p:cNvSpPr>
          <p:nvPr/>
        </p:nvSpPr>
        <p:spPr bwMode="auto">
          <a:xfrm>
            <a:off x="1825625" y="3657600"/>
            <a:ext cx="1974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75 + 60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558" name="Text Box 33"/>
          <p:cNvSpPr txBox="1">
            <a:spLocks noChangeArrowheads="1"/>
          </p:cNvSpPr>
          <p:nvPr/>
        </p:nvSpPr>
        <p:spPr bwMode="auto">
          <a:xfrm>
            <a:off x="1825625" y="4264025"/>
            <a:ext cx="1974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135(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次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23559" name="对象 28"/>
          <p:cNvGraphicFramePr>
            <a:graphicFrameLocks noChangeAspect="1"/>
          </p:cNvGraphicFramePr>
          <p:nvPr/>
        </p:nvGraphicFramePr>
        <p:xfrm>
          <a:off x="4987925" y="2852738"/>
          <a:ext cx="1906588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" r:id="rId7" imgW="850265" imgH="405765" progId="Equation.DSMT4">
                  <p:embed/>
                </p:oleObj>
              </mc:Choice>
              <mc:Fallback>
                <p:oleObj name="" r:id="rId7" imgW="850265" imgH="405765" progId="Equation.DSMT4">
                  <p:embed/>
                  <p:pic>
                    <p:nvPicPr>
                      <p:cNvPr id="0" name="对象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7925" y="2852738"/>
                        <a:ext cx="1906588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对象 29"/>
          <p:cNvGraphicFramePr>
            <a:graphicFrameLocks noChangeAspect="1"/>
          </p:cNvGraphicFramePr>
          <p:nvPr/>
        </p:nvGraphicFramePr>
        <p:xfrm>
          <a:off x="4672013" y="3482975"/>
          <a:ext cx="1208087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" r:id="rId9" imgW="608965" imgH="405765" progId="Equation.DSMT4">
                  <p:embed/>
                </p:oleObj>
              </mc:Choice>
              <mc:Fallback>
                <p:oleObj name="" r:id="rId9" imgW="608965" imgH="405765" progId="Equation.DSMT4">
                  <p:embed/>
                  <p:pic>
                    <p:nvPicPr>
                      <p:cNvPr id="0" name="对象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013" y="3482975"/>
                        <a:ext cx="1208087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1" name="Text Box 33"/>
          <p:cNvSpPr txBox="1">
            <a:spLocks noChangeArrowheads="1"/>
          </p:cNvSpPr>
          <p:nvPr/>
        </p:nvSpPr>
        <p:spPr bwMode="auto">
          <a:xfrm>
            <a:off x="4660900" y="4330700"/>
            <a:ext cx="1974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135(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次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2" name="圆角矩形 1"/>
          <p:cNvSpPr/>
          <p:nvPr/>
        </p:nvSpPr>
        <p:spPr>
          <a:xfrm>
            <a:off x="879475" y="2282825"/>
            <a:ext cx="1830388" cy="419100"/>
          </a:xfrm>
          <a:prstGeom prst="roundRect">
            <a:avLst>
              <a:gd name="adj" fmla="val 47562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tIns="0" bIns="36000" anchor="ctr" anchorCtr="1"/>
          <a:lstStyle/>
          <a:p>
            <a:pPr algn="ctr" eaLnBrk="1" hangingPunct="1">
              <a:defRPr/>
            </a:pPr>
            <a:r>
              <a:rPr lang="zh-CN" altLang="en-US" sz="24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回顾与反思</a:t>
            </a:r>
            <a:endParaRPr lang="zh-CN" altLang="en-US" sz="24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769938" y="417513"/>
            <a:ext cx="47736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通过这个解决问题你有什么收获？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5003801" y="1122363"/>
            <a:ext cx="3814100" cy="1859738"/>
            <a:chOff x="5003800" y="1121851"/>
            <a:chExt cx="3814091" cy="1860286"/>
          </a:xfrm>
        </p:grpSpPr>
        <p:pic>
          <p:nvPicPr>
            <p:cNvPr id="23569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6670" y="1408497"/>
              <a:ext cx="1101221" cy="1573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0" name="AutoShape 27"/>
            <p:cNvSpPr>
              <a:spLocks noChangeArrowheads="1"/>
            </p:cNvSpPr>
            <p:nvPr/>
          </p:nvSpPr>
          <p:spPr bwMode="auto">
            <a:xfrm flipH="1">
              <a:off x="5003800" y="1121851"/>
              <a:ext cx="2494251" cy="919401"/>
            </a:xfrm>
            <a:prstGeom prst="wedgeRoundRectCallout">
              <a:avLst>
                <a:gd name="adj1" fmla="val -63324"/>
                <a:gd name="adj2" fmla="val 27370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99FF"/>
              </a:solidFill>
              <a:miter lim="800000"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画线段图能清楚地表示数量关系。</a:t>
              </a:r>
              <a:endParaRPr lang="en-US" altLang="zh-CN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4404790" y="1176528"/>
            <a:ext cx="4149330" cy="1558100"/>
            <a:chOff x="4676827" y="408526"/>
            <a:chExt cx="4149810" cy="1557306"/>
          </a:xfrm>
        </p:grpSpPr>
        <p:sp>
          <p:nvSpPr>
            <p:cNvPr id="23567" name="AutoShape 27"/>
            <p:cNvSpPr>
              <a:spLocks noChangeArrowheads="1"/>
            </p:cNvSpPr>
            <p:nvPr/>
          </p:nvSpPr>
          <p:spPr bwMode="auto">
            <a:xfrm>
              <a:off x="4676827" y="408526"/>
              <a:ext cx="2887158" cy="1327346"/>
            </a:xfrm>
            <a:prstGeom prst="wedgeRoundRectCallout">
              <a:avLst>
                <a:gd name="adj1" fmla="val 57468"/>
                <a:gd name="adj2" fmla="val -657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99FF"/>
              </a:solidFill>
              <a:miter lim="800000"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可以这样检验，算算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135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次比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75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次多几分之几。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23568" name="Picture 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50763" y="449475"/>
              <a:ext cx="975874" cy="1516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733425" y="996950"/>
            <a:ext cx="3214688" cy="1198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j-lt"/>
                <a:ea typeface="楷体_GB2312" panose="02010609030101010101" pitchFamily="49" charset="-122"/>
              </a:rPr>
              <a:t>  （135－75）</a:t>
            </a:r>
            <a:r>
              <a:rPr lang="zh-CN" altLang="en-US" sz="2400" b="1" dirty="0">
                <a:solidFill>
                  <a:srgbClr val="FF0000"/>
                </a:solidFill>
                <a:latin typeface="+mj-lt"/>
                <a:ea typeface="楷体_GB2312" panose="02010609030101010101" pitchFamily="49" charset="-122"/>
                <a:sym typeface="Arial" panose="020B0604020202020204" pitchFamily="34" charset="0"/>
              </a:rPr>
              <a:t>÷75</a:t>
            </a:r>
            <a:endParaRPr lang="en-US" altLang="zh-CN" sz="2400" b="1" dirty="0">
              <a:solidFill>
                <a:srgbClr val="FF0000"/>
              </a:solidFill>
              <a:latin typeface="+mj-lt"/>
              <a:ea typeface="楷体_GB2312" panose="02010609030101010101" pitchFamily="49" charset="-122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楷体_GB2312" panose="02010609030101010101" pitchFamily="49" charset="-122"/>
                <a:sym typeface="Arial" panose="020B0604020202020204" pitchFamily="34" charset="0"/>
              </a:rPr>
              <a:t>=60</a:t>
            </a:r>
            <a:r>
              <a:rPr lang="zh-CN" altLang="en-US" sz="2400" b="1" dirty="0">
                <a:solidFill>
                  <a:srgbClr val="FF0000"/>
                </a:solidFill>
                <a:latin typeface="+mj-lt"/>
                <a:ea typeface="楷体_GB2312" panose="02010609030101010101" pitchFamily="49" charset="-122"/>
                <a:sym typeface="Arial" panose="020B0604020202020204" pitchFamily="34" charset="0"/>
              </a:rPr>
              <a:t>÷</a:t>
            </a: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楷体_GB2312" panose="02010609030101010101" pitchFamily="49" charset="-122"/>
                <a:sym typeface="Arial" panose="020B0604020202020204" pitchFamily="34" charset="0"/>
              </a:rPr>
              <a:t>75</a:t>
            </a:r>
            <a:endParaRPr lang="en-US" altLang="zh-CN" sz="2400" b="1" dirty="0">
              <a:solidFill>
                <a:srgbClr val="FF0000"/>
              </a:solidFill>
              <a:latin typeface="+mj-lt"/>
              <a:ea typeface="楷体_GB2312" panose="02010609030101010101" pitchFamily="49" charset="-122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楷体_GB2312" panose="02010609030101010101" pitchFamily="49" charset="-122"/>
                <a:sym typeface="Arial" panose="020B0604020202020204" pitchFamily="34" charset="0"/>
              </a:rPr>
              <a:t>=0.8</a:t>
            </a:r>
            <a:endParaRPr lang="zh-CN" altLang="en-US" sz="2400" b="1" dirty="0">
              <a:solidFill>
                <a:srgbClr val="FF0000"/>
              </a:solidFill>
              <a:latin typeface="+mj-lt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文本框 1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5609" name="图片 1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Rectangle 16"/>
          <p:cNvSpPr>
            <a:spLocks noChangeArrowheads="1"/>
          </p:cNvSpPr>
          <p:nvPr/>
        </p:nvSpPr>
        <p:spPr bwMode="auto">
          <a:xfrm>
            <a:off x="879475" y="249238"/>
            <a:ext cx="51323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Batang" panose="02030600000101010101" pitchFamily="18" charset="-127"/>
                <a:ea typeface="黑体" panose="02010609060101010101" pitchFamily="49" charset="-122"/>
              </a:rPr>
              <a:t>三、巩固练习，综合运用</a:t>
            </a:r>
            <a:endParaRPr lang="zh-CN" altLang="en-US" sz="3200" b="1">
              <a:latin typeface="Batang" panose="02030600000101010101" pitchFamily="18" charset="-127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630" y="932644"/>
            <a:ext cx="1525848" cy="43508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59400" y="846677"/>
            <a:ext cx="8358690" cy="1667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b="1" dirty="0">
                <a:latin typeface="+mn-ea"/>
                <a:ea typeface="+mn-ea"/>
              </a:rPr>
              <a:t>	     </a:t>
            </a:r>
            <a:r>
              <a:rPr lang="zh-CN" altLang="en-US" sz="2400" b="1" dirty="0">
                <a:latin typeface="+mn-ea"/>
                <a:ea typeface="+mn-ea"/>
              </a:rPr>
              <a:t>李叔叔的餐馆过去每天的厨余垃圾大约是</a:t>
            </a:r>
            <a:r>
              <a:rPr lang="en-US" altLang="zh-CN" sz="2400" b="1" dirty="0">
                <a:latin typeface="+mn-ea"/>
                <a:ea typeface="+mn-ea"/>
              </a:rPr>
              <a:t>100 kg</a:t>
            </a:r>
            <a:r>
              <a:rPr lang="zh-CN" altLang="en-US" sz="2400" b="1" dirty="0">
                <a:latin typeface="+mn-ea"/>
                <a:ea typeface="+mn-ea"/>
              </a:rPr>
              <a:t>，实行“光盘行动”后，厨余垃圾大约减少了</a:t>
            </a:r>
            <a:r>
              <a:rPr lang="en-US" altLang="zh-CN" sz="2400" b="1" dirty="0">
                <a:latin typeface="+mn-ea"/>
                <a:ea typeface="+mn-ea"/>
              </a:rPr>
              <a:t>   </a:t>
            </a:r>
            <a:r>
              <a:rPr lang="zh-CN" altLang="en-US" sz="2400" b="1" dirty="0">
                <a:latin typeface="+mn-ea"/>
                <a:ea typeface="+mn-ea"/>
              </a:rPr>
              <a:t>。现在这家餐馆每天的厨余垃圾大约是多少千克</a:t>
            </a:r>
            <a:r>
              <a:rPr lang="en-US" altLang="zh-CN" sz="2400" b="1" dirty="0">
                <a:latin typeface="+mn-ea"/>
                <a:ea typeface="+mn-ea"/>
              </a:rPr>
              <a:t>?</a:t>
            </a:r>
            <a:endParaRPr lang="zh-CN" altLang="en-US" sz="2400" b="1" dirty="0">
              <a:latin typeface="+mn-ea"/>
              <a:ea typeface="+mn-ea"/>
            </a:endParaRPr>
          </a:p>
        </p:txBody>
      </p:sp>
      <p:graphicFrame>
        <p:nvGraphicFramePr>
          <p:cNvPr id="4" name="对象 1"/>
          <p:cNvGraphicFramePr>
            <a:graphicFrameLocks noChangeAspect="1"/>
          </p:cNvGraphicFramePr>
          <p:nvPr/>
        </p:nvGraphicFramePr>
        <p:xfrm>
          <a:off x="6527800" y="1345265"/>
          <a:ext cx="284163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7" imgW="3657600" imgH="9753600" progId="Equation.DSMT4">
                  <p:embed/>
                </p:oleObj>
              </mc:Choice>
              <mc:Fallback>
                <p:oleObj name="Equation" r:id="rId7" imgW="3657600" imgH="97536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1345265"/>
                        <a:ext cx="284163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直接连接符 5"/>
          <p:cNvCxnSpPr/>
          <p:nvPr/>
        </p:nvCxnSpPr>
        <p:spPr>
          <a:xfrm flipV="1">
            <a:off x="4534778" y="3348542"/>
            <a:ext cx="0" cy="1254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 bwMode="auto">
          <a:xfrm>
            <a:off x="2047165" y="3348542"/>
            <a:ext cx="4973638" cy="125413"/>
            <a:chOff x="2026285" y="4134194"/>
            <a:chExt cx="4973031" cy="124692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2026285" y="4255729"/>
              <a:ext cx="4973031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2026285" y="4134194"/>
              <a:ext cx="0" cy="12469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6999316" y="4134194"/>
              <a:ext cx="0" cy="12469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 bwMode="auto">
          <a:xfrm>
            <a:off x="2053513" y="2592892"/>
            <a:ext cx="4967288" cy="700086"/>
            <a:chOff x="2031866" y="3378819"/>
            <a:chExt cx="4967447" cy="699452"/>
          </a:xfrm>
        </p:grpSpPr>
        <p:sp>
          <p:nvSpPr>
            <p:cNvPr id="20" name="AutoShape 38"/>
            <p:cNvSpPr/>
            <p:nvPr/>
          </p:nvSpPr>
          <p:spPr bwMode="auto">
            <a:xfrm rot="5400000" flipV="1">
              <a:off x="4388572" y="1467529"/>
              <a:ext cx="254036" cy="4967447"/>
            </a:xfrm>
            <a:prstGeom prst="leftBrace">
              <a:avLst>
                <a:gd name="adj1" fmla="val 177164"/>
                <a:gd name="adj2" fmla="val 50000"/>
              </a:avLst>
            </a:prstGeom>
            <a:noFill/>
            <a:ln w="19050">
              <a:solidFill>
                <a:srgbClr val="3399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ea typeface="黑体" panose="02010609060101010101" pitchFamily="49" charset="-122"/>
              </a:endParaRPr>
            </a:p>
          </p:txBody>
        </p:sp>
        <p:sp>
          <p:nvSpPr>
            <p:cNvPr id="21" name="Text Box 40"/>
            <p:cNvSpPr txBox="1">
              <a:spLocks noChangeArrowheads="1"/>
            </p:cNvSpPr>
            <p:nvPr/>
          </p:nvSpPr>
          <p:spPr bwMode="auto">
            <a:xfrm>
              <a:off x="3999053" y="3378819"/>
              <a:ext cx="2203269" cy="46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400" dirty="0">
                  <a:solidFill>
                    <a:srgbClr val="FF0000"/>
                  </a:solidFill>
                  <a:ea typeface="黑体" panose="02010609060101010101" pitchFamily="49" charset="-122"/>
                </a:rPr>
                <a:t>“</a:t>
              </a:r>
              <a:r>
                <a:rPr lang="en-US" altLang="zh-CN" sz="2400" dirty="0">
                  <a:solidFill>
                    <a:srgbClr val="FF0000"/>
                  </a:solidFill>
                  <a:ea typeface="黑体" panose="02010609060101010101" pitchFamily="49" charset="-122"/>
                </a:rPr>
                <a:t>1</a:t>
              </a:r>
              <a:r>
                <a:rPr lang="zh-CN" altLang="en-US" sz="2400" dirty="0">
                  <a:solidFill>
                    <a:srgbClr val="FF0000"/>
                  </a:solidFill>
                  <a:ea typeface="黑体" panose="02010609060101010101" pitchFamily="49" charset="-122"/>
                </a:rPr>
                <a:t>” </a:t>
              </a:r>
              <a:r>
                <a:rPr lang="en-US" altLang="zh-CN" sz="2400" dirty="0">
                  <a:solidFill>
                    <a:srgbClr val="FF0000"/>
                  </a:solidFill>
                  <a:ea typeface="黑体" panose="02010609060101010101" pitchFamily="49" charset="-122"/>
                </a:rPr>
                <a:t>100kg</a:t>
              </a:r>
              <a:endParaRPr lang="en-US" altLang="zh-CN" sz="2400" dirty="0">
                <a:solidFill>
                  <a:srgbClr val="FF0000"/>
                </a:solidFill>
                <a:ea typeface="黑体" panose="02010609060101010101" pitchFamily="49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 bwMode="auto">
          <a:xfrm>
            <a:off x="5757865" y="3521662"/>
            <a:ext cx="1624889" cy="788399"/>
            <a:chOff x="5771421" y="3617574"/>
            <a:chExt cx="1624790" cy="787348"/>
          </a:xfrm>
        </p:grpSpPr>
        <p:sp>
          <p:nvSpPr>
            <p:cNvPr id="23" name="Text Box 33"/>
            <p:cNvSpPr txBox="1">
              <a:spLocks noChangeArrowheads="1"/>
            </p:cNvSpPr>
            <p:nvPr/>
          </p:nvSpPr>
          <p:spPr bwMode="auto">
            <a:xfrm>
              <a:off x="5829444" y="3787402"/>
              <a:ext cx="156676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减少</a:t>
              </a: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5" name="AutoShape 32"/>
            <p:cNvSpPr/>
            <p:nvPr/>
          </p:nvSpPr>
          <p:spPr bwMode="auto">
            <a:xfrm rot="16200000">
              <a:off x="6298723" y="3090272"/>
              <a:ext cx="210201" cy="1264805"/>
            </a:xfrm>
            <a:prstGeom prst="leftBrace">
              <a:avLst>
                <a:gd name="adj1" fmla="val 61569"/>
                <a:gd name="adj2" fmla="val 50000"/>
              </a:avLst>
            </a:prstGeom>
            <a:noFill/>
            <a:ln w="19050">
              <a:solidFill>
                <a:srgbClr val="3399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ea typeface="黑体" panose="02010609060101010101" pitchFamily="49" charset="-122"/>
              </a:endParaRPr>
            </a:p>
          </p:txBody>
        </p:sp>
        <p:graphicFrame>
          <p:nvGraphicFramePr>
            <p:cNvPr id="26" name="对象 39"/>
            <p:cNvGraphicFramePr>
              <a:graphicFrameLocks noChangeAspect="1"/>
            </p:cNvGraphicFramePr>
            <p:nvPr/>
          </p:nvGraphicFramePr>
          <p:xfrm>
            <a:off x="6558771" y="3645523"/>
            <a:ext cx="284145" cy="7593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3" name="Equation" r:id="rId9" imgW="3657600" imgH="9753600" progId="Equation.DSMT4">
                    <p:embed/>
                  </p:oleObj>
                </mc:Choice>
                <mc:Fallback>
                  <p:oleObj name="Equation" r:id="rId9" imgW="3657600" imgH="9753600" progId="Equation.DSMT4">
                    <p:embed/>
                    <p:pic>
                      <p:nvPicPr>
                        <p:cNvPr id="0" name="对象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58771" y="3645523"/>
                          <a:ext cx="284145" cy="7593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30" name="直接连接符 29"/>
          <p:cNvCxnSpPr/>
          <p:nvPr/>
        </p:nvCxnSpPr>
        <p:spPr>
          <a:xfrm flipV="1">
            <a:off x="3301290" y="3337430"/>
            <a:ext cx="0" cy="1254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5771440" y="3345367"/>
            <a:ext cx="0" cy="1254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 bwMode="auto">
          <a:xfrm>
            <a:off x="5772151" y="3292980"/>
            <a:ext cx="1250240" cy="196850"/>
            <a:chOff x="6377688" y="4078273"/>
            <a:chExt cx="622779" cy="197405"/>
          </a:xfrm>
        </p:grpSpPr>
        <p:sp>
          <p:nvSpPr>
            <p:cNvPr id="35" name="Line 23"/>
            <p:cNvSpPr>
              <a:spLocks noChangeShapeType="1"/>
            </p:cNvSpPr>
            <p:nvPr/>
          </p:nvSpPr>
          <p:spPr bwMode="auto">
            <a:xfrm>
              <a:off x="6377688" y="4247804"/>
              <a:ext cx="6216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Line 26"/>
            <p:cNvSpPr>
              <a:spLocks noChangeShapeType="1"/>
            </p:cNvSpPr>
            <p:nvPr/>
          </p:nvSpPr>
          <p:spPr bwMode="auto">
            <a:xfrm flipV="1">
              <a:off x="7000467" y="4090740"/>
              <a:ext cx="0" cy="18493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Line 26"/>
            <p:cNvSpPr>
              <a:spLocks noChangeShapeType="1"/>
            </p:cNvSpPr>
            <p:nvPr/>
          </p:nvSpPr>
          <p:spPr bwMode="auto">
            <a:xfrm flipV="1">
              <a:off x="6377688" y="4078273"/>
              <a:ext cx="0" cy="18493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 bwMode="auto">
          <a:xfrm>
            <a:off x="2011717" y="3979918"/>
            <a:ext cx="3741383" cy="652463"/>
            <a:chOff x="2022117" y="4270202"/>
            <a:chExt cx="4355562" cy="653001"/>
          </a:xfrm>
        </p:grpSpPr>
        <p:sp>
          <p:nvSpPr>
            <p:cNvPr id="39" name="AutoShape 28"/>
            <p:cNvSpPr/>
            <p:nvPr/>
          </p:nvSpPr>
          <p:spPr bwMode="auto">
            <a:xfrm rot="-5400000">
              <a:off x="4075926" y="2216389"/>
              <a:ext cx="247939" cy="4355562"/>
            </a:xfrm>
            <a:prstGeom prst="leftBrace">
              <a:avLst>
                <a:gd name="adj1" fmla="val 162414"/>
                <a:gd name="adj2" fmla="val 50000"/>
              </a:avLst>
            </a:prstGeom>
            <a:noFill/>
            <a:ln w="19050">
              <a:solidFill>
                <a:srgbClr val="3399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ea typeface="黑体" panose="02010609060101010101" pitchFamily="49" charset="-122"/>
              </a:endParaRPr>
            </a:p>
          </p:txBody>
        </p:sp>
        <p:sp>
          <p:nvSpPr>
            <p:cNvPr id="40" name="Rectangle 29"/>
            <p:cNvSpPr>
              <a:spLocks noChangeArrowheads="1"/>
            </p:cNvSpPr>
            <p:nvPr/>
          </p:nvSpPr>
          <p:spPr bwMode="auto">
            <a:xfrm>
              <a:off x="3114615" y="4523093"/>
              <a:ext cx="315320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现在的厨余垃圾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1" name="文本框 57"/>
          <p:cNvSpPr txBox="1">
            <a:spLocks noChangeArrowheads="1"/>
          </p:cNvSpPr>
          <p:nvPr/>
        </p:nvSpPr>
        <p:spPr bwMode="auto">
          <a:xfrm>
            <a:off x="5602339" y="668874"/>
            <a:ext cx="17526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dirty="0">
                <a:solidFill>
                  <a:srgbClr val="EF7B57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【</a:t>
            </a:r>
            <a:r>
              <a:rPr lang="zh-CN" altLang="en-US" sz="1400" dirty="0">
                <a:solidFill>
                  <a:srgbClr val="EF7B57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课本</a:t>
            </a:r>
            <a:r>
              <a:rPr lang="en-US" altLang="zh-CN" sz="1400" dirty="0">
                <a:solidFill>
                  <a:srgbClr val="EF7B57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P14</a:t>
            </a:r>
            <a:r>
              <a:rPr lang="zh-CN" altLang="en-US" sz="1400" dirty="0">
                <a:solidFill>
                  <a:srgbClr val="EF7B57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做一做</a:t>
            </a:r>
            <a:r>
              <a:rPr lang="en-US" altLang="zh-CN" sz="1400" dirty="0">
                <a:solidFill>
                  <a:srgbClr val="EF7B57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】</a:t>
            </a:r>
            <a:endParaRPr lang="zh-CN" altLang="en-US" sz="1400" dirty="0">
              <a:solidFill>
                <a:srgbClr val="EF7B57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352550" y="490538"/>
            <a:ext cx="13589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b="1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解法1：</a:t>
            </a:r>
            <a:endParaRPr lang="zh-CN" altLang="en-US" b="1" dirty="0">
              <a:solidFill>
                <a:srgbClr val="FF0000"/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756150" y="490538"/>
            <a:ext cx="15113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b="1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解法</a:t>
            </a:r>
            <a:r>
              <a:rPr lang="en-US" altLang="zh-CN" b="1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2</a:t>
            </a:r>
            <a:r>
              <a:rPr lang="zh-CN" altLang="en-US" b="1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：</a:t>
            </a:r>
            <a:endParaRPr lang="zh-CN" altLang="en-US" b="1" dirty="0">
              <a:solidFill>
                <a:srgbClr val="FF0000"/>
              </a:solidFill>
              <a:latin typeface="+mj-lt"/>
              <a:ea typeface="黑体" panose="02010609060101010101" pitchFamily="49" charset="-122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2098675" y="1196975"/>
          <a:ext cx="2203450" cy="182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1" imgW="24993600" imgH="20726400" progId="Equation.DSMT4">
                  <p:embed/>
                </p:oleObj>
              </mc:Choice>
              <mc:Fallback>
                <p:oleObj name="Equation" r:id="rId1" imgW="24993600" imgH="20726400" progId="Equation.DSMT4">
                  <p:embed/>
                  <p:pic>
                    <p:nvPicPr>
                      <p:cNvPr id="0" name="对象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8675" y="1196975"/>
                        <a:ext cx="2203450" cy="182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5513388" y="904875"/>
          <a:ext cx="2122487" cy="212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3" imgW="25603200" imgH="25603200" progId="Equation.DSMT4">
                  <p:embed/>
                </p:oleObj>
              </mc:Choice>
              <mc:Fallback>
                <p:oleObj name="Equation" r:id="rId3" imgW="25603200" imgH="25603200" progId="Equation.DSMT4">
                  <p:embed/>
                  <p:pic>
                    <p:nvPicPr>
                      <p:cNvPr id="0" name="对象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388" y="904875"/>
                        <a:ext cx="2122487" cy="212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直接连接符 15"/>
          <p:cNvCxnSpPr/>
          <p:nvPr/>
        </p:nvCxnSpPr>
        <p:spPr>
          <a:xfrm flipV="1">
            <a:off x="4169018" y="3854149"/>
            <a:ext cx="0" cy="1254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 bwMode="auto">
          <a:xfrm>
            <a:off x="1681405" y="3854149"/>
            <a:ext cx="4973638" cy="125413"/>
            <a:chOff x="2026285" y="4134194"/>
            <a:chExt cx="4973031" cy="124692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2026285" y="4255729"/>
              <a:ext cx="4973031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2026285" y="4134194"/>
              <a:ext cx="0" cy="12469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6999316" y="4134194"/>
              <a:ext cx="0" cy="12469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 bwMode="auto">
          <a:xfrm>
            <a:off x="1687753" y="3098499"/>
            <a:ext cx="4967288" cy="700086"/>
            <a:chOff x="2031866" y="3378819"/>
            <a:chExt cx="4967447" cy="699452"/>
          </a:xfrm>
        </p:grpSpPr>
        <p:sp>
          <p:nvSpPr>
            <p:cNvPr id="22" name="AutoShape 38"/>
            <p:cNvSpPr/>
            <p:nvPr/>
          </p:nvSpPr>
          <p:spPr bwMode="auto">
            <a:xfrm rot="5400000" flipV="1">
              <a:off x="4388572" y="1467529"/>
              <a:ext cx="254036" cy="4967447"/>
            </a:xfrm>
            <a:prstGeom prst="leftBrace">
              <a:avLst>
                <a:gd name="adj1" fmla="val 177164"/>
                <a:gd name="adj2" fmla="val 50000"/>
              </a:avLst>
            </a:prstGeom>
            <a:noFill/>
            <a:ln w="19050">
              <a:solidFill>
                <a:srgbClr val="3399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ea typeface="黑体" panose="02010609060101010101" pitchFamily="49" charset="-122"/>
              </a:endParaRPr>
            </a:p>
          </p:txBody>
        </p:sp>
        <p:sp>
          <p:nvSpPr>
            <p:cNvPr id="23" name="Text Box 40"/>
            <p:cNvSpPr txBox="1">
              <a:spLocks noChangeArrowheads="1"/>
            </p:cNvSpPr>
            <p:nvPr/>
          </p:nvSpPr>
          <p:spPr bwMode="auto">
            <a:xfrm>
              <a:off x="3999053" y="3378819"/>
              <a:ext cx="2203269" cy="46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400" dirty="0">
                  <a:solidFill>
                    <a:srgbClr val="FF0000"/>
                  </a:solidFill>
                  <a:ea typeface="黑体" panose="02010609060101010101" pitchFamily="49" charset="-122"/>
                </a:rPr>
                <a:t>“</a:t>
              </a:r>
              <a:r>
                <a:rPr lang="en-US" altLang="zh-CN" sz="2400" dirty="0">
                  <a:solidFill>
                    <a:srgbClr val="FF0000"/>
                  </a:solidFill>
                  <a:ea typeface="黑体" panose="02010609060101010101" pitchFamily="49" charset="-122"/>
                </a:rPr>
                <a:t>1</a:t>
              </a:r>
              <a:r>
                <a:rPr lang="zh-CN" altLang="en-US" sz="2400" dirty="0">
                  <a:solidFill>
                    <a:srgbClr val="FF0000"/>
                  </a:solidFill>
                  <a:ea typeface="黑体" panose="02010609060101010101" pitchFamily="49" charset="-122"/>
                </a:rPr>
                <a:t>” </a:t>
              </a:r>
              <a:r>
                <a:rPr lang="en-US" altLang="zh-CN" sz="2400" dirty="0">
                  <a:solidFill>
                    <a:srgbClr val="FF0000"/>
                  </a:solidFill>
                  <a:ea typeface="黑体" panose="02010609060101010101" pitchFamily="49" charset="-122"/>
                </a:rPr>
                <a:t>100kg</a:t>
              </a:r>
              <a:endParaRPr lang="en-US" altLang="zh-CN" sz="2400" dirty="0">
                <a:solidFill>
                  <a:srgbClr val="FF0000"/>
                </a:solidFill>
                <a:ea typeface="黑体" panose="02010609060101010101" pitchFamily="49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 bwMode="auto">
          <a:xfrm>
            <a:off x="5392105" y="4102575"/>
            <a:ext cx="1624889" cy="788399"/>
            <a:chOff x="5771421" y="3617574"/>
            <a:chExt cx="1624790" cy="787348"/>
          </a:xfrm>
        </p:grpSpPr>
        <p:sp>
          <p:nvSpPr>
            <p:cNvPr id="26" name="Text Box 33"/>
            <p:cNvSpPr txBox="1">
              <a:spLocks noChangeArrowheads="1"/>
            </p:cNvSpPr>
            <p:nvPr/>
          </p:nvSpPr>
          <p:spPr bwMode="auto">
            <a:xfrm>
              <a:off x="5829444" y="3787402"/>
              <a:ext cx="156676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减少</a:t>
              </a: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7" name="AutoShape 32"/>
            <p:cNvSpPr/>
            <p:nvPr/>
          </p:nvSpPr>
          <p:spPr bwMode="auto">
            <a:xfrm rot="16200000">
              <a:off x="6298723" y="3090272"/>
              <a:ext cx="210201" cy="1264805"/>
            </a:xfrm>
            <a:prstGeom prst="leftBrace">
              <a:avLst>
                <a:gd name="adj1" fmla="val 61569"/>
                <a:gd name="adj2" fmla="val 50000"/>
              </a:avLst>
            </a:prstGeom>
            <a:noFill/>
            <a:ln w="19050">
              <a:solidFill>
                <a:srgbClr val="3399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ea typeface="黑体" panose="02010609060101010101" pitchFamily="49" charset="-122"/>
              </a:endParaRPr>
            </a:p>
          </p:txBody>
        </p:sp>
        <p:graphicFrame>
          <p:nvGraphicFramePr>
            <p:cNvPr id="28" name="对象 39"/>
            <p:cNvGraphicFramePr>
              <a:graphicFrameLocks noChangeAspect="1"/>
            </p:cNvGraphicFramePr>
            <p:nvPr/>
          </p:nvGraphicFramePr>
          <p:xfrm>
            <a:off x="6558771" y="3645523"/>
            <a:ext cx="284145" cy="7593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9" name="Equation" r:id="rId5" imgW="3657600" imgH="9753600" progId="Equation.DSMT4">
                    <p:embed/>
                  </p:oleObj>
                </mc:Choice>
                <mc:Fallback>
                  <p:oleObj name="Equation" r:id="rId5" imgW="3657600" imgH="9753600" progId="Equation.DSMT4">
                    <p:embed/>
                    <p:pic>
                      <p:nvPicPr>
                        <p:cNvPr id="0" name="对象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58771" y="3645523"/>
                          <a:ext cx="284145" cy="7593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9" name="直接连接符 28"/>
          <p:cNvCxnSpPr/>
          <p:nvPr/>
        </p:nvCxnSpPr>
        <p:spPr>
          <a:xfrm flipV="1">
            <a:off x="2935530" y="3843037"/>
            <a:ext cx="0" cy="1254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5405680" y="3850974"/>
            <a:ext cx="0" cy="1254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 bwMode="auto">
          <a:xfrm>
            <a:off x="5406391" y="3798587"/>
            <a:ext cx="1250240" cy="196850"/>
            <a:chOff x="6377688" y="4078273"/>
            <a:chExt cx="622779" cy="197405"/>
          </a:xfrm>
        </p:grpSpPr>
        <p:sp>
          <p:nvSpPr>
            <p:cNvPr id="33" name="Line 23"/>
            <p:cNvSpPr>
              <a:spLocks noChangeShapeType="1"/>
            </p:cNvSpPr>
            <p:nvPr/>
          </p:nvSpPr>
          <p:spPr bwMode="auto">
            <a:xfrm>
              <a:off x="6377688" y="4247804"/>
              <a:ext cx="6216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Line 26"/>
            <p:cNvSpPr>
              <a:spLocks noChangeShapeType="1"/>
            </p:cNvSpPr>
            <p:nvPr/>
          </p:nvSpPr>
          <p:spPr bwMode="auto">
            <a:xfrm flipV="1">
              <a:off x="7000467" y="4090740"/>
              <a:ext cx="0" cy="18493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Line 26"/>
            <p:cNvSpPr>
              <a:spLocks noChangeShapeType="1"/>
            </p:cNvSpPr>
            <p:nvPr/>
          </p:nvSpPr>
          <p:spPr bwMode="auto">
            <a:xfrm flipV="1">
              <a:off x="6377688" y="4078273"/>
              <a:ext cx="0" cy="18493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 bwMode="auto">
          <a:xfrm>
            <a:off x="1645957" y="4098249"/>
            <a:ext cx="3741383" cy="652463"/>
            <a:chOff x="2022117" y="4270202"/>
            <a:chExt cx="4355562" cy="653001"/>
          </a:xfrm>
        </p:grpSpPr>
        <p:sp>
          <p:nvSpPr>
            <p:cNvPr id="37" name="AutoShape 28"/>
            <p:cNvSpPr/>
            <p:nvPr/>
          </p:nvSpPr>
          <p:spPr bwMode="auto">
            <a:xfrm rot="-5400000">
              <a:off x="4075926" y="2216389"/>
              <a:ext cx="247939" cy="4355562"/>
            </a:xfrm>
            <a:prstGeom prst="leftBrace">
              <a:avLst>
                <a:gd name="adj1" fmla="val 162414"/>
                <a:gd name="adj2" fmla="val 50000"/>
              </a:avLst>
            </a:prstGeom>
            <a:noFill/>
            <a:ln w="19050">
              <a:solidFill>
                <a:srgbClr val="3399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ea typeface="黑体" panose="02010609060101010101" pitchFamily="49" charset="-122"/>
              </a:endParaRPr>
            </a:p>
          </p:txBody>
        </p:sp>
        <p:sp>
          <p:nvSpPr>
            <p:cNvPr id="38" name="Rectangle 29"/>
            <p:cNvSpPr>
              <a:spLocks noChangeArrowheads="1"/>
            </p:cNvSpPr>
            <p:nvPr/>
          </p:nvSpPr>
          <p:spPr bwMode="auto">
            <a:xfrm>
              <a:off x="3114615" y="4523093"/>
              <a:ext cx="315320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现在的厨余垃圾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tags/tag1.xml><?xml version="1.0" encoding="utf-8"?>
<p:tagLst xmlns:p="http://schemas.openxmlformats.org/presentationml/2006/main">
  <p:tag name="ISLIDE.ADDREMOVEWATERMARK" val="G9EqihXwTc"/>
</p:tagLst>
</file>

<file path=ppt/tags/tag10.xml><?xml version="1.0" encoding="utf-8"?>
<p:tagLst xmlns:p="http://schemas.openxmlformats.org/presentationml/2006/main">
  <p:tag name="ISLIDE.ADDREMOVEWATERMARK" val="YNQw8QV8BO"/>
</p:tagLst>
</file>

<file path=ppt/tags/tag11.xml><?xml version="1.0" encoding="utf-8"?>
<p:tagLst xmlns:p="http://schemas.openxmlformats.org/presentationml/2006/main">
  <p:tag name="ISLIDE.ADDREMOVEWATERMARK" val="G9EqihXwTc"/>
</p:tagLst>
</file>

<file path=ppt/tags/tag12.xml><?xml version="1.0" encoding="utf-8"?>
<p:tagLst xmlns:p="http://schemas.openxmlformats.org/presentationml/2006/main">
  <p:tag name="ISLIDE.ADDREMOVEWATERMARK" val="YNQw8QV8BO"/>
</p:tagLst>
</file>

<file path=ppt/tags/tag13.xml><?xml version="1.0" encoding="utf-8"?>
<p:tagLst xmlns:p="http://schemas.openxmlformats.org/presentationml/2006/main">
  <p:tag name="ISLIDE.ADDREMOVEWATERMARK" val="G9EqihXwTc"/>
</p:tagLst>
</file>

<file path=ppt/tags/tag14.xml><?xml version="1.0" encoding="utf-8"?>
<p:tagLst xmlns:p="http://schemas.openxmlformats.org/presentationml/2006/main">
  <p:tag name="ISLIDE.ADDREMOVEWATERMARK" val="YNQw8QV8BO"/>
</p:tagLst>
</file>

<file path=ppt/tags/tag15.xml><?xml version="1.0" encoding="utf-8"?>
<p:tagLst xmlns:p="http://schemas.openxmlformats.org/presentationml/2006/main">
  <p:tag name="ISLIDE.ADDREMOVEWATERMARK" val="G9EqihXwTc"/>
</p:tagLst>
</file>

<file path=ppt/tags/tag16.xml><?xml version="1.0" encoding="utf-8"?>
<p:tagLst xmlns:p="http://schemas.openxmlformats.org/presentationml/2006/main">
  <p:tag name="ISLIDE.ADDREMOVEWATERMARK" val="YNQw8QV8BO"/>
</p:tagLst>
</file>

<file path=ppt/tags/tag17.xml><?xml version="1.0" encoding="utf-8"?>
<p:tagLst xmlns:p="http://schemas.openxmlformats.org/presentationml/2006/main">
  <p:tag name="ISLIDE.ADDREMOVEWATERMARK" val="G9EqihXwTc"/>
</p:tagLst>
</file>

<file path=ppt/tags/tag18.xml><?xml version="1.0" encoding="utf-8"?>
<p:tagLst xmlns:p="http://schemas.openxmlformats.org/presentationml/2006/main">
  <p:tag name="ISLIDE.ADDREMOVEWATERMARK" val="YNQw8QV8BO"/>
</p:tagLst>
</file>

<file path=ppt/tags/tag19.xml><?xml version="1.0" encoding="utf-8"?>
<p:tagLst xmlns:p="http://schemas.openxmlformats.org/presentationml/2006/main">
  <p:tag name="ISLIDE.ADDREMOVEWATERMARK" val="G9EqihXwTc"/>
</p:tagLst>
</file>

<file path=ppt/tags/tag2.xml><?xml version="1.0" encoding="utf-8"?>
<p:tagLst xmlns:p="http://schemas.openxmlformats.org/presentationml/2006/main">
  <p:tag name="ISLIDE.ADDREMOVEWATERMARK" val="YNQw8QV8BO"/>
</p:tagLst>
</file>

<file path=ppt/tags/tag20.xml><?xml version="1.0" encoding="utf-8"?>
<p:tagLst xmlns:p="http://schemas.openxmlformats.org/presentationml/2006/main">
  <p:tag name="ISLIDE.ADDREMOVEWATERMARK" val="YNQw8QV8BO"/>
</p:tagLst>
</file>

<file path=ppt/tags/tag21.xml><?xml version="1.0" encoding="utf-8"?>
<p:tagLst xmlns:p="http://schemas.openxmlformats.org/presentationml/2006/main">
  <p:tag name="ISLIDE.ADDREMOVEWATERMARK" val="G9EqihXwTc"/>
</p:tagLst>
</file>

<file path=ppt/tags/tag22.xml><?xml version="1.0" encoding="utf-8"?>
<p:tagLst xmlns:p="http://schemas.openxmlformats.org/presentationml/2006/main">
  <p:tag name="ISLIDE.ADDREMOVEWATERMARK" val="YNQw8QV8BO"/>
</p:tagLst>
</file>

<file path=ppt/tags/tag23.xml><?xml version="1.0" encoding="utf-8"?>
<p:tagLst xmlns:p="http://schemas.openxmlformats.org/presentationml/2006/main">
  <p:tag name="ISLIDE.ADDREMOVEWATERMARK" val="ndDjqKPMGN"/>
</p:tagLst>
</file>

<file path=ppt/tags/tag24.xml><?xml version="1.0" encoding="utf-8"?>
<p:tagLst xmlns:p="http://schemas.openxmlformats.org/presentationml/2006/main">
  <p:tag name="ISLIDE.ADDREMOVEWATERMARK" val="4J2DWMeMGz"/>
</p:tagLst>
</file>

<file path=ppt/tags/tag25.xml><?xml version="1.0" encoding="utf-8"?>
<p:tagLst xmlns:p="http://schemas.openxmlformats.org/presentationml/2006/main">
  <p:tag name="COMMONDATA" val="eyJoZGlkIjoiYzJmYmM0OTc5ZTFiNzBkNzQzODgwOGQyYTI1NDgyMGUifQ=="/>
</p:tagLst>
</file>

<file path=ppt/tags/tag3.xml><?xml version="1.0" encoding="utf-8"?>
<p:tagLst xmlns:p="http://schemas.openxmlformats.org/presentationml/2006/main">
  <p:tag name="ISLIDE.ADDREMOVEWATERMARK" val="G9EqihXwTc"/>
</p:tagLst>
</file>

<file path=ppt/tags/tag4.xml><?xml version="1.0" encoding="utf-8"?>
<p:tagLst xmlns:p="http://schemas.openxmlformats.org/presentationml/2006/main">
  <p:tag name="ISLIDE.ADDREMOVEWATERMARK" val="YNQw8QV8BO"/>
</p:tagLst>
</file>

<file path=ppt/tags/tag5.xml><?xml version="1.0" encoding="utf-8"?>
<p:tagLst xmlns:p="http://schemas.openxmlformats.org/presentationml/2006/main">
  <p:tag name="ISLIDE.ADDREMOVEWATERMARK" val="G9EqihXwTc"/>
</p:tagLst>
</file>

<file path=ppt/tags/tag6.xml><?xml version="1.0" encoding="utf-8"?>
<p:tagLst xmlns:p="http://schemas.openxmlformats.org/presentationml/2006/main">
  <p:tag name="ISLIDE.ADDREMOVEWATERMARK" val="YNQw8QV8BO"/>
</p:tagLst>
</file>

<file path=ppt/tags/tag7.xml><?xml version="1.0" encoding="utf-8"?>
<p:tagLst xmlns:p="http://schemas.openxmlformats.org/presentationml/2006/main">
  <p:tag name="ISLIDE.ADDREMOVEWATERMARK" val="G9EqihXwTc"/>
</p:tagLst>
</file>

<file path=ppt/tags/tag8.xml><?xml version="1.0" encoding="utf-8"?>
<p:tagLst xmlns:p="http://schemas.openxmlformats.org/presentationml/2006/main">
  <p:tag name="ISLIDE.ADDREMOVEWATERMARK" val="YNQw8QV8BO"/>
</p:tagLst>
</file>

<file path=ppt/tags/tag9.xml><?xml version="1.0" encoding="utf-8"?>
<p:tagLst xmlns:p="http://schemas.openxmlformats.org/presentationml/2006/main">
  <p:tag name="ISLIDE.ADDREMOVEWATERMARK" val="G9EqihXwTc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宋-黑-T-A">
      <a:majorFont>
        <a:latin typeface="Times New Roman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1474</Words>
  <Application>WPS 演示</Application>
  <PresentationFormat>全屏显示(16:9)</PresentationFormat>
  <Paragraphs>216</Paragraphs>
  <Slides>16</Slides>
  <Notes>17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34</vt:i4>
      </vt:variant>
      <vt:variant>
        <vt:lpstr>幻灯片标题</vt:lpstr>
      </vt:variant>
      <vt:variant>
        <vt:i4>16</vt:i4>
      </vt:variant>
    </vt:vector>
  </HeadingPairs>
  <TitlesOfParts>
    <vt:vector size="68" baseType="lpstr">
      <vt:lpstr>Arial</vt:lpstr>
      <vt:lpstr>宋体</vt:lpstr>
      <vt:lpstr>Wingdings</vt:lpstr>
      <vt:lpstr>Times New Roman</vt:lpstr>
      <vt:lpstr>黑体</vt:lpstr>
      <vt:lpstr>等线</vt:lpstr>
      <vt:lpstr>楷体</vt:lpstr>
      <vt:lpstr>幼圆</vt:lpstr>
      <vt:lpstr>Batang</vt:lpstr>
      <vt:lpstr>Constantia</vt:lpstr>
      <vt:lpstr>华文中宋</vt:lpstr>
      <vt:lpstr>楷体_GB2312</vt:lpstr>
      <vt:lpstr>Gulim</vt:lpstr>
      <vt:lpstr>Malgun Gothic</vt:lpstr>
      <vt:lpstr>微软雅黑</vt:lpstr>
      <vt:lpstr>Arial Unicode MS</vt:lpstr>
      <vt:lpstr>Calibri</vt:lpstr>
      <vt:lpstr>Office 主题​​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Equation.KSEE3</vt:lpstr>
      <vt:lpstr>Equation.DSMT4</vt:lpstr>
      <vt:lpstr>Equation.DSMT4</vt:lpstr>
      <vt:lpstr>第9课时  解决问题（2）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Administrator</cp:lastModifiedBy>
  <cp:revision>417</cp:revision>
  <dcterms:created xsi:type="dcterms:W3CDTF">2016-01-14T07:05:00Z</dcterms:created>
  <dcterms:modified xsi:type="dcterms:W3CDTF">2023-09-06T12:41:52Z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BF5AF83D1E1D43AE93D9A6A1B2346E18_12</vt:lpwstr>
  </property>
</Properties>
</file>