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24"/>
  </p:notesMasterIdLst>
  <p:sldIdLst>
    <p:sldId id="354" r:id="rId2"/>
    <p:sldId id="344" r:id="rId3"/>
    <p:sldId id="355" r:id="rId4"/>
    <p:sldId id="356" r:id="rId5"/>
    <p:sldId id="357" r:id="rId6"/>
    <p:sldId id="365" r:id="rId7"/>
    <p:sldId id="366" r:id="rId8"/>
    <p:sldId id="367" r:id="rId9"/>
    <p:sldId id="370" r:id="rId10"/>
    <p:sldId id="371" r:id="rId11"/>
    <p:sldId id="372" r:id="rId12"/>
    <p:sldId id="359" r:id="rId13"/>
    <p:sldId id="360" r:id="rId14"/>
    <p:sldId id="362" r:id="rId15"/>
    <p:sldId id="363" r:id="rId16"/>
    <p:sldId id="364" r:id="rId17"/>
    <p:sldId id="368" r:id="rId18"/>
    <p:sldId id="375" r:id="rId19"/>
    <p:sldId id="369" r:id="rId20"/>
    <p:sldId id="373" r:id="rId21"/>
    <p:sldId id="374" r:id="rId22"/>
    <p:sldId id="328" r:id="rId23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8FF"/>
    <a:srgbClr val="01A0E9"/>
    <a:srgbClr val="ECFBFE"/>
    <a:srgbClr val="6AD0FE"/>
    <a:srgbClr val="3FC6E1"/>
    <a:srgbClr val="0066FF"/>
    <a:srgbClr val="0000FF"/>
    <a:srgbClr val="F7F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6404" autoAdjust="0"/>
  </p:normalViewPr>
  <p:slideViewPr>
    <p:cSldViewPr snapToGrid="0">
      <p:cViewPr varScale="1">
        <p:scale>
          <a:sx n="114" d="100"/>
          <a:sy n="114" d="100"/>
        </p:scale>
        <p:origin x="499" y="82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6054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B8D9E5BA-3844-4BDF-9680-9C06807F54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67AB503-1108-46C3-AC88-64FAC664C3B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7CB14AC7-F673-44A2-A879-E55352386F2C}" type="datetimeFigureOut">
              <a:rPr lang="zh-CN" altLang="en-US"/>
              <a:pPr>
                <a:defRPr/>
              </a:pPr>
              <a:t>2023/2/12</a:t>
            </a:fld>
            <a:endParaRPr lang="zh-CN" altLang="en-US" dirty="0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432C1D68-2D9F-4AD9-9840-CDBD0A9738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07A9C20-D149-4AC5-BDCF-12B06E88F2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FF0456C-9A5E-4CFA-8CFE-412D4BA0C3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098B4EC-04B2-46E6-8C5D-E1D6DBF778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DFE0D9BD-2540-4702-A0DF-0369F2B4CA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>
            <a:extLst>
              <a:ext uri="{FF2B5EF4-FFF2-40B4-BE49-F238E27FC236}">
                <a16:creationId xmlns:a16="http://schemas.microsoft.com/office/drawing/2014/main" id="{1517C3F4-1BE4-4A71-A4F3-8E85B40488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>
            <a:extLst>
              <a:ext uri="{FF2B5EF4-FFF2-40B4-BE49-F238E27FC236}">
                <a16:creationId xmlns:a16="http://schemas.microsoft.com/office/drawing/2014/main" id="{E41D1872-4A56-4EFE-9DD2-1CC919E8B9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484" name="灯片编号占位符 3">
            <a:extLst>
              <a:ext uri="{FF2B5EF4-FFF2-40B4-BE49-F238E27FC236}">
                <a16:creationId xmlns:a16="http://schemas.microsoft.com/office/drawing/2014/main" id="{4779BFE4-B593-44E9-9AE0-5FFBA8FAE4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DC3D58E-D3E0-4CB4-82D8-BB2CD9156D52}" type="slidenum">
              <a:rPr lang="zh-CN" altLang="en-US" smtClean="0">
                <a:ea typeface="黑体" panose="02010609060101010101" pitchFamily="49" charset="-122"/>
              </a:rPr>
              <a:pPr/>
              <a:t>11</a:t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AAA85620-AAC4-4061-B502-A9FED47D4F9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5143500"/>
            <a:chOff x="0" y="0"/>
            <a:chExt cx="12192000" cy="6858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B36D666-917A-418E-A305-83A428CE7F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17"/>
            <a:stretch>
              <a:fillRect/>
            </a:stretch>
          </p:blipFill>
          <p:spPr bwMode="auto">
            <a:xfrm rot="-5400000">
              <a:off x="2667000" y="-2667000"/>
              <a:ext cx="6858000" cy="121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: 圆角 8">
              <a:extLst>
                <a:ext uri="{FF2B5EF4-FFF2-40B4-BE49-F238E27FC236}">
                  <a16:creationId xmlns:a16="http://schemas.microsoft.com/office/drawing/2014/main" id="{4E252626-10D1-4FE3-96F1-DF9FF4A0B7AD}"/>
                </a:ext>
              </a:extLst>
            </p:cNvPr>
            <p:cNvSpPr/>
            <p:nvPr userDrawn="1"/>
          </p:nvSpPr>
          <p:spPr>
            <a:xfrm>
              <a:off x="416984" y="1452033"/>
              <a:ext cx="10924116" cy="4207933"/>
            </a:xfrm>
            <a:prstGeom prst="roundRect">
              <a:avLst>
                <a:gd name="adj" fmla="val 3080"/>
              </a:avLst>
            </a:prstGeom>
            <a:solidFill>
              <a:srgbClr val="FFFFFF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062FB7EE-3B1D-4268-85D8-8A103BEF8C4E}"/>
                </a:ext>
              </a:extLst>
            </p:cNvPr>
            <p:cNvSpPr/>
            <p:nvPr userDrawn="1"/>
          </p:nvSpPr>
          <p:spPr>
            <a:xfrm>
              <a:off x="641351" y="1253067"/>
              <a:ext cx="10924116" cy="4205817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>
              <a:noFill/>
            </a:ln>
            <a:effectLst>
              <a:outerShdw blurRad="177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0ADBA13F-49C5-42FB-B2C8-B93F556308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85" y="1291507"/>
            <a:ext cx="1917247" cy="2639428"/>
          </a:xfrm>
          <a:custGeom>
            <a:avLst/>
            <a:gdLst>
              <a:gd name="connsiteX0" fmla="*/ 0 w 1962936"/>
              <a:gd name="connsiteY0" fmla="*/ 0 h 2639428"/>
              <a:gd name="connsiteX1" fmla="*/ 1494584 w 1962936"/>
              <a:gd name="connsiteY1" fmla="*/ 0 h 2639428"/>
              <a:gd name="connsiteX2" fmla="*/ 1494584 w 1962936"/>
              <a:gd name="connsiteY2" fmla="*/ 1839820 h 2639428"/>
              <a:gd name="connsiteX3" fmla="*/ 1962936 w 1962936"/>
              <a:gd name="connsiteY3" fmla="*/ 1839820 h 2639428"/>
              <a:gd name="connsiteX4" fmla="*/ 1962936 w 1962936"/>
              <a:gd name="connsiteY4" fmla="*/ 2639428 h 2639428"/>
              <a:gd name="connsiteX5" fmla="*/ 0 w 1962936"/>
              <a:gd name="connsiteY5" fmla="*/ 2639428 h 263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2936" h="2639428">
                <a:moveTo>
                  <a:pt x="0" y="0"/>
                </a:moveTo>
                <a:lnTo>
                  <a:pt x="1494584" y="0"/>
                </a:lnTo>
                <a:lnTo>
                  <a:pt x="1494584" y="1839820"/>
                </a:lnTo>
                <a:lnTo>
                  <a:pt x="1962936" y="1839820"/>
                </a:lnTo>
                <a:lnTo>
                  <a:pt x="1962936" y="2639428"/>
                </a:lnTo>
                <a:lnTo>
                  <a:pt x="0" y="263942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49774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61201A14-42C4-4128-ADBF-2EC4110A1C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9" r="20866" b="91589"/>
          <a:stretch>
            <a:fillRect/>
          </a:stretch>
        </p:blipFill>
        <p:spPr bwMode="auto">
          <a:xfrm>
            <a:off x="0" y="0"/>
            <a:ext cx="91440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B4A723E1-AA6F-4D16-865A-FE39A5BCAC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9" t="91589" r="20866"/>
          <a:stretch>
            <a:fillRect/>
          </a:stretch>
        </p:blipFill>
        <p:spPr bwMode="auto">
          <a:xfrm>
            <a:off x="0" y="4291013"/>
            <a:ext cx="9144000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2E70209-D679-4B67-8B49-BBEBEE2891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42913"/>
            <a:ext cx="9144000" cy="4248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lgDashDot"/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0C12076-FBFF-4073-A8E2-8C285C73A0F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27038"/>
            <a:ext cx="9144000" cy="76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lgDashDot"/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93CD795-17B5-4CB1-99BF-5FABB38EE60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652963"/>
            <a:ext cx="9144000" cy="76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lgDashDot"/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7372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765EBADF-DB9F-45CE-B3AD-4E606E5E4C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9" r="20866" b="91589"/>
          <a:stretch>
            <a:fillRect/>
          </a:stretch>
        </p:blipFill>
        <p:spPr bwMode="auto">
          <a:xfrm>
            <a:off x="0" y="0"/>
            <a:ext cx="91440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3B3A8A4A-6977-4927-A08F-A094B67DA8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9" t="91589" r="20866"/>
          <a:stretch>
            <a:fillRect/>
          </a:stretch>
        </p:blipFill>
        <p:spPr bwMode="auto">
          <a:xfrm>
            <a:off x="0" y="4291013"/>
            <a:ext cx="9144000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DB254B4F-0C70-4C9A-A7A8-334CC56DC5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9" r="92584" b="20866"/>
          <a:stretch>
            <a:fillRect/>
          </a:stretch>
        </p:blipFill>
        <p:spPr bwMode="auto">
          <a:xfrm>
            <a:off x="-52388" y="422275"/>
            <a:ext cx="6683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994B83AC-9F60-452B-9C52-9E5193C4B8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4" t="20866" b="14319"/>
          <a:stretch>
            <a:fillRect/>
          </a:stretch>
        </p:blipFill>
        <p:spPr bwMode="auto">
          <a:xfrm>
            <a:off x="8528050" y="298450"/>
            <a:ext cx="6683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8">
            <a:extLst>
              <a:ext uri="{FF2B5EF4-FFF2-40B4-BE49-F238E27FC236}">
                <a16:creationId xmlns:a16="http://schemas.microsoft.com/office/drawing/2014/main" id="{BD449CCE-2733-4059-BF1F-0C883B49237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1613" y="219075"/>
            <a:ext cx="8740775" cy="4695825"/>
          </a:xfrm>
          <a:prstGeom prst="roundRect">
            <a:avLst>
              <a:gd name="adj" fmla="val 7435"/>
            </a:avLst>
          </a:prstGeom>
          <a:solidFill>
            <a:srgbClr val="FFFFFF"/>
          </a:solidFill>
          <a:ln w="38100">
            <a:solidFill>
              <a:schemeClr val="tx1"/>
            </a:solidFill>
            <a:prstDash val="lgDashDot"/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1538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>
            <a:extLst>
              <a:ext uri="{FF2B5EF4-FFF2-40B4-BE49-F238E27FC236}">
                <a16:creationId xmlns:a16="http://schemas.microsoft.com/office/drawing/2014/main" id="{50CC1519-0DD5-45AF-9C5C-9A7CD855487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矩形 6">
            <a:extLst>
              <a:ext uri="{FF2B5EF4-FFF2-40B4-BE49-F238E27FC236}">
                <a16:creationId xmlns:a16="http://schemas.microsoft.com/office/drawing/2014/main" id="{A94AE679-28E6-416E-A286-57DCC9C161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1028" name="图片 1">
            <a:extLst>
              <a:ext uri="{FF2B5EF4-FFF2-40B4-BE49-F238E27FC236}">
                <a16:creationId xmlns:a16="http://schemas.microsoft.com/office/drawing/2014/main" id="{37C6534A-A95D-47CB-90FD-5254F7B8993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23634" r="3419" b="23878"/>
          <a:stretch>
            <a:fillRect/>
          </a:stretch>
        </p:blipFill>
        <p:spPr bwMode="auto">
          <a:xfrm>
            <a:off x="-9525" y="-9525"/>
            <a:ext cx="916305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74175F9E-1860-47C7-914D-2BC884C2A553}"/>
              </a:ext>
            </a:extLst>
          </p:cNvPr>
          <p:cNvCxnSpPr/>
          <p:nvPr/>
        </p:nvCxnSpPr>
        <p:spPr>
          <a:xfrm>
            <a:off x="3662230" y="2352132"/>
            <a:ext cx="4589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副标题 6">
            <a:extLst>
              <a:ext uri="{FF2B5EF4-FFF2-40B4-BE49-F238E27FC236}">
                <a16:creationId xmlns:a16="http://schemas.microsoft.com/office/drawing/2014/main" id="{B18423E2-6C22-408F-96FF-F429BAF46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0930" y="2429920"/>
            <a:ext cx="2349500" cy="5000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>
                <a:ea typeface="楷体" panose="02010609060101010101" pitchFamily="49" charset="-122"/>
              </a:rPr>
              <a:t>R</a:t>
            </a:r>
            <a:r>
              <a:rPr lang="zh-CN" altLang="en-US">
                <a:latin typeface="+mn-ea"/>
              </a:rPr>
              <a:t>·</a:t>
            </a:r>
            <a:r>
              <a:rPr lang="zh-CN" altLang="en-US">
                <a:ea typeface="楷体" panose="02010609060101010101" pitchFamily="49" charset="-122"/>
              </a:rPr>
              <a:t>六年级下册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sp>
        <p:nvSpPr>
          <p:cNvPr id="10244" name="标题 5">
            <a:extLst>
              <a:ext uri="{FF2B5EF4-FFF2-40B4-BE49-F238E27FC236}">
                <a16:creationId xmlns:a16="http://schemas.microsoft.com/office/drawing/2014/main" id="{A4FC635E-04C6-4B45-9F21-C661C88C2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7167" y="1702845"/>
            <a:ext cx="45751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49" charset="-122"/>
              </a:rPr>
              <a:t>用比例解决问题（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1716989-B202-474A-A8B9-C8562A93A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205" y="1620303"/>
            <a:ext cx="1484457" cy="139564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>
            <a:extLst>
              <a:ext uri="{FF2B5EF4-FFF2-40B4-BE49-F238E27FC236}">
                <a16:creationId xmlns:a16="http://schemas.microsoft.com/office/drawing/2014/main" id="{2D0E6B41-6CED-4281-85DC-D8C513F0D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38" y="554038"/>
            <a:ext cx="7300912" cy="6826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3200" b="1" dirty="0">
                <a:latin typeface="+mj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现在</a:t>
            </a:r>
            <a:r>
              <a:rPr lang="en-US" altLang="zh-CN" sz="3200" b="1" dirty="0">
                <a:latin typeface="+mj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30</a:t>
            </a:r>
            <a:r>
              <a:rPr lang="zh-CN" altLang="en-US" sz="3200" b="1" dirty="0">
                <a:latin typeface="+mj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天的用电量原来只够用多少天？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D503A3F-4695-4348-8FE6-1AB2BA18D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" y="1377950"/>
            <a:ext cx="6856413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解：设现在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30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天的用电量原来只够用</a:t>
            </a:r>
            <a:r>
              <a:rPr lang="en-US" altLang="zh-CN" sz="2800" b="1" i="1" dirty="0">
                <a:solidFill>
                  <a:srgbClr val="FF0000"/>
                </a:solidFill>
                <a:latin typeface="+mj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天。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515CD0A-B273-44E1-8DF8-66724868F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4350" y="2006600"/>
            <a:ext cx="276225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>
                <a:solidFill>
                  <a:srgbClr val="FF0000"/>
                </a:solidFill>
                <a:latin typeface="+mj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100</a:t>
            </a:r>
            <a:r>
              <a:rPr lang="en-US" altLang="zh-CN" sz="2800" b="1" i="1">
                <a:solidFill>
                  <a:srgbClr val="FF0000"/>
                </a:solidFill>
                <a:latin typeface="+mj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b="1">
                <a:solidFill>
                  <a:srgbClr val="FF0000"/>
                </a:solidFill>
                <a:latin typeface="+mj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+mj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25×30</a:t>
            </a:r>
            <a:endParaRPr lang="zh-CN" altLang="en-US" sz="2800" b="1">
              <a:solidFill>
                <a:srgbClr val="FF0000"/>
              </a:solidFill>
              <a:latin typeface="+mj-lt"/>
              <a:ea typeface="+mj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8D3CC5B-2EA6-4B8D-897B-7D35DCC55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6800" y="3419475"/>
            <a:ext cx="1509713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i="1">
                <a:solidFill>
                  <a:srgbClr val="FF0000"/>
                </a:solidFill>
                <a:latin typeface="+mj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b="1">
                <a:solidFill>
                  <a:srgbClr val="FF0000"/>
                </a:solidFill>
                <a:latin typeface="+mj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+mj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7.5</a:t>
            </a:r>
            <a:endParaRPr lang="zh-CN" altLang="en-US" sz="2800" b="1">
              <a:solidFill>
                <a:srgbClr val="FF0000"/>
              </a:solidFill>
              <a:latin typeface="+mj-lt"/>
              <a:ea typeface="+mj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" name="矩形 33">
            <a:extLst>
              <a:ext uri="{FF2B5EF4-FFF2-40B4-BE49-F238E27FC236}">
                <a16:creationId xmlns:a16="http://schemas.microsoft.com/office/drawing/2014/main" id="{88360FC7-993D-46AD-AE38-994E1257A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" y="4037013"/>
            <a:ext cx="7040563" cy="522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答：现在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30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天的用电量原来只够用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7.5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天。</a:t>
            </a:r>
          </a:p>
        </p:txBody>
      </p:sp>
      <p:grpSp>
        <p:nvGrpSpPr>
          <p:cNvPr id="7" name="Group 30">
            <a:extLst>
              <a:ext uri="{FF2B5EF4-FFF2-40B4-BE49-F238E27FC236}">
                <a16:creationId xmlns:a16="http://schemas.microsoft.com/office/drawing/2014/main" id="{F35100E4-0A40-4058-A84F-CE52D9EA93FA}"/>
              </a:ext>
            </a:extLst>
          </p:cNvPr>
          <p:cNvGrpSpPr>
            <a:grpSpLocks/>
          </p:cNvGrpSpPr>
          <p:nvPr/>
        </p:nvGrpSpPr>
        <p:grpSpPr bwMode="auto">
          <a:xfrm>
            <a:off x="6129338" y="2544763"/>
            <a:ext cx="2492375" cy="954087"/>
            <a:chOff x="2043" y="2768"/>
            <a:chExt cx="1138" cy="800"/>
          </a:xfrm>
        </p:grpSpPr>
        <p:sp>
          <p:nvSpPr>
            <p:cNvPr id="8" name="矩形 33">
              <a:extLst>
                <a:ext uri="{FF2B5EF4-FFF2-40B4-BE49-F238E27FC236}">
                  <a16:creationId xmlns:a16="http://schemas.microsoft.com/office/drawing/2014/main" id="{CE3197A0-A6B8-41D0-9D9F-5E19162CE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3" y="2910"/>
              <a:ext cx="397" cy="43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2800" b="1" i="1">
                  <a:solidFill>
                    <a:srgbClr val="FF0000"/>
                  </a:solidFill>
                  <a:latin typeface="+mj-lt"/>
                  <a:ea typeface="+mj-ea"/>
                  <a:cs typeface="Times New Roman" panose="02020603050405020304" pitchFamily="18" charset="0"/>
                  <a:sym typeface="Times New Roman" panose="02020603050405020304" pitchFamily="18" charset="0"/>
                </a:rPr>
                <a:t>x</a:t>
              </a:r>
              <a:r>
                <a:rPr lang="zh-CN" altLang="en-US" sz="2800" b="1">
                  <a:solidFill>
                    <a:srgbClr val="FF0000"/>
                  </a:solidFill>
                  <a:latin typeface="+mj-lt"/>
                  <a:ea typeface="+mj-ea"/>
                  <a:cs typeface="Times New Roman" panose="02020603050405020304" pitchFamily="18" charset="0"/>
                  <a:sym typeface="Times New Roman" panose="02020603050405020304" pitchFamily="18" charset="0"/>
                </a:rPr>
                <a:t>＝</a:t>
              </a:r>
            </a:p>
          </p:txBody>
        </p:sp>
        <p:grpSp>
          <p:nvGrpSpPr>
            <p:cNvPr id="18459" name="Group 29">
              <a:extLst>
                <a:ext uri="{FF2B5EF4-FFF2-40B4-BE49-F238E27FC236}">
                  <a16:creationId xmlns:a16="http://schemas.microsoft.com/office/drawing/2014/main" id="{270636C0-04EC-411A-BF9B-AD4C1129A4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13" y="2768"/>
              <a:ext cx="768" cy="800"/>
              <a:chOff x="2676" y="2768"/>
              <a:chExt cx="768" cy="800"/>
            </a:xfrm>
          </p:grpSpPr>
          <p:sp>
            <p:nvSpPr>
              <p:cNvPr id="10" name="矩形 34">
                <a:extLst>
                  <a:ext uri="{FF2B5EF4-FFF2-40B4-BE49-F238E27FC236}">
                    <a16:creationId xmlns:a16="http://schemas.microsoft.com/office/drawing/2014/main" id="{95ABF53D-2634-4365-A252-5152BB0AE9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6" y="2768"/>
                <a:ext cx="768" cy="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zh-CN" sz="2800" b="1">
                    <a:solidFill>
                      <a:srgbClr val="FF0000"/>
                    </a:solidFill>
                    <a:latin typeface="+mj-lt"/>
                    <a:ea typeface="+mj-ea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25×30</a:t>
                </a:r>
              </a:p>
            </p:txBody>
          </p:sp>
          <p:sp>
            <p:nvSpPr>
              <p:cNvPr id="11" name="矩形 35">
                <a:extLst>
                  <a:ext uri="{FF2B5EF4-FFF2-40B4-BE49-F238E27FC236}">
                    <a16:creationId xmlns:a16="http://schemas.microsoft.com/office/drawing/2014/main" id="{25D36B5A-F5E3-4916-8329-7FF7AD34B9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3" y="3129"/>
                <a:ext cx="397" cy="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zh-CN" sz="2800" b="1">
                    <a:solidFill>
                      <a:srgbClr val="FF0000"/>
                    </a:solidFill>
                    <a:latin typeface="+mj-lt"/>
                    <a:ea typeface="+mj-ea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100</a:t>
                </a:r>
              </a:p>
            </p:txBody>
          </p:sp>
          <p:cxnSp>
            <p:nvCxnSpPr>
              <p:cNvPr id="18462" name="直接连接符 36">
                <a:extLst>
                  <a:ext uri="{FF2B5EF4-FFF2-40B4-BE49-F238E27FC236}">
                    <a16:creationId xmlns:a16="http://schemas.microsoft.com/office/drawing/2014/main" id="{4F42382E-D90E-4E59-BD29-A558F44570C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05" y="3147"/>
                <a:ext cx="54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aphicFrame>
        <p:nvGraphicFramePr>
          <p:cNvPr id="14" name="表格 4">
            <a:extLst>
              <a:ext uri="{FF2B5EF4-FFF2-40B4-BE49-F238E27FC236}">
                <a16:creationId xmlns:a16="http://schemas.microsoft.com/office/drawing/2014/main" id="{FB5E6A05-650D-4DFA-AA18-692A289D82B6}"/>
              </a:ext>
            </a:extLst>
          </p:cNvPr>
          <p:cNvGraphicFramePr>
            <a:graphicFrameLocks noGrp="1"/>
          </p:cNvGraphicFramePr>
          <p:nvPr/>
        </p:nvGraphicFramePr>
        <p:xfrm>
          <a:off x="280988" y="2311400"/>
          <a:ext cx="4826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1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69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3812">
                <a:tc>
                  <a:txBody>
                    <a:bodyPr/>
                    <a:lstStyle/>
                    <a:p>
                      <a:pPr algn="ctr"/>
                      <a:endParaRPr lang="zh-CN" altLang="en-US" sz="2400"/>
                    </a:p>
                  </a:txBody>
                  <a:tcPr marL="91457" marR="914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平均每天照明用电</a:t>
                      </a:r>
                    </a:p>
                  </a:txBody>
                  <a:tcPr marL="91457" marR="914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天数</a:t>
                      </a:r>
                    </a:p>
                  </a:txBody>
                  <a:tcPr marL="91457" marR="9145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0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原来</a:t>
                      </a:r>
                    </a:p>
                  </a:txBody>
                  <a:tcPr marL="91457" marR="914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100</a:t>
                      </a:r>
                      <a:r>
                        <a:rPr lang="zh-CN" altLang="en-US" sz="2400" dirty="0"/>
                        <a:t>千瓦时</a:t>
                      </a:r>
                    </a:p>
                  </a:txBody>
                  <a:tcPr marL="91457" marR="914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？天</a:t>
                      </a:r>
                    </a:p>
                  </a:txBody>
                  <a:tcPr marL="91457" marR="9145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0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现在</a:t>
                      </a:r>
                    </a:p>
                  </a:txBody>
                  <a:tcPr marL="91457" marR="914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25</a:t>
                      </a:r>
                      <a:r>
                        <a:rPr lang="zh-CN" altLang="en-US" sz="2400" dirty="0"/>
                        <a:t>千瓦时</a:t>
                      </a:r>
                    </a:p>
                  </a:txBody>
                  <a:tcPr marL="91457" marR="914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30</a:t>
                      </a:r>
                      <a:r>
                        <a:rPr lang="zh-CN" altLang="en-US" sz="2400" dirty="0"/>
                        <a:t>天</a:t>
                      </a:r>
                    </a:p>
                  </a:txBody>
                  <a:tcPr marL="91457" marR="9145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">
            <a:extLst>
              <a:ext uri="{FF2B5EF4-FFF2-40B4-BE49-F238E27FC236}">
                <a16:creationId xmlns:a16="http://schemas.microsoft.com/office/drawing/2014/main" id="{3B9E98E3-335D-4263-826B-C336D39A2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8" y="1157288"/>
            <a:ext cx="7318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用正、反比例知识解决问题的解题步骤：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E7F59D4-F2A6-41A4-85E5-463243D57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8" y="1738313"/>
            <a:ext cx="8181975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9263" indent="-4492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①根据不变量，判断题中哪两种相关联的量成正比例或反比例关系。</a:t>
            </a:r>
          </a:p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②找出两组相对应的数，并设出未知数，列出比例方程。</a:t>
            </a:r>
          </a:p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③解比例。</a:t>
            </a:r>
          </a:p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④检验并写出答语。</a:t>
            </a:r>
          </a:p>
        </p:txBody>
      </p:sp>
      <p:pic>
        <p:nvPicPr>
          <p:cNvPr id="16" name="图片 15" descr="图片1">
            <a:extLst>
              <a:ext uri="{FF2B5EF4-FFF2-40B4-BE49-F238E27FC236}">
                <a16:creationId xmlns:a16="http://schemas.microsoft.com/office/drawing/2014/main" id="{0FCAB929-77A4-432F-8D23-F703F3718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576263"/>
            <a:ext cx="21780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6">
            <a:extLst>
              <a:ext uri="{FF2B5EF4-FFF2-40B4-BE49-F238E27FC236}">
                <a16:creationId xmlns:a16="http://schemas.microsoft.com/office/drawing/2014/main" id="{16B011A5-5C47-471F-86AE-6983FB014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3" y="1316038"/>
            <a:ext cx="5110162" cy="17732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47675" indent="-4476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  <a:defRPr/>
            </a:pPr>
            <a:r>
              <a:rPr lang="en-US" altLang="zh-CN" sz="2800" b="1" dirty="0"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．小明买</a:t>
            </a:r>
            <a:r>
              <a:rPr lang="en-US" altLang="zh-CN" sz="2800" b="1" dirty="0"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4</a:t>
            </a:r>
            <a:r>
              <a:rPr lang="zh-CN" altLang="en-US" sz="2800" b="1" dirty="0"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支圆珠笔用了</a:t>
            </a:r>
            <a:r>
              <a:rPr lang="en-US" altLang="zh-CN" sz="2800" b="1" dirty="0"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6</a:t>
            </a:r>
            <a:r>
              <a:rPr lang="zh-CN" altLang="en-US" sz="2800" b="1" dirty="0"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元。小刚想买</a:t>
            </a:r>
            <a:r>
              <a:rPr lang="en-US" altLang="zh-CN" sz="2800" b="1" dirty="0"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支同样的圆珠笔，要用多少钱？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433779C-009A-4377-83E7-DB3EE8308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6225" y="1276350"/>
            <a:ext cx="3003550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解：设要用</a:t>
            </a:r>
            <a:r>
              <a:rPr lang="en-US" altLang="zh-CN" sz="2800" b="1" i="1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元。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714BE6D-B460-4B94-B8A3-3A87F075B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3150" y="2684463"/>
            <a:ext cx="1427163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4</a:t>
            </a:r>
            <a:r>
              <a:rPr lang="en-US" altLang="zh-CN" sz="2800" b="1" i="1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18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+mj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3128DFE-E05E-4D9E-AF67-3BD6187BB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950" y="3298825"/>
            <a:ext cx="1249363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i="1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4.5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+mj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CCB4C40-2DEF-4FF2-8C0A-A84A17BF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6225" y="3911600"/>
            <a:ext cx="2935288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答：要用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4.5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元。</a:t>
            </a:r>
          </a:p>
        </p:txBody>
      </p:sp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AE97479E-B9F9-4652-91D5-860270B2BB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89625" y="1773238"/>
          <a:ext cx="1914525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4870" imgH="406048" progId="Equation.DSMT4">
                  <p:embed/>
                </p:oleObj>
              </mc:Choice>
              <mc:Fallback>
                <p:oleObj name="Equation" r:id="rId2" imgW="494870" imgH="406048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25" y="1773238"/>
                        <a:ext cx="1914525" cy="91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图片 9">
            <a:extLst>
              <a:ext uri="{FF2B5EF4-FFF2-40B4-BE49-F238E27FC236}">
                <a16:creationId xmlns:a16="http://schemas.microsoft.com/office/drawing/2014/main" id="{3D67623D-373F-4224-832B-442DBB65C5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1" y="698300"/>
            <a:ext cx="1955762" cy="611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3">
            <a:extLst>
              <a:ext uri="{FF2B5EF4-FFF2-40B4-BE49-F238E27FC236}">
                <a16:creationId xmlns:a16="http://schemas.microsoft.com/office/drawing/2014/main" id="{45393508-F4AE-4954-A5BB-55A2DEC57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902" y="523875"/>
            <a:ext cx="7612885" cy="16430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71463" indent="-271463"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2.</a:t>
            </a:r>
            <a:r>
              <a:rPr lang="zh-CN" altLang="en-US" sz="2800" b="1"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小</a:t>
            </a:r>
            <a:r>
              <a:rPr lang="zh-CN" altLang="en-US" sz="2800" b="1" dirty="0"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商店有两种圆珠笔。小明带的钱刚好可以买</a:t>
            </a:r>
            <a:r>
              <a:rPr lang="en-US" altLang="zh-CN" sz="2800" b="1" dirty="0"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4</a:t>
            </a:r>
            <a:r>
              <a:rPr lang="zh-CN" altLang="en-US" sz="2800" b="1" dirty="0"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支单价是</a:t>
            </a:r>
            <a:r>
              <a:rPr lang="en-US" altLang="zh-CN" sz="2800" b="1" dirty="0"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1.5</a:t>
            </a:r>
            <a:r>
              <a:rPr lang="zh-CN" altLang="en-US" sz="2800" b="1"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元的圆珠笔，</a:t>
            </a:r>
            <a:r>
              <a:rPr lang="zh-CN" altLang="en-US" sz="2800" b="1" dirty="0"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如果他只买单价是</a:t>
            </a:r>
            <a:r>
              <a:rPr lang="en-US" altLang="zh-CN" sz="2800" b="1" dirty="0"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zh-CN" altLang="en-US" sz="2800" b="1"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元的圆珠笔， </a:t>
            </a:r>
            <a:r>
              <a:rPr lang="zh-CN" altLang="en-US" sz="2800" b="1" dirty="0"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可以买多少支？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F65B302-6BD4-4170-B9C3-4BF7F7D1D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40" y="2070056"/>
            <a:ext cx="836177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解：设如果他只买单价是</a:t>
            </a:r>
            <a:r>
              <a:rPr lang="en-US" altLang="zh-CN" sz="2800" b="1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元的圆珠笔，可以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买</a:t>
            </a:r>
            <a:r>
              <a:rPr lang="en-US" altLang="zh-CN" sz="2800" b="1" i="1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支。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310CE2C-7C87-4F7E-BF1A-BDB67B8F6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466" y="2522494"/>
            <a:ext cx="304165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800" b="1" i="1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4×1.5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54A3DBE-8C79-4698-956D-999AA25A5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40" y="4132219"/>
            <a:ext cx="807402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答：如果他只买单价是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元的圆珠笔，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可以买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支。</a:t>
            </a:r>
          </a:p>
        </p:txBody>
      </p:sp>
      <p:grpSp>
        <p:nvGrpSpPr>
          <p:cNvPr id="6" name="Group 24">
            <a:extLst>
              <a:ext uri="{FF2B5EF4-FFF2-40B4-BE49-F238E27FC236}">
                <a16:creationId xmlns:a16="http://schemas.microsoft.com/office/drawing/2014/main" id="{E1CBAA40-2AB1-4D3F-BF22-DDCECC6E9BD9}"/>
              </a:ext>
            </a:extLst>
          </p:cNvPr>
          <p:cNvGrpSpPr>
            <a:grpSpLocks/>
          </p:cNvGrpSpPr>
          <p:nvPr/>
        </p:nvGrpSpPr>
        <p:grpSpPr bwMode="auto">
          <a:xfrm>
            <a:off x="2843725" y="2917781"/>
            <a:ext cx="2054225" cy="1038225"/>
            <a:chOff x="1748" y="2511"/>
            <a:chExt cx="1264" cy="874"/>
          </a:xfrm>
        </p:grpSpPr>
        <p:sp>
          <p:nvSpPr>
            <p:cNvPr id="7" name="矩形 33">
              <a:extLst>
                <a:ext uri="{FF2B5EF4-FFF2-40B4-BE49-F238E27FC236}">
                  <a16:creationId xmlns:a16="http://schemas.microsoft.com/office/drawing/2014/main" id="{C4E67C6A-7B3A-4A91-9305-A66B3DF94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8" y="2703"/>
              <a:ext cx="503" cy="44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2800" b="1" i="1">
                  <a:solidFill>
                    <a:srgbClr val="FF0000"/>
                  </a:solidFill>
                  <a:latin typeface="+mn-lt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x</a:t>
              </a:r>
              <a:r>
                <a:rPr lang="zh-CN" altLang="en-US" sz="2800" b="1">
                  <a:solidFill>
                    <a:srgbClr val="FF0000"/>
                  </a:solidFill>
                  <a:latin typeface="+mn-lt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＝</a:t>
              </a:r>
            </a:p>
          </p:txBody>
        </p:sp>
        <p:grpSp>
          <p:nvGrpSpPr>
            <p:cNvPr id="22537" name="Group 23">
              <a:extLst>
                <a:ext uri="{FF2B5EF4-FFF2-40B4-BE49-F238E27FC236}">
                  <a16:creationId xmlns:a16="http://schemas.microsoft.com/office/drawing/2014/main" id="{A5F7E1DA-18DC-4781-BFC9-4C0A23D847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82" y="2511"/>
              <a:ext cx="830" cy="874"/>
              <a:chOff x="2432" y="2511"/>
              <a:chExt cx="830" cy="874"/>
            </a:xfrm>
          </p:grpSpPr>
          <p:sp>
            <p:nvSpPr>
              <p:cNvPr id="9" name="矩形 34">
                <a:extLst>
                  <a:ext uri="{FF2B5EF4-FFF2-40B4-BE49-F238E27FC236}">
                    <a16:creationId xmlns:a16="http://schemas.microsoft.com/office/drawing/2014/main" id="{5210A1B6-7E4F-440E-9784-C64E82F3C0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" y="2511"/>
                <a:ext cx="812" cy="8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+mn-lt"/>
                    <a:ea typeface="+mn-ea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4×1.5</a:t>
                </a:r>
              </a:p>
            </p:txBody>
          </p:sp>
          <p:sp>
            <p:nvSpPr>
              <p:cNvPr id="10" name="矩形 35">
                <a:extLst>
                  <a:ext uri="{FF2B5EF4-FFF2-40B4-BE49-F238E27FC236}">
                    <a16:creationId xmlns:a16="http://schemas.microsoft.com/office/drawing/2014/main" id="{92FF6431-38A7-41C0-AFDD-8BB88D6CC9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9" y="2945"/>
                <a:ext cx="276" cy="4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zh-CN" sz="2800" b="1">
                    <a:solidFill>
                      <a:srgbClr val="FF0000"/>
                    </a:solidFill>
                    <a:latin typeface="+mn-lt"/>
                    <a:ea typeface="+mn-ea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2</a:t>
                </a:r>
              </a:p>
            </p:txBody>
          </p:sp>
          <p:cxnSp>
            <p:nvCxnSpPr>
              <p:cNvPr id="22540" name="直接连接符 36">
                <a:extLst>
                  <a:ext uri="{FF2B5EF4-FFF2-40B4-BE49-F238E27FC236}">
                    <a16:creationId xmlns:a16="http://schemas.microsoft.com/office/drawing/2014/main" id="{FA19CEEC-D97D-4C2E-AF27-4469FE90CA0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432" y="2935"/>
                <a:ext cx="83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9ED99D30-72DA-40B5-917D-F648082CE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2612" y="3694069"/>
            <a:ext cx="1370013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i="1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89CE937-B195-4709-A26D-329E3A2DA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" y="1190625"/>
            <a:ext cx="8831263" cy="157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altLang="zh-CN" sz="3200" b="1" dirty="0">
                <a:latin typeface="+mn-lt"/>
                <a:ea typeface="黑体" panose="02010600030101010101" pitchFamily="2" charset="-122"/>
              </a:rPr>
              <a:t>1.</a:t>
            </a:r>
            <a:r>
              <a:rPr lang="zh-CN" altLang="en-US" sz="3200" b="1" dirty="0">
                <a:latin typeface="+mn-lt"/>
                <a:ea typeface="黑体" panose="02010600030101010101" pitchFamily="2" charset="-122"/>
              </a:rPr>
              <a:t>工程队修一条水渠，每天工作</a:t>
            </a:r>
            <a:r>
              <a:rPr lang="en-US" altLang="zh-CN" sz="3200" b="1" dirty="0">
                <a:latin typeface="+mn-lt"/>
                <a:ea typeface="黑体" panose="02010600030101010101" pitchFamily="2" charset="-122"/>
              </a:rPr>
              <a:t>6</a:t>
            </a:r>
            <a:r>
              <a:rPr lang="zh-CN" altLang="en-US" sz="3200" b="1" dirty="0">
                <a:latin typeface="+mn-lt"/>
                <a:ea typeface="黑体" panose="02010600030101010101" pitchFamily="2" charset="-122"/>
              </a:rPr>
              <a:t>小时，</a:t>
            </a:r>
            <a:r>
              <a:rPr lang="en-US" altLang="zh-CN" sz="3200" b="1" dirty="0">
                <a:latin typeface="+mn-lt"/>
                <a:ea typeface="黑体" panose="02010600030101010101" pitchFamily="2" charset="-122"/>
              </a:rPr>
              <a:t>12</a:t>
            </a:r>
            <a:r>
              <a:rPr lang="zh-CN" altLang="en-US" sz="3200" b="1" dirty="0">
                <a:latin typeface="+mn-lt"/>
                <a:ea typeface="黑体" panose="02010600030101010101" pitchFamily="2" charset="-122"/>
              </a:rPr>
              <a:t>天</a:t>
            </a:r>
            <a:r>
              <a:rPr lang="zh-CN" altLang="en-US" sz="3200" b="1">
                <a:latin typeface="+mn-lt"/>
                <a:ea typeface="黑体" panose="02010600030101010101" pitchFamily="2" charset="-122"/>
              </a:rPr>
              <a:t>可以完成。如果每小时的工作量不变</a:t>
            </a:r>
            <a:r>
              <a:rPr lang="zh-CN" altLang="en-US" sz="3200" b="1" dirty="0">
                <a:latin typeface="+mn-lt"/>
                <a:ea typeface="黑体" panose="02010600030101010101" pitchFamily="2" charset="-122"/>
              </a:rPr>
              <a:t>，每天工作</a:t>
            </a:r>
            <a:r>
              <a:rPr lang="en-US" altLang="zh-CN" sz="3200" b="1" dirty="0">
                <a:latin typeface="+mn-lt"/>
                <a:ea typeface="黑体" panose="02010600030101010101" pitchFamily="2" charset="-122"/>
              </a:rPr>
              <a:t>8</a:t>
            </a:r>
            <a:r>
              <a:rPr lang="zh-CN" altLang="en-US" sz="3200" b="1" dirty="0">
                <a:latin typeface="+mn-lt"/>
                <a:ea typeface="黑体" panose="02010600030101010101" pitchFamily="2" charset="-122"/>
              </a:rPr>
              <a:t>小时，多少天可以完成任务？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1A461E5-2921-4113-9FC9-635815481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2647950"/>
            <a:ext cx="5976938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0030101010101" pitchFamily="2" charset="-122"/>
              </a:rPr>
              <a:t>解：设</a:t>
            </a:r>
            <a:r>
              <a:rPr lang="en-US" altLang="zh-CN" sz="3200" b="1" i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3200" b="1" dirty="0">
                <a:solidFill>
                  <a:srgbClr val="FF0000"/>
                </a:solidFill>
                <a:ea typeface="黑体" panose="02010600030101010101" pitchFamily="2" charset="-122"/>
              </a:rPr>
              <a:t>天可以完成任务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0030101010101" pitchFamily="2" charset="-122"/>
              </a:rPr>
              <a:t>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C23B494-E7E8-4A44-9CE3-38FC4EED2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7913" y="3076575"/>
            <a:ext cx="2408237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8</a:t>
            </a:r>
            <a:r>
              <a:rPr lang="en-US" altLang="zh-CN" sz="3200" b="1" i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6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×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12</a:t>
            </a:r>
            <a:endParaRPr lang="zh-CN" alt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F23B623-1213-4587-BBB0-81AFA4956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4925" y="3565525"/>
            <a:ext cx="11620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9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CCC44E6-B7D4-454B-8F59-844FCECD4EAA}"/>
              </a:ext>
            </a:extLst>
          </p:cNvPr>
          <p:cNvSpPr/>
          <p:nvPr/>
        </p:nvSpPr>
        <p:spPr>
          <a:xfrm>
            <a:off x="2266950" y="4002088"/>
            <a:ext cx="4953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0030101010101" pitchFamily="2" charset="-122"/>
              </a:rPr>
              <a:t>答：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0030101010101" pitchFamily="2" charset="-122"/>
              </a:rPr>
              <a:t>天可以完成任务。</a:t>
            </a:r>
          </a:p>
        </p:txBody>
      </p:sp>
      <p:grpSp>
        <p:nvGrpSpPr>
          <p:cNvPr id="23559" name="组合 9">
            <a:extLst>
              <a:ext uri="{FF2B5EF4-FFF2-40B4-BE49-F238E27FC236}">
                <a16:creationId xmlns:a16="http://schemas.microsoft.com/office/drawing/2014/main" id="{BCD9E5E4-AB95-45CC-8042-8CFC55BB9345}"/>
              </a:ext>
            </a:extLst>
          </p:cNvPr>
          <p:cNvGrpSpPr>
            <a:grpSpLocks/>
          </p:cNvGrpSpPr>
          <p:nvPr/>
        </p:nvGrpSpPr>
        <p:grpSpPr bwMode="auto">
          <a:xfrm>
            <a:off x="206375" y="628650"/>
            <a:ext cx="1943100" cy="584200"/>
            <a:chOff x="415649" y="352078"/>
            <a:chExt cx="1943238" cy="584201"/>
          </a:xfrm>
        </p:grpSpPr>
        <p:sp>
          <p:nvSpPr>
            <p:cNvPr id="11" name="Rounded Rectangle 9">
              <a:extLst>
                <a:ext uri="{FF2B5EF4-FFF2-40B4-BE49-F238E27FC236}">
                  <a16:creationId xmlns:a16="http://schemas.microsoft.com/office/drawing/2014/main" id="{E7BD0B47-3E8A-4ECA-90FF-84D51C74DE4F}"/>
                </a:ext>
              </a:extLst>
            </p:cNvPr>
            <p:cNvSpPr/>
            <p:nvPr/>
          </p:nvSpPr>
          <p:spPr>
            <a:xfrm>
              <a:off x="415649" y="367953"/>
              <a:ext cx="1943238" cy="560389"/>
            </a:xfrm>
            <a:prstGeom prst="roundRect">
              <a:avLst>
                <a:gd name="adj" fmla="val 28861"/>
              </a:avLst>
            </a:prstGeom>
            <a:solidFill>
              <a:srgbClr val="FCAE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楷体" panose="02010609060101010101" pitchFamily="49" charset="-122"/>
                <a:ea typeface="楷体" panose="02010609060101010101" pitchFamily="49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id="{86096F88-675B-4AB7-948D-3F4A29BDD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83" y="352078"/>
              <a:ext cx="1841396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随堂练习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478D171-B623-4228-9B7A-9B437EEEF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514350"/>
            <a:ext cx="7910512" cy="18653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3200" b="1" dirty="0">
                <a:latin typeface="+mn-lt"/>
                <a:ea typeface="黑体" panose="02010600030101010101" pitchFamily="2" charset="-122"/>
              </a:rPr>
              <a:t>2.</a:t>
            </a:r>
            <a:r>
              <a:rPr lang="zh-CN" altLang="en-US" sz="3200" b="1" dirty="0">
                <a:latin typeface="+mn-lt"/>
                <a:ea typeface="黑体" panose="02010600030101010101" pitchFamily="2" charset="-122"/>
              </a:rPr>
              <a:t>小林读一本文学名著，如果每天读</a:t>
            </a:r>
            <a:r>
              <a:rPr lang="en-US" altLang="zh-CN" sz="3200" b="1" dirty="0">
                <a:latin typeface="+mn-lt"/>
                <a:ea typeface="黑体" panose="02010600030101010101" pitchFamily="2" charset="-122"/>
              </a:rPr>
              <a:t>30</a:t>
            </a:r>
            <a:r>
              <a:rPr lang="zh-CN" altLang="en-US" sz="3200" b="1" dirty="0">
                <a:latin typeface="+mn-lt"/>
                <a:ea typeface="黑体" panose="02010600030101010101" pitchFamily="2" charset="-122"/>
              </a:rPr>
              <a:t>页，</a:t>
            </a:r>
            <a:r>
              <a:rPr lang="en-US" altLang="zh-CN" sz="3200" b="1" dirty="0">
                <a:latin typeface="+mn-lt"/>
                <a:ea typeface="黑体" panose="02010600030101010101" pitchFamily="2" charset="-122"/>
              </a:rPr>
              <a:t>8</a:t>
            </a:r>
            <a:r>
              <a:rPr lang="zh-CN" altLang="en-US" sz="3200" b="1" dirty="0">
                <a:latin typeface="+mn-lt"/>
                <a:ea typeface="黑体" panose="02010600030101010101" pitchFamily="2" charset="-122"/>
              </a:rPr>
              <a:t>天可以读完。小林想</a:t>
            </a:r>
            <a:r>
              <a:rPr lang="en-US" altLang="zh-CN" sz="3200" b="1" dirty="0">
                <a:latin typeface="+mn-lt"/>
                <a:ea typeface="黑体" panose="02010600030101010101" pitchFamily="2" charset="-122"/>
              </a:rPr>
              <a:t>6</a:t>
            </a:r>
            <a:r>
              <a:rPr lang="zh-CN" altLang="en-US" sz="3200" b="1" dirty="0">
                <a:latin typeface="+mn-lt"/>
                <a:ea typeface="黑体" panose="02010600030101010101" pitchFamily="2" charset="-122"/>
              </a:rPr>
              <a:t>天读完，那么平均每天要读多少页？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A1D0156-78CA-4627-9C7E-E64221DED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50" y="2289175"/>
            <a:ext cx="5976938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0030101010101" pitchFamily="2" charset="-122"/>
              </a:rPr>
              <a:t>解：设平均每天要读</a:t>
            </a:r>
            <a:r>
              <a:rPr lang="en-US" altLang="zh-CN" sz="3200" b="1" i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0030101010101" pitchFamily="2" charset="-122"/>
              </a:rPr>
              <a:t>页。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4687A71-1CF8-4F11-BD0A-8BD1E0717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888" y="2873375"/>
            <a:ext cx="2408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32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30×8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EEC5D16-5CB3-43E6-B20C-6E2ECDD31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9800" y="3355975"/>
            <a:ext cx="15573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40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80A38F6-2F7A-4E86-A921-57AF0484263F}"/>
              </a:ext>
            </a:extLst>
          </p:cNvPr>
          <p:cNvSpPr/>
          <p:nvPr/>
        </p:nvSpPr>
        <p:spPr>
          <a:xfrm>
            <a:off x="1873250" y="3952875"/>
            <a:ext cx="4873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0030101010101" pitchFamily="2" charset="-122"/>
              </a:rPr>
              <a:t>答：平均每天要读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  <a:cs typeface="Times New Roman" panose="02020603050405020304" pitchFamily="18" charset="0"/>
              </a:rPr>
              <a:t>40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0030101010101" pitchFamily="2" charset="-122"/>
              </a:rPr>
              <a:t>页。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本框 1">
            <a:extLst>
              <a:ext uri="{FF2B5EF4-FFF2-40B4-BE49-F238E27FC236}">
                <a16:creationId xmlns:a16="http://schemas.microsoft.com/office/drawing/2014/main" id="{B542A18D-7CC3-43E6-99D6-59A38C7AB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96" y="972886"/>
            <a:ext cx="8677208" cy="3363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latinLnBrk="1" hangingPunct="1">
              <a:lnSpc>
                <a:spcPct val="120000"/>
              </a:lnSpc>
            </a:pPr>
            <a:r>
              <a:rPr lang="en-US" altLang="zh-CN" sz="3000" b="1"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3000" b="1">
                <a:latin typeface="Times New Roman" panose="02020603050405020304" pitchFamily="18" charset="0"/>
                <a:ea typeface="黑体" panose="02010609060101010101" pitchFamily="49" charset="-122"/>
              </a:rPr>
              <a:t>用收割机收割</a:t>
            </a:r>
            <a:r>
              <a:rPr lang="zh-CN" altLang="en-US" sz="3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小麦。如果每小时收割</a:t>
            </a:r>
            <a:r>
              <a:rPr lang="en-US" altLang="zh-CN" sz="3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0.3</a:t>
            </a:r>
            <a:r>
              <a:rPr lang="zh-CN" altLang="en-US" sz="3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公顷，</a:t>
            </a:r>
            <a:r>
              <a:rPr lang="en-US" altLang="zh-CN" sz="3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40</a:t>
            </a:r>
            <a:r>
              <a:rPr lang="zh-CN" altLang="en-US" sz="3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小时能完成任务。</a:t>
            </a:r>
            <a:endParaRPr lang="en-US" altLang="zh-CN" sz="3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lnSpc>
                <a:spcPct val="120000"/>
              </a:lnSpc>
            </a:pPr>
            <a:r>
              <a:rPr lang="zh-CN" altLang="en-US" sz="3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）现在想用</a:t>
            </a:r>
            <a:r>
              <a:rPr lang="en-US" altLang="zh-CN" sz="3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30</a:t>
            </a:r>
            <a:r>
              <a:rPr lang="zh-CN" altLang="en-US" sz="3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小时收割完，那么每小时应收割多少公顷？</a:t>
            </a:r>
            <a:endParaRPr lang="en-US" altLang="zh-CN" sz="3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lnSpc>
                <a:spcPct val="120000"/>
              </a:lnSpc>
            </a:pPr>
            <a:r>
              <a:rPr lang="zh-CN" altLang="en-US" sz="3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）每公顷产小麦</a:t>
            </a:r>
            <a:r>
              <a:rPr lang="en-US" altLang="zh-CN" sz="3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8t</a:t>
            </a:r>
            <a:r>
              <a:rPr lang="zh-CN" altLang="en-US" sz="3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，这</a:t>
            </a:r>
            <a:r>
              <a:rPr lang="zh-CN" altLang="en-US" sz="3000" b="1">
                <a:latin typeface="Times New Roman" panose="02020603050405020304" pitchFamily="18" charset="0"/>
                <a:ea typeface="黑体" panose="02010609060101010101" pitchFamily="49" charset="-122"/>
              </a:rPr>
              <a:t>块地一共产</a:t>
            </a:r>
            <a:r>
              <a:rPr lang="zh-CN" altLang="en-US" sz="3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小麦多少吨？</a:t>
            </a:r>
            <a:endParaRPr lang="en-US" altLang="zh-CN" sz="3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lnSpc>
                <a:spcPct val="120000"/>
              </a:lnSpc>
            </a:pPr>
            <a:r>
              <a:rPr lang="zh-CN" altLang="en-US" sz="3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）你能提出其他数学问题并解答吗？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74A4C37-5CDF-49A9-A075-2E558D74B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862013"/>
            <a:ext cx="6726238" cy="1570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黑体" panose="02010600030101010101" pitchFamily="2" charset="-122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0030101010101" pitchFamily="2" charset="-122"/>
              </a:rPr>
              <a:t>）解：设每小时应收割</a:t>
            </a:r>
            <a:r>
              <a:rPr lang="en-US" altLang="zh-CN" sz="3200" b="1" i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x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0030101010101" pitchFamily="2" charset="-122"/>
              </a:rPr>
              <a:t>公顷。</a:t>
            </a:r>
            <a:endParaRPr lang="en-US" altLang="zh-CN" sz="3200" b="1" dirty="0">
              <a:solidFill>
                <a:srgbClr val="FF0000"/>
              </a:solidFill>
              <a:latin typeface="+mn-lt"/>
              <a:ea typeface="黑体" panose="02010600030101010101" pitchFamily="2" charset="-122"/>
            </a:endParaRPr>
          </a:p>
          <a:p>
            <a:pPr eaLnBrk="1" hangingPunct="1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黑体" panose="02010600030101010101" pitchFamily="2" charset="-122"/>
              </a:rPr>
              <a:t>                  30</a:t>
            </a:r>
            <a:r>
              <a:rPr lang="en-US" altLang="zh-CN" sz="3200" b="1" i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x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黑体" panose="02010600030101010101" pitchFamily="2" charset="-122"/>
              </a:rPr>
              <a:t>=0.3×40</a:t>
            </a:r>
          </a:p>
          <a:p>
            <a:pPr eaLnBrk="1" hangingPunct="1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黑体" panose="02010600030101010101" pitchFamily="2" charset="-122"/>
              </a:rPr>
              <a:t>                      </a:t>
            </a:r>
            <a:r>
              <a:rPr lang="en-US" altLang="zh-CN" sz="3200" b="1" i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x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黑体" panose="02010600030101010101" pitchFamily="2" charset="-122"/>
              </a:rPr>
              <a:t>=0.4</a:t>
            </a:r>
            <a:endParaRPr lang="zh-CN" altLang="en-US" sz="3200" b="1" dirty="0">
              <a:solidFill>
                <a:srgbClr val="FF0000"/>
              </a:solidFill>
              <a:latin typeface="+mn-lt"/>
              <a:ea typeface="黑体" panose="02010600030101010101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06C52D0-6FBB-4F21-A0D9-93AB7E5C1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263" y="2373313"/>
            <a:ext cx="52292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答：每小时应收割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0.4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公顷。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914650D-D281-4CF8-867F-8CEDFEC2E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3060700"/>
            <a:ext cx="5046663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0.3×40×8=96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（吨）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73D1E25-0281-4B8C-BD2D-970413897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263" y="3800475"/>
            <a:ext cx="5538696" cy="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答：这块地一共产小麦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96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817BF53-9207-CA7E-A412-8EEDE78B379C}"/>
              </a:ext>
            </a:extLst>
          </p:cNvPr>
          <p:cNvSpPr txBox="1"/>
          <p:nvPr/>
        </p:nvSpPr>
        <p:spPr>
          <a:xfrm>
            <a:off x="764131" y="842795"/>
            <a:ext cx="7299214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3200" b="1">
                <a:solidFill>
                  <a:srgbClr val="FF0000"/>
                </a:solidFill>
                <a:latin typeface="+mn-lt"/>
                <a:ea typeface="黑体" panose="02010600030101010101" pitchFamily="2" charset="-122"/>
              </a:defRPr>
            </a:lvl1pPr>
          </a:lstStyle>
          <a:p>
            <a:r>
              <a:rPr lang="zh-CN" altLang="en-US"/>
              <a:t>（</a:t>
            </a:r>
            <a:r>
              <a:rPr lang="en-US" altLang="zh-CN"/>
              <a:t>3</a:t>
            </a:r>
            <a:r>
              <a:rPr lang="zh-CN" altLang="en-US"/>
              <a:t>）提问不唯一，如：如果每小时收割</a:t>
            </a:r>
            <a:r>
              <a:rPr lang="en-US" altLang="zh-CN"/>
              <a:t>0.2</a:t>
            </a:r>
            <a:r>
              <a:rPr lang="zh-CN" altLang="en-US"/>
              <a:t>公顷，多少小时能完成任务</a:t>
            </a:r>
            <a:r>
              <a:rPr lang="en-US" altLang="zh-CN"/>
              <a:t>?</a:t>
            </a:r>
          </a:p>
          <a:p>
            <a:r>
              <a:rPr lang="zh-CN" altLang="en-US"/>
              <a:t>解：设</a:t>
            </a:r>
            <a:r>
              <a:rPr lang="en-US" altLang="zh-CN" i="1"/>
              <a:t>y</a:t>
            </a:r>
            <a:r>
              <a:rPr lang="zh-CN" altLang="en-US"/>
              <a:t>小时能完成任务。</a:t>
            </a:r>
            <a:endParaRPr lang="en-US" altLang="zh-CN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72FBE6A-67F6-7B2C-2574-037B9A749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6034" y="2530953"/>
            <a:ext cx="2600587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3200" b="1">
                <a:solidFill>
                  <a:srgbClr val="FF0000"/>
                </a:solidFill>
                <a:latin typeface="+mn-lt"/>
                <a:ea typeface="黑体" panose="02010600030101010101" pitchFamily="2" charset="-122"/>
              </a:rPr>
              <a:t>0.2</a:t>
            </a:r>
            <a:r>
              <a:rPr lang="en-US" altLang="zh-CN" sz="3200" b="1" i="1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y</a:t>
            </a:r>
            <a:r>
              <a:rPr lang="en-US" altLang="zh-CN" sz="3200" b="1">
                <a:solidFill>
                  <a:srgbClr val="FF0000"/>
                </a:solidFill>
                <a:latin typeface="+mn-lt"/>
                <a:ea typeface="黑体" panose="02010600030101010101" pitchFamily="2" charset="-122"/>
              </a:rPr>
              <a:t>=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黑体" panose="02010600030101010101" pitchFamily="2" charset="-122"/>
              </a:rPr>
              <a:t>0.3×40</a:t>
            </a:r>
          </a:p>
          <a:p>
            <a:pPr eaLnBrk="1" hangingPunct="1">
              <a:defRPr/>
            </a:pPr>
            <a:r>
              <a:rPr lang="en-US" altLang="zh-CN" sz="3200" b="1" i="1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     y</a:t>
            </a:r>
            <a:r>
              <a:rPr lang="en-US" altLang="zh-CN" sz="3200" b="1">
                <a:solidFill>
                  <a:srgbClr val="FF0000"/>
                </a:solidFill>
                <a:latin typeface="+mn-lt"/>
                <a:ea typeface="黑体" panose="02010600030101010101" pitchFamily="2" charset="-122"/>
              </a:rPr>
              <a:t>=60</a:t>
            </a:r>
            <a:endParaRPr lang="zh-CN" altLang="en-US" sz="3200" b="1" dirty="0">
              <a:solidFill>
                <a:srgbClr val="FF0000"/>
              </a:solidFill>
              <a:latin typeface="+mn-lt"/>
              <a:ea typeface="黑体" panose="0201060003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5AB5865-A0EF-7B8E-E18B-F3256DE37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278" y="3726669"/>
            <a:ext cx="4714752" cy="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60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小时能完成任务。</a:t>
            </a:r>
          </a:p>
        </p:txBody>
      </p:sp>
    </p:spTree>
    <p:extLst>
      <p:ext uri="{BB962C8B-B14F-4D97-AF65-F5344CB8AC3E}">
        <p14:creationId xmlns:p14="http://schemas.microsoft.com/office/powerpoint/2010/main" val="4176856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文本框 1">
            <a:extLst>
              <a:ext uri="{FF2B5EF4-FFF2-40B4-BE49-F238E27FC236}">
                <a16:creationId xmlns:a16="http://schemas.microsoft.com/office/drawing/2014/main" id="{E1E7A732-1BA6-431A-A54E-804FE5FD6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820" y="466857"/>
            <a:ext cx="7516968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4.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小东家的客厅是正方形的，用边长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0.6m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的方砖铺地，正好需要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100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块。如果改用边长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0.5m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的方砖铺地，需要多少块？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C8FA589-9292-48EB-A249-AB51900DD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75" y="2235200"/>
            <a:ext cx="327342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解：设需要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块。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14B9D56-D9F3-47E6-B62A-73905B44B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25" y="2673350"/>
            <a:ext cx="5116513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0.5×0.5×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0.6×0.6×100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3A2F773-28BF-4926-B158-0F2F6B53E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263" y="3109913"/>
            <a:ext cx="289718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0.25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36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F499461-109A-4E10-807C-DFFA0A4FB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75" y="3984625"/>
            <a:ext cx="3271838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答：需要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144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块。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D9FA856-4F65-421F-BCEB-28393250C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7763" y="3536950"/>
            <a:ext cx="1417637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144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>
            <a:extLst>
              <a:ext uri="{FF2B5EF4-FFF2-40B4-BE49-F238E27FC236}">
                <a16:creationId xmlns:a16="http://schemas.microsoft.com/office/drawing/2014/main" id="{1D63CA99-931F-4768-8D52-1F264F936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1271588"/>
            <a:ext cx="6342063" cy="5667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  <a:sym typeface="Arial" panose="020B0604020202020204" pitchFamily="34" charset="0"/>
              </a:rPr>
              <a:t>判断下面各题中的两个量成什么比例。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8BA9E1B-B989-4590-B5F9-FFCAFBC456A3}"/>
              </a:ext>
            </a:extLst>
          </p:cNvPr>
          <p:cNvSpPr/>
          <p:nvPr/>
        </p:nvSpPr>
        <p:spPr>
          <a:xfrm>
            <a:off x="555625" y="1743075"/>
            <a:ext cx="8474075" cy="2892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  <a:defRPr/>
            </a:pPr>
            <a:r>
              <a:rPr lang="zh-CN" altLang="zh-CN" sz="2800" b="1" kern="100" dirty="0"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2800" b="1" kern="100" dirty="0"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）速度一定，路程和时间成</a:t>
            </a:r>
            <a:r>
              <a:rPr lang="en-US" altLang="zh-CN" sz="2800" b="1" kern="100" dirty="0"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(     )</a:t>
            </a:r>
            <a:r>
              <a:rPr lang="zh-CN" altLang="zh-CN" sz="2800" b="1" kern="100" dirty="0"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比例。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  <a:defRPr/>
            </a:pPr>
            <a:r>
              <a:rPr lang="zh-CN" altLang="zh-CN" sz="2800" b="1" kern="100" dirty="0"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2800" b="1" kern="100" dirty="0"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）路程一定，速度和时间成</a:t>
            </a:r>
            <a:r>
              <a:rPr lang="en-US" altLang="zh-CN" sz="2800" b="1" kern="100" dirty="0">
                <a:solidFill>
                  <a:prstClr val="black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(     )</a:t>
            </a:r>
            <a:r>
              <a:rPr lang="zh-CN" altLang="zh-CN" sz="2800" b="1" kern="100" dirty="0"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比例。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  <a:defRPr/>
            </a:pPr>
            <a:r>
              <a:rPr lang="zh-CN" altLang="zh-CN" sz="2800" b="1" kern="100" dirty="0"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2800" b="1" kern="100" dirty="0"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）总价一定，买水果的数量和单价成</a:t>
            </a:r>
            <a:r>
              <a:rPr lang="en-US" altLang="zh-CN" sz="2800" b="1" kern="100" dirty="0">
                <a:solidFill>
                  <a:prstClr val="black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 (     )</a:t>
            </a:r>
            <a:r>
              <a:rPr lang="zh-CN" altLang="zh-CN" sz="2800" b="1" kern="100" dirty="0"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比例。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  <a:defRPr/>
            </a:pPr>
            <a:r>
              <a:rPr lang="zh-CN" altLang="zh-CN" sz="2800" b="1" kern="100" dirty="0"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zh-CN" sz="2800" b="1" kern="100" dirty="0"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）运货的总量一定，汽车的载重量和运</a:t>
            </a:r>
            <a:endParaRPr lang="en-US" altLang="zh-CN" sz="2800" b="1" kern="100" dirty="0">
              <a:latin typeface="+mn-lt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2800" b="1" kern="100" dirty="0"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zh-CN" altLang="zh-CN" sz="2800" b="1" kern="100" dirty="0"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的次数成</a:t>
            </a:r>
            <a:r>
              <a:rPr lang="en-US" altLang="zh-CN" sz="2800" b="1" kern="100" dirty="0"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(      ) </a:t>
            </a:r>
            <a:r>
              <a:rPr lang="zh-CN" altLang="zh-CN" sz="2800" b="1" kern="100" dirty="0"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比例。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01ADD1A-CE90-4D00-B644-46895B581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2913" y="1687513"/>
            <a:ext cx="67468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9389188-C705-4EAD-89F5-EE0E5A673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1963" y="2236788"/>
            <a:ext cx="673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反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0BAB24C-C53E-4B1C-A5DD-CA0F5C63E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5963" y="2814638"/>
            <a:ext cx="673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反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C111509-FCA2-4071-B703-1EED07F4E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2450" y="3935413"/>
            <a:ext cx="67468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反</a:t>
            </a:r>
          </a:p>
        </p:txBody>
      </p:sp>
      <p:grpSp>
        <p:nvGrpSpPr>
          <p:cNvPr id="9224" name="组合 10">
            <a:extLst>
              <a:ext uri="{FF2B5EF4-FFF2-40B4-BE49-F238E27FC236}">
                <a16:creationId xmlns:a16="http://schemas.microsoft.com/office/drawing/2014/main" id="{73620EC5-C152-4E01-9030-AA0A240DC4B6}"/>
              </a:ext>
            </a:extLst>
          </p:cNvPr>
          <p:cNvGrpSpPr>
            <a:grpSpLocks/>
          </p:cNvGrpSpPr>
          <p:nvPr/>
        </p:nvGrpSpPr>
        <p:grpSpPr bwMode="auto">
          <a:xfrm>
            <a:off x="206375" y="628650"/>
            <a:ext cx="1943100" cy="584200"/>
            <a:chOff x="415649" y="352078"/>
            <a:chExt cx="1943238" cy="584201"/>
          </a:xfrm>
        </p:grpSpPr>
        <p:sp>
          <p:nvSpPr>
            <p:cNvPr id="12" name="Rounded Rectangle 9">
              <a:extLst>
                <a:ext uri="{FF2B5EF4-FFF2-40B4-BE49-F238E27FC236}">
                  <a16:creationId xmlns:a16="http://schemas.microsoft.com/office/drawing/2014/main" id="{21AE55B5-113F-431B-8EAD-77C31496BB64}"/>
                </a:ext>
              </a:extLst>
            </p:cNvPr>
            <p:cNvSpPr/>
            <p:nvPr/>
          </p:nvSpPr>
          <p:spPr>
            <a:xfrm>
              <a:off x="415649" y="367953"/>
              <a:ext cx="1943238" cy="560389"/>
            </a:xfrm>
            <a:prstGeom prst="roundRect">
              <a:avLst>
                <a:gd name="adj" fmla="val 28861"/>
              </a:avLst>
            </a:prstGeom>
            <a:solidFill>
              <a:srgbClr val="FCAE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楷体" panose="02010609060101010101" pitchFamily="49" charset="-122"/>
                <a:ea typeface="楷体" panose="02010609060101010101" pitchFamily="49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13" name="Rectangle 16">
              <a:extLst>
                <a:ext uri="{FF2B5EF4-FFF2-40B4-BE49-F238E27FC236}">
                  <a16:creationId xmlns:a16="http://schemas.microsoft.com/office/drawing/2014/main" id="{C06DE488-E1DF-4B3A-99AF-F99E55BA4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83" y="352078"/>
              <a:ext cx="1841396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知识回顾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0D69159-9C38-4068-B33C-578F43D40872}"/>
              </a:ext>
            </a:extLst>
          </p:cNvPr>
          <p:cNvSpPr/>
          <p:nvPr/>
        </p:nvSpPr>
        <p:spPr>
          <a:xfrm>
            <a:off x="87313" y="1236663"/>
            <a:ext cx="8937625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1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.爸爸的平均步长是0.65m，元元的平均步长是0.5m，从元元家到时代广场爸爸走了880步，元元要走多少步？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7A91A8A-A0D9-46C5-A300-9EC86377E8F5}"/>
              </a:ext>
            </a:extLst>
          </p:cNvPr>
          <p:cNvSpPr/>
          <p:nvPr/>
        </p:nvSpPr>
        <p:spPr>
          <a:xfrm>
            <a:off x="2278063" y="2727325"/>
            <a:ext cx="5934075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解：设元元要走 </a:t>
            </a:r>
            <a:r>
              <a:rPr lang="zh-CN" altLang="en-US" sz="3200" b="1" i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x 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步。</a:t>
            </a:r>
          </a:p>
          <a:p>
            <a:pPr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0.5</a:t>
            </a:r>
            <a:r>
              <a:rPr lang="zh-CN" altLang="en-US" sz="3200" b="1" i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x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=0.65 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×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 880       </a:t>
            </a:r>
            <a:r>
              <a:rPr lang="zh-CN" altLang="en-US" sz="3200" b="1" i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x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=1144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70021B7-9874-4EF2-B405-79F2AA95ED5C}"/>
              </a:ext>
            </a:extLst>
          </p:cNvPr>
          <p:cNvSpPr/>
          <p:nvPr/>
        </p:nvSpPr>
        <p:spPr>
          <a:xfrm>
            <a:off x="1670050" y="4410075"/>
            <a:ext cx="5492750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b="1" kern="100" dirty="0">
                <a:latin typeface="Times New Roman" panose="02020603050405020304" pitchFamily="18" charset="0"/>
              </a:rPr>
              <a:t>选自“状元成才路”</a:t>
            </a:r>
            <a:r>
              <a:rPr lang="zh-CN" altLang="en-US" sz="1050" b="1" kern="100">
                <a:latin typeface="宋体" panose="02010600030101010101" pitchFamily="2" charset="-122"/>
              </a:rPr>
              <a:t>系列丛书</a:t>
            </a:r>
            <a:endParaRPr lang="zh-CN" altLang="en-US" sz="900" b="1" kern="1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2BD7F58-9ECF-47BB-A879-4E22A2729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3784600"/>
            <a:ext cx="427831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答：元元要走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1144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步。</a:t>
            </a:r>
          </a:p>
        </p:txBody>
      </p:sp>
      <p:grpSp>
        <p:nvGrpSpPr>
          <p:cNvPr id="28678" name="组合 9">
            <a:extLst>
              <a:ext uri="{FF2B5EF4-FFF2-40B4-BE49-F238E27FC236}">
                <a16:creationId xmlns:a16="http://schemas.microsoft.com/office/drawing/2014/main" id="{EFB6B777-0F84-4DAE-8BE8-795A4179745F}"/>
              </a:ext>
            </a:extLst>
          </p:cNvPr>
          <p:cNvGrpSpPr>
            <a:grpSpLocks/>
          </p:cNvGrpSpPr>
          <p:nvPr/>
        </p:nvGrpSpPr>
        <p:grpSpPr bwMode="auto">
          <a:xfrm>
            <a:off x="206375" y="628650"/>
            <a:ext cx="1943100" cy="584200"/>
            <a:chOff x="415649" y="352078"/>
            <a:chExt cx="1943238" cy="584201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0610A973-7015-4E6A-A7E9-0BD16A673C83}"/>
                </a:ext>
              </a:extLst>
            </p:cNvPr>
            <p:cNvSpPr/>
            <p:nvPr/>
          </p:nvSpPr>
          <p:spPr>
            <a:xfrm>
              <a:off x="415649" y="367953"/>
              <a:ext cx="1943238" cy="560389"/>
            </a:xfrm>
            <a:prstGeom prst="roundRect">
              <a:avLst>
                <a:gd name="adj" fmla="val 28861"/>
              </a:avLst>
            </a:prstGeom>
            <a:solidFill>
              <a:srgbClr val="FCAE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楷体" panose="02010609060101010101" pitchFamily="49" charset="-122"/>
                <a:ea typeface="楷体" panose="02010609060101010101" pitchFamily="49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11" name="Rectangle 16">
              <a:extLst>
                <a:ext uri="{FF2B5EF4-FFF2-40B4-BE49-F238E27FC236}">
                  <a16:creationId xmlns:a16="http://schemas.microsoft.com/office/drawing/2014/main" id="{52EB3AE9-ACA8-41F5-80D5-EE52E2BFF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83" y="352078"/>
              <a:ext cx="1841396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巩固练习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15F2EED-563A-4B80-80C4-944C1FBEB5FF}"/>
              </a:ext>
            </a:extLst>
          </p:cNvPr>
          <p:cNvSpPr/>
          <p:nvPr/>
        </p:nvSpPr>
        <p:spPr>
          <a:xfrm>
            <a:off x="441214" y="584200"/>
            <a:ext cx="7550261" cy="1570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2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.装订一批练习本，如果每本24页，可以装订成500本。现在每本多装订6页，可以装订成多少本？ 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0569A4C-48C0-429B-9D19-5BBCABFD318D}"/>
              </a:ext>
            </a:extLst>
          </p:cNvPr>
          <p:cNvSpPr/>
          <p:nvPr/>
        </p:nvSpPr>
        <p:spPr>
          <a:xfrm>
            <a:off x="2012950" y="1884363"/>
            <a:ext cx="5688013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解：设可以装订成 </a:t>
            </a:r>
            <a:r>
              <a:rPr lang="zh-CN" altLang="en-US" sz="3200" b="1" i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x 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本。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(24+6)</a:t>
            </a:r>
            <a:r>
              <a:rPr lang="zh-CN" altLang="en-US" sz="3200" b="1" i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x 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= 24 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×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 500     </a:t>
            </a:r>
            <a:r>
              <a:rPr lang="zh-CN" altLang="en-US" sz="3200" b="1" i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x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=400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DFFDC0B-5211-4E00-9B43-57DC43116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2950" y="3581400"/>
            <a:ext cx="450850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答：可以装订成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400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本。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77755FE-63F7-43C3-9EE5-EDCD12F96209}"/>
              </a:ext>
            </a:extLst>
          </p:cNvPr>
          <p:cNvSpPr/>
          <p:nvPr/>
        </p:nvSpPr>
        <p:spPr>
          <a:xfrm>
            <a:off x="1670050" y="4410075"/>
            <a:ext cx="5492750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b="1" kern="100" dirty="0">
                <a:latin typeface="Times New Roman" panose="02020603050405020304" pitchFamily="18" charset="0"/>
              </a:rPr>
              <a:t>选自“状元成才路”</a:t>
            </a:r>
            <a:r>
              <a:rPr lang="zh-CN" altLang="en-US" sz="1050" b="1" kern="100">
                <a:latin typeface="宋体" panose="02010600030101010101" pitchFamily="2" charset="-122"/>
              </a:rPr>
              <a:t>系列丛书</a:t>
            </a:r>
            <a:endParaRPr lang="zh-CN" altLang="en-US" sz="900" b="1" kern="1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组合 5">
            <a:extLst>
              <a:ext uri="{FF2B5EF4-FFF2-40B4-BE49-F238E27FC236}">
                <a16:creationId xmlns:a16="http://schemas.microsoft.com/office/drawing/2014/main" id="{89CDFF56-0827-4A90-A4ED-536056FCF4C5}"/>
              </a:ext>
            </a:extLst>
          </p:cNvPr>
          <p:cNvGrpSpPr>
            <a:grpSpLocks/>
          </p:cNvGrpSpPr>
          <p:nvPr/>
        </p:nvGrpSpPr>
        <p:grpSpPr bwMode="auto">
          <a:xfrm>
            <a:off x="808038" y="598488"/>
            <a:ext cx="7645400" cy="3554412"/>
            <a:chOff x="619562" y="677303"/>
            <a:chExt cx="7645526" cy="3553943"/>
          </a:xfrm>
        </p:grpSpPr>
        <p:pic>
          <p:nvPicPr>
            <p:cNvPr id="30727" name="图片 6">
              <a:extLst>
                <a:ext uri="{FF2B5EF4-FFF2-40B4-BE49-F238E27FC236}">
                  <a16:creationId xmlns:a16="http://schemas.microsoft.com/office/drawing/2014/main" id="{FA3FDD72-F224-4F70-8EDF-4DC5E5683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4" t="23866" r="10719" b="22557"/>
            <a:stretch>
              <a:fillRect/>
            </a:stretch>
          </p:blipFill>
          <p:spPr bwMode="auto">
            <a:xfrm>
              <a:off x="619562" y="677303"/>
              <a:ext cx="7645526" cy="35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8" name="矩形 2">
              <a:extLst>
                <a:ext uri="{FF2B5EF4-FFF2-40B4-BE49-F238E27FC236}">
                  <a16:creationId xmlns:a16="http://schemas.microsoft.com/office/drawing/2014/main" id="{E76AA27A-BACB-4328-BFAF-A2941D675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66" y="1551336"/>
              <a:ext cx="522876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32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同学们，今天的数学课你们有哪些收获呢？</a:t>
              </a:r>
            </a:p>
          </p:txBody>
        </p:sp>
      </p:grpSp>
      <p:pic>
        <p:nvPicPr>
          <p:cNvPr id="30723" name="图片 1">
            <a:extLst>
              <a:ext uri="{FF2B5EF4-FFF2-40B4-BE49-F238E27FC236}">
                <a16:creationId xmlns:a16="http://schemas.microsoft.com/office/drawing/2014/main" id="{B5D7FFEA-1532-4A6D-90CF-EC54F352D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036" y="2684832"/>
            <a:ext cx="1530462" cy="2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4" name="组合 12">
            <a:extLst>
              <a:ext uri="{FF2B5EF4-FFF2-40B4-BE49-F238E27FC236}">
                <a16:creationId xmlns:a16="http://schemas.microsoft.com/office/drawing/2014/main" id="{27450C10-3163-462F-A33B-A05F210F79F7}"/>
              </a:ext>
            </a:extLst>
          </p:cNvPr>
          <p:cNvGrpSpPr>
            <a:grpSpLocks/>
          </p:cNvGrpSpPr>
          <p:nvPr/>
        </p:nvGrpSpPr>
        <p:grpSpPr bwMode="auto">
          <a:xfrm>
            <a:off x="206375" y="628650"/>
            <a:ext cx="1943100" cy="584200"/>
            <a:chOff x="415649" y="352078"/>
            <a:chExt cx="1943238" cy="584201"/>
          </a:xfrm>
        </p:grpSpPr>
        <p:sp>
          <p:nvSpPr>
            <p:cNvPr id="14" name="Rounded Rectangle 9">
              <a:extLst>
                <a:ext uri="{FF2B5EF4-FFF2-40B4-BE49-F238E27FC236}">
                  <a16:creationId xmlns:a16="http://schemas.microsoft.com/office/drawing/2014/main" id="{EFA09F37-1C15-4B4F-814A-FF2B59246047}"/>
                </a:ext>
              </a:extLst>
            </p:cNvPr>
            <p:cNvSpPr/>
            <p:nvPr/>
          </p:nvSpPr>
          <p:spPr>
            <a:xfrm>
              <a:off x="415649" y="367953"/>
              <a:ext cx="1943238" cy="560389"/>
            </a:xfrm>
            <a:prstGeom prst="roundRect">
              <a:avLst>
                <a:gd name="adj" fmla="val 28861"/>
              </a:avLst>
            </a:prstGeom>
            <a:solidFill>
              <a:srgbClr val="FCAE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楷体" panose="02010609060101010101" pitchFamily="49" charset="-122"/>
                <a:ea typeface="楷体" panose="02010609060101010101" pitchFamily="49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26E4C451-D2D6-4734-9C74-5D942CCA95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83" y="352078"/>
              <a:ext cx="1841396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课堂小结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5">
            <a:extLst>
              <a:ext uri="{FF2B5EF4-FFF2-40B4-BE49-F238E27FC236}">
                <a16:creationId xmlns:a16="http://schemas.microsoft.com/office/drawing/2014/main" id="{1D255DAC-2103-4FE4-A160-FE19A2391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1168400"/>
            <a:ext cx="8653463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zh-CN" altLang="en-US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  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某办公楼原来平均每天照明用电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100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千瓦时。改用节能灯以后，平均每天只用电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25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千瓦时。原来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天的用电量现在可以用多少天？</a:t>
            </a: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4FFA8785-96B2-4537-BF0C-3BE8E4265319}"/>
              </a:ext>
            </a:extLst>
          </p:cNvPr>
          <p:cNvGraphicFramePr>
            <a:graphicFrameLocks noGrp="1"/>
          </p:cNvGraphicFramePr>
          <p:nvPr/>
        </p:nvGraphicFramePr>
        <p:xfrm>
          <a:off x="1503363" y="2816225"/>
          <a:ext cx="6096000" cy="1746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7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2083">
                <a:tc>
                  <a:txBody>
                    <a:bodyPr/>
                    <a:lstStyle/>
                    <a:p>
                      <a:pPr algn="ctr"/>
                      <a:endParaRPr lang="zh-CN" altLang="en-US" sz="2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/>
                        <a:t>平均每天照明用电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/>
                        <a:t>天数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08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/>
                        <a:t>原来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100</a:t>
                      </a:r>
                      <a:r>
                        <a:rPr lang="zh-CN" altLang="en-US" sz="2800" dirty="0"/>
                        <a:t>千瓦时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5</a:t>
                      </a:r>
                      <a:r>
                        <a:rPr lang="zh-CN" altLang="en-US" sz="2800" dirty="0"/>
                        <a:t>天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08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/>
                        <a:t>现在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25</a:t>
                      </a:r>
                      <a:r>
                        <a:rPr lang="zh-CN" altLang="en-US" sz="2800" dirty="0"/>
                        <a:t>千瓦时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/>
                        <a:t>？天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1285" name="组合 7">
            <a:extLst>
              <a:ext uri="{FF2B5EF4-FFF2-40B4-BE49-F238E27FC236}">
                <a16:creationId xmlns:a16="http://schemas.microsoft.com/office/drawing/2014/main" id="{0BBF50A8-ED27-489F-A0D4-9D6626F2B6B6}"/>
              </a:ext>
            </a:extLst>
          </p:cNvPr>
          <p:cNvGrpSpPr>
            <a:grpSpLocks/>
          </p:cNvGrpSpPr>
          <p:nvPr/>
        </p:nvGrpSpPr>
        <p:grpSpPr bwMode="auto">
          <a:xfrm>
            <a:off x="206375" y="628650"/>
            <a:ext cx="2268538" cy="584200"/>
            <a:chOff x="415649" y="352078"/>
            <a:chExt cx="2268834" cy="584201"/>
          </a:xfrm>
        </p:grpSpPr>
        <p:sp>
          <p:nvSpPr>
            <p:cNvPr id="9" name="Rounded Rectangle 9">
              <a:extLst>
                <a:ext uri="{FF2B5EF4-FFF2-40B4-BE49-F238E27FC236}">
                  <a16:creationId xmlns:a16="http://schemas.microsoft.com/office/drawing/2014/main" id="{726FA0B3-48AD-4437-AD4A-99E9EB8E1CA2}"/>
                </a:ext>
              </a:extLst>
            </p:cNvPr>
            <p:cNvSpPr/>
            <p:nvPr/>
          </p:nvSpPr>
          <p:spPr>
            <a:xfrm>
              <a:off x="415649" y="367953"/>
              <a:ext cx="2268834" cy="560389"/>
            </a:xfrm>
            <a:prstGeom prst="roundRect">
              <a:avLst>
                <a:gd name="adj" fmla="val 28861"/>
              </a:avLst>
            </a:prstGeom>
            <a:solidFill>
              <a:srgbClr val="FCAE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楷体" panose="02010609060101010101" pitchFamily="49" charset="-122"/>
                <a:ea typeface="楷体" panose="02010609060101010101" pitchFamily="49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10" name="Rectangle 16">
              <a:extLst>
                <a:ext uri="{FF2B5EF4-FFF2-40B4-BE49-F238E27FC236}">
                  <a16:creationId xmlns:a16="http://schemas.microsoft.com/office/drawing/2014/main" id="{5EC652BE-9EAB-4048-8153-99C00924F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726" y="352078"/>
              <a:ext cx="2220000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阅读与理解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91244E02-CFDD-4089-97A5-DBD06179C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38" y="1226634"/>
            <a:ext cx="617921" cy="556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">
            <a:extLst>
              <a:ext uri="{FF2B5EF4-FFF2-40B4-BE49-F238E27FC236}">
                <a16:creationId xmlns:a16="http://schemas.microsoft.com/office/drawing/2014/main" id="{2C703987-9951-4AAB-948E-D32231425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1414463"/>
            <a:ext cx="75993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先算出总用电量，再求现在的用电天数。</a:t>
            </a:r>
            <a:endParaRPr lang="zh-CN" altLang="en-US" sz="320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4">
            <a:extLst>
              <a:ext uri="{FF2B5EF4-FFF2-40B4-BE49-F238E27FC236}">
                <a16:creationId xmlns:a16="http://schemas.microsoft.com/office/drawing/2014/main" id="{A6AA9832-C611-4431-AD96-58DFAA5AE542}"/>
              </a:ext>
            </a:extLst>
          </p:cNvPr>
          <p:cNvGraphicFramePr>
            <a:graphicFrameLocks noGrp="1"/>
          </p:cNvGraphicFramePr>
          <p:nvPr/>
        </p:nvGraphicFramePr>
        <p:xfrm>
          <a:off x="639763" y="2147888"/>
          <a:ext cx="482441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0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6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3812">
                <a:tc>
                  <a:txBody>
                    <a:bodyPr/>
                    <a:lstStyle/>
                    <a:p>
                      <a:pPr algn="ctr"/>
                      <a:endParaRPr lang="zh-CN" altLang="en-US" sz="2400"/>
                    </a:p>
                  </a:txBody>
                  <a:tcPr marL="91427" marR="914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平均每天照明用电</a:t>
                      </a:r>
                    </a:p>
                  </a:txBody>
                  <a:tcPr marL="91427" marR="914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天数</a:t>
                      </a:r>
                    </a:p>
                  </a:txBody>
                  <a:tcPr marL="91427" marR="914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0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原来</a:t>
                      </a:r>
                    </a:p>
                  </a:txBody>
                  <a:tcPr marL="91427" marR="914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100</a:t>
                      </a:r>
                      <a:r>
                        <a:rPr lang="zh-CN" altLang="en-US" sz="2400" dirty="0"/>
                        <a:t>千瓦时</a:t>
                      </a:r>
                    </a:p>
                  </a:txBody>
                  <a:tcPr marL="91427" marR="914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5</a:t>
                      </a:r>
                      <a:r>
                        <a:rPr lang="zh-CN" altLang="en-US" sz="2400" dirty="0"/>
                        <a:t>天</a:t>
                      </a:r>
                    </a:p>
                  </a:txBody>
                  <a:tcPr marL="91427" marR="914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0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现在</a:t>
                      </a:r>
                    </a:p>
                  </a:txBody>
                  <a:tcPr marL="91427" marR="914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25</a:t>
                      </a:r>
                      <a:r>
                        <a:rPr lang="zh-CN" altLang="en-US" sz="2400" dirty="0"/>
                        <a:t>千瓦时</a:t>
                      </a:r>
                    </a:p>
                  </a:txBody>
                  <a:tcPr marL="91427" marR="914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？天</a:t>
                      </a:r>
                    </a:p>
                  </a:txBody>
                  <a:tcPr marL="91427" marR="914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F4B7BFEA-AE90-42B0-9E4F-782F13B47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2325" y="2071688"/>
            <a:ext cx="31146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100×5÷25</a:t>
            </a:r>
          </a:p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500÷25</a:t>
            </a:r>
          </a:p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20(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天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A561F23-A48E-4023-A09F-C8BF0AB57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3787775"/>
            <a:ext cx="74644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答：原来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天的用电量现在可以用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天。</a:t>
            </a:r>
          </a:p>
        </p:txBody>
      </p:sp>
      <p:grpSp>
        <p:nvGrpSpPr>
          <p:cNvPr id="12311" name="组合 3">
            <a:extLst>
              <a:ext uri="{FF2B5EF4-FFF2-40B4-BE49-F238E27FC236}">
                <a16:creationId xmlns:a16="http://schemas.microsoft.com/office/drawing/2014/main" id="{F0DB1F26-6FED-4676-82D4-6860862F5135}"/>
              </a:ext>
            </a:extLst>
          </p:cNvPr>
          <p:cNvGrpSpPr>
            <a:grpSpLocks/>
          </p:cNvGrpSpPr>
          <p:nvPr/>
        </p:nvGrpSpPr>
        <p:grpSpPr bwMode="auto">
          <a:xfrm>
            <a:off x="144463" y="555625"/>
            <a:ext cx="1862137" cy="700088"/>
            <a:chOff x="3641034" y="2221774"/>
            <a:chExt cx="1861931" cy="699953"/>
          </a:xfrm>
        </p:grpSpPr>
        <p:grpSp>
          <p:nvGrpSpPr>
            <p:cNvPr id="12312" name="组合 4">
              <a:extLst>
                <a:ext uri="{FF2B5EF4-FFF2-40B4-BE49-F238E27FC236}">
                  <a16:creationId xmlns:a16="http://schemas.microsoft.com/office/drawing/2014/main" id="{C3981CF3-1415-4C89-B98D-F7FA5161E7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1034" y="2276782"/>
              <a:ext cx="1861931" cy="644945"/>
              <a:chOff x="3246706" y="2620032"/>
              <a:chExt cx="1861931" cy="644945"/>
            </a:xfrm>
          </p:grpSpPr>
          <p:sp>
            <p:nvSpPr>
              <p:cNvPr id="9" name="六边形 8">
                <a:extLst>
                  <a:ext uri="{FF2B5EF4-FFF2-40B4-BE49-F238E27FC236}">
                    <a16:creationId xmlns:a16="http://schemas.microsoft.com/office/drawing/2014/main" id="{0E3C465F-85F7-4EE5-9A48-40F4A2AF9C0A}"/>
                  </a:ext>
                </a:extLst>
              </p:cNvPr>
              <p:cNvSpPr/>
              <p:nvPr/>
            </p:nvSpPr>
            <p:spPr>
              <a:xfrm>
                <a:off x="3246706" y="2672953"/>
                <a:ext cx="1861931" cy="592024"/>
              </a:xfrm>
              <a:custGeom>
                <a:avLst/>
                <a:gdLst>
                  <a:gd name="connsiteX0" fmla="*/ 0 w 1835162"/>
                  <a:gd name="connsiteY0" fmla="*/ 296324 h 592647"/>
                  <a:gd name="connsiteX1" fmla="*/ 243412 w 1835162"/>
                  <a:gd name="connsiteY1" fmla="*/ 0 h 592647"/>
                  <a:gd name="connsiteX2" fmla="*/ 1591750 w 1835162"/>
                  <a:gd name="connsiteY2" fmla="*/ 0 h 592647"/>
                  <a:gd name="connsiteX3" fmla="*/ 1835162 w 1835162"/>
                  <a:gd name="connsiteY3" fmla="*/ 296324 h 592647"/>
                  <a:gd name="connsiteX4" fmla="*/ 1591750 w 1835162"/>
                  <a:gd name="connsiteY4" fmla="*/ 592647 h 592647"/>
                  <a:gd name="connsiteX5" fmla="*/ 243412 w 1835162"/>
                  <a:gd name="connsiteY5" fmla="*/ 592647 h 592647"/>
                  <a:gd name="connsiteX6" fmla="*/ 0 w 1835162"/>
                  <a:gd name="connsiteY6" fmla="*/ 296324 h 592647"/>
                  <a:gd name="connsiteX0-1" fmla="*/ 0 w 1835162"/>
                  <a:gd name="connsiteY0-2" fmla="*/ 296324 h 592647"/>
                  <a:gd name="connsiteX1-3" fmla="*/ 243412 w 1835162"/>
                  <a:gd name="connsiteY1-4" fmla="*/ 0 h 592647"/>
                  <a:gd name="connsiteX2-5" fmla="*/ 1591750 w 1835162"/>
                  <a:gd name="connsiteY2-6" fmla="*/ 0 h 592647"/>
                  <a:gd name="connsiteX3-7" fmla="*/ 1835162 w 1835162"/>
                  <a:gd name="connsiteY3-8" fmla="*/ 296324 h 592647"/>
                  <a:gd name="connsiteX4-9" fmla="*/ 1591750 w 1835162"/>
                  <a:gd name="connsiteY4-10" fmla="*/ 592647 h 592647"/>
                  <a:gd name="connsiteX5-11" fmla="*/ 895865 w 1835162"/>
                  <a:gd name="connsiteY5-12" fmla="*/ 573313 h 592647"/>
                  <a:gd name="connsiteX6-13" fmla="*/ 243412 w 1835162"/>
                  <a:gd name="connsiteY6-14" fmla="*/ 592647 h 592647"/>
                  <a:gd name="connsiteX7" fmla="*/ 0 w 1835162"/>
                  <a:gd name="connsiteY7" fmla="*/ 296324 h 592647"/>
                  <a:gd name="connsiteX0-15" fmla="*/ 0 w 1835162"/>
                  <a:gd name="connsiteY0-16" fmla="*/ 296324 h 592647"/>
                  <a:gd name="connsiteX1-17" fmla="*/ 243412 w 1835162"/>
                  <a:gd name="connsiteY1-18" fmla="*/ 0 h 592647"/>
                  <a:gd name="connsiteX2-19" fmla="*/ 1591750 w 1835162"/>
                  <a:gd name="connsiteY2-20" fmla="*/ 0 h 592647"/>
                  <a:gd name="connsiteX3-21" fmla="*/ 1835162 w 1835162"/>
                  <a:gd name="connsiteY3-22" fmla="*/ 296324 h 592647"/>
                  <a:gd name="connsiteX4-23" fmla="*/ 1591750 w 1835162"/>
                  <a:gd name="connsiteY4-24" fmla="*/ 592647 h 592647"/>
                  <a:gd name="connsiteX5-25" fmla="*/ 891103 w 1835162"/>
                  <a:gd name="connsiteY5-26" fmla="*/ 568550 h 592647"/>
                  <a:gd name="connsiteX6-27" fmla="*/ 243412 w 1835162"/>
                  <a:gd name="connsiteY6-28" fmla="*/ 592647 h 592647"/>
                  <a:gd name="connsiteX7-29" fmla="*/ 0 w 1835162"/>
                  <a:gd name="connsiteY7-30" fmla="*/ 296324 h 592647"/>
                  <a:gd name="connsiteX0-31" fmla="*/ 0 w 1835162"/>
                  <a:gd name="connsiteY0-32" fmla="*/ 296324 h 592647"/>
                  <a:gd name="connsiteX1-33" fmla="*/ 243412 w 1835162"/>
                  <a:gd name="connsiteY1-34" fmla="*/ 0 h 592647"/>
                  <a:gd name="connsiteX2-35" fmla="*/ 1591750 w 1835162"/>
                  <a:gd name="connsiteY2-36" fmla="*/ 0 h 592647"/>
                  <a:gd name="connsiteX3-37" fmla="*/ 1835162 w 1835162"/>
                  <a:gd name="connsiteY3-38" fmla="*/ 296324 h 592647"/>
                  <a:gd name="connsiteX4-39" fmla="*/ 1591750 w 1835162"/>
                  <a:gd name="connsiteY4-40" fmla="*/ 592647 h 592647"/>
                  <a:gd name="connsiteX5-41" fmla="*/ 914916 w 1835162"/>
                  <a:gd name="connsiteY5-42" fmla="*/ 568550 h 592647"/>
                  <a:gd name="connsiteX6-43" fmla="*/ 243412 w 1835162"/>
                  <a:gd name="connsiteY6-44" fmla="*/ 592647 h 592647"/>
                  <a:gd name="connsiteX7-45" fmla="*/ 0 w 1835162"/>
                  <a:gd name="connsiteY7-46" fmla="*/ 296324 h 592647"/>
                  <a:gd name="connsiteX0-47" fmla="*/ 0 w 1835162"/>
                  <a:gd name="connsiteY0-48" fmla="*/ 296324 h 592647"/>
                  <a:gd name="connsiteX1-49" fmla="*/ 243412 w 1835162"/>
                  <a:gd name="connsiteY1-50" fmla="*/ 0 h 592647"/>
                  <a:gd name="connsiteX2-51" fmla="*/ 1591750 w 1835162"/>
                  <a:gd name="connsiteY2-52" fmla="*/ 0 h 592647"/>
                  <a:gd name="connsiteX3-53" fmla="*/ 1835162 w 1835162"/>
                  <a:gd name="connsiteY3-54" fmla="*/ 296324 h 592647"/>
                  <a:gd name="connsiteX4-55" fmla="*/ 1591750 w 1835162"/>
                  <a:gd name="connsiteY4-56" fmla="*/ 592647 h 592647"/>
                  <a:gd name="connsiteX5-57" fmla="*/ 900628 w 1835162"/>
                  <a:gd name="connsiteY5-58" fmla="*/ 566169 h 592647"/>
                  <a:gd name="connsiteX6-59" fmla="*/ 243412 w 1835162"/>
                  <a:gd name="connsiteY6-60" fmla="*/ 592647 h 592647"/>
                  <a:gd name="connsiteX7-61" fmla="*/ 0 w 1835162"/>
                  <a:gd name="connsiteY7-62" fmla="*/ 296324 h 592647"/>
                  <a:gd name="connsiteX0-63" fmla="*/ 0 w 1835162"/>
                  <a:gd name="connsiteY0-64" fmla="*/ 296324 h 592647"/>
                  <a:gd name="connsiteX1-65" fmla="*/ 243412 w 1835162"/>
                  <a:gd name="connsiteY1-66" fmla="*/ 0 h 592647"/>
                  <a:gd name="connsiteX2-67" fmla="*/ 1591750 w 1835162"/>
                  <a:gd name="connsiteY2-68" fmla="*/ 0 h 592647"/>
                  <a:gd name="connsiteX3-69" fmla="*/ 1835162 w 1835162"/>
                  <a:gd name="connsiteY3-70" fmla="*/ 296324 h 592647"/>
                  <a:gd name="connsiteX4-71" fmla="*/ 1591750 w 1835162"/>
                  <a:gd name="connsiteY4-72" fmla="*/ 592647 h 592647"/>
                  <a:gd name="connsiteX5-73" fmla="*/ 881578 w 1835162"/>
                  <a:gd name="connsiteY5-74" fmla="*/ 561406 h 592647"/>
                  <a:gd name="connsiteX6-75" fmla="*/ 243412 w 1835162"/>
                  <a:gd name="connsiteY6-76" fmla="*/ 592647 h 592647"/>
                  <a:gd name="connsiteX7-77" fmla="*/ 0 w 1835162"/>
                  <a:gd name="connsiteY7-78" fmla="*/ 296324 h 592647"/>
                  <a:gd name="connsiteX0-79" fmla="*/ 0 w 1835162"/>
                  <a:gd name="connsiteY0-80" fmla="*/ 296324 h 592647"/>
                  <a:gd name="connsiteX1-81" fmla="*/ 243412 w 1835162"/>
                  <a:gd name="connsiteY1-82" fmla="*/ 0 h 592647"/>
                  <a:gd name="connsiteX2-83" fmla="*/ 1591750 w 1835162"/>
                  <a:gd name="connsiteY2-84" fmla="*/ 0 h 592647"/>
                  <a:gd name="connsiteX3-85" fmla="*/ 1835162 w 1835162"/>
                  <a:gd name="connsiteY3-86" fmla="*/ 296324 h 592647"/>
                  <a:gd name="connsiteX4-87" fmla="*/ 1591750 w 1835162"/>
                  <a:gd name="connsiteY4-88" fmla="*/ 592647 h 592647"/>
                  <a:gd name="connsiteX5-89" fmla="*/ 860454 w 1835162"/>
                  <a:gd name="connsiteY5-90" fmla="*/ 554262 h 592647"/>
                  <a:gd name="connsiteX6-91" fmla="*/ 243412 w 1835162"/>
                  <a:gd name="connsiteY6-92" fmla="*/ 592647 h 592647"/>
                  <a:gd name="connsiteX7-93" fmla="*/ 0 w 1835162"/>
                  <a:gd name="connsiteY7-94" fmla="*/ 296324 h 59264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29" y="connsiteY7-30"/>
                  </a:cxn>
                </a:cxnLst>
                <a:rect l="l" t="t" r="r" b="b"/>
                <a:pathLst>
                  <a:path w="1835162" h="592647">
                    <a:moveTo>
                      <a:pt x="0" y="296324"/>
                    </a:moveTo>
                    <a:lnTo>
                      <a:pt x="243412" y="0"/>
                    </a:lnTo>
                    <a:lnTo>
                      <a:pt x="1591750" y="0"/>
                    </a:lnTo>
                    <a:lnTo>
                      <a:pt x="1835162" y="296324"/>
                    </a:lnTo>
                    <a:lnTo>
                      <a:pt x="1591750" y="592647"/>
                    </a:lnTo>
                    <a:cubicBezTo>
                      <a:pt x="1358994" y="592552"/>
                      <a:pt x="1093210" y="554357"/>
                      <a:pt x="860454" y="554262"/>
                    </a:cubicBezTo>
                    <a:lnTo>
                      <a:pt x="243412" y="592647"/>
                    </a:lnTo>
                    <a:lnTo>
                      <a:pt x="0" y="296324"/>
                    </a:lnTo>
                    <a:close/>
                  </a:path>
                </a:pathLst>
              </a:custGeom>
              <a:solidFill>
                <a:srgbClr val="D4D3D3"/>
              </a:solidFill>
              <a:ln>
                <a:solidFill>
                  <a:srgbClr val="D4D3D3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/>
              </a:p>
            </p:txBody>
          </p:sp>
          <p:sp>
            <p:nvSpPr>
              <p:cNvPr id="10" name="六边形 9">
                <a:extLst>
                  <a:ext uri="{FF2B5EF4-FFF2-40B4-BE49-F238E27FC236}">
                    <a16:creationId xmlns:a16="http://schemas.microsoft.com/office/drawing/2014/main" id="{EB4B9A1F-0D15-436F-9404-619EA1A562FC}"/>
                  </a:ext>
                </a:extLst>
              </p:cNvPr>
              <p:cNvSpPr/>
              <p:nvPr/>
            </p:nvSpPr>
            <p:spPr>
              <a:xfrm>
                <a:off x="3259405" y="2620576"/>
                <a:ext cx="1834947" cy="592023"/>
              </a:xfrm>
              <a:prstGeom prst="hexagon">
                <a:avLst>
                  <a:gd name="adj" fmla="val 41072"/>
                  <a:gd name="vf" fmla="val 115470"/>
                </a:avLst>
              </a:prstGeom>
              <a:solidFill>
                <a:srgbClr val="47B8E1"/>
              </a:solidFill>
              <a:ln w="31750">
                <a:solidFill>
                  <a:srgbClr val="A1D5EE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 dirty="0">
                  <a:solidFill>
                    <a:schemeClr val="bg1"/>
                  </a:solidFill>
                  <a:latin typeface="黑体" panose="02010609060101010101" pitchFamily="49" charset="-122"/>
                </a:endParaRPr>
              </a:p>
            </p:txBody>
          </p:sp>
        </p:grpSp>
        <p:sp>
          <p:nvSpPr>
            <p:cNvPr id="12313" name="矩形 5">
              <a:extLst>
                <a:ext uri="{FF2B5EF4-FFF2-40B4-BE49-F238E27FC236}">
                  <a16:creationId xmlns:a16="http://schemas.microsoft.com/office/drawing/2014/main" id="{03088557-07C5-4A11-80CF-D5CBC76E3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8578" y="2221774"/>
              <a:ext cx="156966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36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方法一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">
            <a:extLst>
              <a:ext uri="{FF2B5EF4-FFF2-40B4-BE49-F238E27FC236}">
                <a16:creationId xmlns:a16="http://schemas.microsoft.com/office/drawing/2014/main" id="{8E853488-A394-4E8F-AD75-029AACCC4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" y="1228725"/>
            <a:ext cx="88931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先求出每天用电量的倍数关系，再求现在的用电天数。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4">
            <a:extLst>
              <a:ext uri="{FF2B5EF4-FFF2-40B4-BE49-F238E27FC236}">
                <a16:creationId xmlns:a16="http://schemas.microsoft.com/office/drawing/2014/main" id="{AA3F646B-1B02-4C83-86E6-D8AA472A4721}"/>
              </a:ext>
            </a:extLst>
          </p:cNvPr>
          <p:cNvGraphicFramePr>
            <a:graphicFrameLocks noGrp="1"/>
          </p:cNvGraphicFramePr>
          <p:nvPr/>
        </p:nvGraphicFramePr>
        <p:xfrm>
          <a:off x="536575" y="2416175"/>
          <a:ext cx="4826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1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69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3812">
                <a:tc>
                  <a:txBody>
                    <a:bodyPr/>
                    <a:lstStyle/>
                    <a:p>
                      <a:pPr algn="ctr"/>
                      <a:endParaRPr lang="zh-CN" altLang="en-US" sz="2400"/>
                    </a:p>
                  </a:txBody>
                  <a:tcPr marL="91457" marR="914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平均每天照明用电</a:t>
                      </a:r>
                    </a:p>
                  </a:txBody>
                  <a:tcPr marL="91457" marR="914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天数</a:t>
                      </a:r>
                    </a:p>
                  </a:txBody>
                  <a:tcPr marL="91457" marR="9145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0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原来</a:t>
                      </a:r>
                    </a:p>
                  </a:txBody>
                  <a:tcPr marL="91457" marR="914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100</a:t>
                      </a:r>
                      <a:r>
                        <a:rPr lang="zh-CN" altLang="en-US" sz="2400" dirty="0"/>
                        <a:t>千瓦时</a:t>
                      </a:r>
                    </a:p>
                  </a:txBody>
                  <a:tcPr marL="91457" marR="914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5</a:t>
                      </a:r>
                      <a:r>
                        <a:rPr lang="zh-CN" altLang="en-US" sz="2400" dirty="0"/>
                        <a:t>天</a:t>
                      </a:r>
                    </a:p>
                  </a:txBody>
                  <a:tcPr marL="91457" marR="9145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0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现在</a:t>
                      </a:r>
                    </a:p>
                  </a:txBody>
                  <a:tcPr marL="91457" marR="914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25</a:t>
                      </a:r>
                      <a:r>
                        <a:rPr lang="zh-CN" altLang="en-US" sz="2400" dirty="0"/>
                        <a:t>千瓦时</a:t>
                      </a:r>
                    </a:p>
                  </a:txBody>
                  <a:tcPr marL="91457" marR="914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？天</a:t>
                      </a:r>
                    </a:p>
                  </a:txBody>
                  <a:tcPr marL="91457" marR="9145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ABBC079B-4D8E-4FD5-AFE7-C00CE5D4B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8575" y="2090738"/>
            <a:ext cx="22383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100÷25×5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A8CD7F9-85F0-46C1-9680-CB4BBC4EC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5188" y="2568575"/>
            <a:ext cx="14192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4×5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0EF3728-6FA0-4589-A2AB-2D61DB2E7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5188" y="3105150"/>
            <a:ext cx="22431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（天）</a:t>
            </a:r>
          </a:p>
        </p:txBody>
      </p:sp>
      <p:grpSp>
        <p:nvGrpSpPr>
          <p:cNvPr id="13336" name="组合 3">
            <a:extLst>
              <a:ext uri="{FF2B5EF4-FFF2-40B4-BE49-F238E27FC236}">
                <a16:creationId xmlns:a16="http://schemas.microsoft.com/office/drawing/2014/main" id="{7B22C5EA-A20F-4DB8-B237-44FCE79170F1}"/>
              </a:ext>
            </a:extLst>
          </p:cNvPr>
          <p:cNvGrpSpPr>
            <a:grpSpLocks/>
          </p:cNvGrpSpPr>
          <p:nvPr/>
        </p:nvGrpSpPr>
        <p:grpSpPr bwMode="auto">
          <a:xfrm>
            <a:off x="131763" y="568325"/>
            <a:ext cx="1862137" cy="700088"/>
            <a:chOff x="3641034" y="2221774"/>
            <a:chExt cx="1861931" cy="699953"/>
          </a:xfrm>
        </p:grpSpPr>
        <p:grpSp>
          <p:nvGrpSpPr>
            <p:cNvPr id="13338" name="组合 4">
              <a:extLst>
                <a:ext uri="{FF2B5EF4-FFF2-40B4-BE49-F238E27FC236}">
                  <a16:creationId xmlns:a16="http://schemas.microsoft.com/office/drawing/2014/main" id="{5D82D618-6114-409D-8E6A-A858437A6A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1034" y="2276782"/>
              <a:ext cx="1861931" cy="644945"/>
              <a:chOff x="3246706" y="2620032"/>
              <a:chExt cx="1861931" cy="644945"/>
            </a:xfrm>
          </p:grpSpPr>
          <p:sp>
            <p:nvSpPr>
              <p:cNvPr id="11" name="六边形 8">
                <a:extLst>
                  <a:ext uri="{FF2B5EF4-FFF2-40B4-BE49-F238E27FC236}">
                    <a16:creationId xmlns:a16="http://schemas.microsoft.com/office/drawing/2014/main" id="{ED4B8FF9-2F37-470F-A2D2-ECF543678E0A}"/>
                  </a:ext>
                </a:extLst>
              </p:cNvPr>
              <p:cNvSpPr/>
              <p:nvPr/>
            </p:nvSpPr>
            <p:spPr>
              <a:xfrm>
                <a:off x="3246706" y="2672953"/>
                <a:ext cx="1861931" cy="592024"/>
              </a:xfrm>
              <a:custGeom>
                <a:avLst/>
                <a:gdLst>
                  <a:gd name="connsiteX0" fmla="*/ 0 w 1835162"/>
                  <a:gd name="connsiteY0" fmla="*/ 296324 h 592647"/>
                  <a:gd name="connsiteX1" fmla="*/ 243412 w 1835162"/>
                  <a:gd name="connsiteY1" fmla="*/ 0 h 592647"/>
                  <a:gd name="connsiteX2" fmla="*/ 1591750 w 1835162"/>
                  <a:gd name="connsiteY2" fmla="*/ 0 h 592647"/>
                  <a:gd name="connsiteX3" fmla="*/ 1835162 w 1835162"/>
                  <a:gd name="connsiteY3" fmla="*/ 296324 h 592647"/>
                  <a:gd name="connsiteX4" fmla="*/ 1591750 w 1835162"/>
                  <a:gd name="connsiteY4" fmla="*/ 592647 h 592647"/>
                  <a:gd name="connsiteX5" fmla="*/ 243412 w 1835162"/>
                  <a:gd name="connsiteY5" fmla="*/ 592647 h 592647"/>
                  <a:gd name="connsiteX6" fmla="*/ 0 w 1835162"/>
                  <a:gd name="connsiteY6" fmla="*/ 296324 h 592647"/>
                  <a:gd name="connsiteX0-1" fmla="*/ 0 w 1835162"/>
                  <a:gd name="connsiteY0-2" fmla="*/ 296324 h 592647"/>
                  <a:gd name="connsiteX1-3" fmla="*/ 243412 w 1835162"/>
                  <a:gd name="connsiteY1-4" fmla="*/ 0 h 592647"/>
                  <a:gd name="connsiteX2-5" fmla="*/ 1591750 w 1835162"/>
                  <a:gd name="connsiteY2-6" fmla="*/ 0 h 592647"/>
                  <a:gd name="connsiteX3-7" fmla="*/ 1835162 w 1835162"/>
                  <a:gd name="connsiteY3-8" fmla="*/ 296324 h 592647"/>
                  <a:gd name="connsiteX4-9" fmla="*/ 1591750 w 1835162"/>
                  <a:gd name="connsiteY4-10" fmla="*/ 592647 h 592647"/>
                  <a:gd name="connsiteX5-11" fmla="*/ 895865 w 1835162"/>
                  <a:gd name="connsiteY5-12" fmla="*/ 573313 h 592647"/>
                  <a:gd name="connsiteX6-13" fmla="*/ 243412 w 1835162"/>
                  <a:gd name="connsiteY6-14" fmla="*/ 592647 h 592647"/>
                  <a:gd name="connsiteX7" fmla="*/ 0 w 1835162"/>
                  <a:gd name="connsiteY7" fmla="*/ 296324 h 592647"/>
                  <a:gd name="connsiteX0-15" fmla="*/ 0 w 1835162"/>
                  <a:gd name="connsiteY0-16" fmla="*/ 296324 h 592647"/>
                  <a:gd name="connsiteX1-17" fmla="*/ 243412 w 1835162"/>
                  <a:gd name="connsiteY1-18" fmla="*/ 0 h 592647"/>
                  <a:gd name="connsiteX2-19" fmla="*/ 1591750 w 1835162"/>
                  <a:gd name="connsiteY2-20" fmla="*/ 0 h 592647"/>
                  <a:gd name="connsiteX3-21" fmla="*/ 1835162 w 1835162"/>
                  <a:gd name="connsiteY3-22" fmla="*/ 296324 h 592647"/>
                  <a:gd name="connsiteX4-23" fmla="*/ 1591750 w 1835162"/>
                  <a:gd name="connsiteY4-24" fmla="*/ 592647 h 592647"/>
                  <a:gd name="connsiteX5-25" fmla="*/ 891103 w 1835162"/>
                  <a:gd name="connsiteY5-26" fmla="*/ 568550 h 592647"/>
                  <a:gd name="connsiteX6-27" fmla="*/ 243412 w 1835162"/>
                  <a:gd name="connsiteY6-28" fmla="*/ 592647 h 592647"/>
                  <a:gd name="connsiteX7-29" fmla="*/ 0 w 1835162"/>
                  <a:gd name="connsiteY7-30" fmla="*/ 296324 h 592647"/>
                  <a:gd name="connsiteX0-31" fmla="*/ 0 w 1835162"/>
                  <a:gd name="connsiteY0-32" fmla="*/ 296324 h 592647"/>
                  <a:gd name="connsiteX1-33" fmla="*/ 243412 w 1835162"/>
                  <a:gd name="connsiteY1-34" fmla="*/ 0 h 592647"/>
                  <a:gd name="connsiteX2-35" fmla="*/ 1591750 w 1835162"/>
                  <a:gd name="connsiteY2-36" fmla="*/ 0 h 592647"/>
                  <a:gd name="connsiteX3-37" fmla="*/ 1835162 w 1835162"/>
                  <a:gd name="connsiteY3-38" fmla="*/ 296324 h 592647"/>
                  <a:gd name="connsiteX4-39" fmla="*/ 1591750 w 1835162"/>
                  <a:gd name="connsiteY4-40" fmla="*/ 592647 h 592647"/>
                  <a:gd name="connsiteX5-41" fmla="*/ 914916 w 1835162"/>
                  <a:gd name="connsiteY5-42" fmla="*/ 568550 h 592647"/>
                  <a:gd name="connsiteX6-43" fmla="*/ 243412 w 1835162"/>
                  <a:gd name="connsiteY6-44" fmla="*/ 592647 h 592647"/>
                  <a:gd name="connsiteX7-45" fmla="*/ 0 w 1835162"/>
                  <a:gd name="connsiteY7-46" fmla="*/ 296324 h 592647"/>
                  <a:gd name="connsiteX0-47" fmla="*/ 0 w 1835162"/>
                  <a:gd name="connsiteY0-48" fmla="*/ 296324 h 592647"/>
                  <a:gd name="connsiteX1-49" fmla="*/ 243412 w 1835162"/>
                  <a:gd name="connsiteY1-50" fmla="*/ 0 h 592647"/>
                  <a:gd name="connsiteX2-51" fmla="*/ 1591750 w 1835162"/>
                  <a:gd name="connsiteY2-52" fmla="*/ 0 h 592647"/>
                  <a:gd name="connsiteX3-53" fmla="*/ 1835162 w 1835162"/>
                  <a:gd name="connsiteY3-54" fmla="*/ 296324 h 592647"/>
                  <a:gd name="connsiteX4-55" fmla="*/ 1591750 w 1835162"/>
                  <a:gd name="connsiteY4-56" fmla="*/ 592647 h 592647"/>
                  <a:gd name="connsiteX5-57" fmla="*/ 900628 w 1835162"/>
                  <a:gd name="connsiteY5-58" fmla="*/ 566169 h 592647"/>
                  <a:gd name="connsiteX6-59" fmla="*/ 243412 w 1835162"/>
                  <a:gd name="connsiteY6-60" fmla="*/ 592647 h 592647"/>
                  <a:gd name="connsiteX7-61" fmla="*/ 0 w 1835162"/>
                  <a:gd name="connsiteY7-62" fmla="*/ 296324 h 592647"/>
                  <a:gd name="connsiteX0-63" fmla="*/ 0 w 1835162"/>
                  <a:gd name="connsiteY0-64" fmla="*/ 296324 h 592647"/>
                  <a:gd name="connsiteX1-65" fmla="*/ 243412 w 1835162"/>
                  <a:gd name="connsiteY1-66" fmla="*/ 0 h 592647"/>
                  <a:gd name="connsiteX2-67" fmla="*/ 1591750 w 1835162"/>
                  <a:gd name="connsiteY2-68" fmla="*/ 0 h 592647"/>
                  <a:gd name="connsiteX3-69" fmla="*/ 1835162 w 1835162"/>
                  <a:gd name="connsiteY3-70" fmla="*/ 296324 h 592647"/>
                  <a:gd name="connsiteX4-71" fmla="*/ 1591750 w 1835162"/>
                  <a:gd name="connsiteY4-72" fmla="*/ 592647 h 592647"/>
                  <a:gd name="connsiteX5-73" fmla="*/ 881578 w 1835162"/>
                  <a:gd name="connsiteY5-74" fmla="*/ 561406 h 592647"/>
                  <a:gd name="connsiteX6-75" fmla="*/ 243412 w 1835162"/>
                  <a:gd name="connsiteY6-76" fmla="*/ 592647 h 592647"/>
                  <a:gd name="connsiteX7-77" fmla="*/ 0 w 1835162"/>
                  <a:gd name="connsiteY7-78" fmla="*/ 296324 h 592647"/>
                  <a:gd name="connsiteX0-79" fmla="*/ 0 w 1835162"/>
                  <a:gd name="connsiteY0-80" fmla="*/ 296324 h 592647"/>
                  <a:gd name="connsiteX1-81" fmla="*/ 243412 w 1835162"/>
                  <a:gd name="connsiteY1-82" fmla="*/ 0 h 592647"/>
                  <a:gd name="connsiteX2-83" fmla="*/ 1591750 w 1835162"/>
                  <a:gd name="connsiteY2-84" fmla="*/ 0 h 592647"/>
                  <a:gd name="connsiteX3-85" fmla="*/ 1835162 w 1835162"/>
                  <a:gd name="connsiteY3-86" fmla="*/ 296324 h 592647"/>
                  <a:gd name="connsiteX4-87" fmla="*/ 1591750 w 1835162"/>
                  <a:gd name="connsiteY4-88" fmla="*/ 592647 h 592647"/>
                  <a:gd name="connsiteX5-89" fmla="*/ 860454 w 1835162"/>
                  <a:gd name="connsiteY5-90" fmla="*/ 554262 h 592647"/>
                  <a:gd name="connsiteX6-91" fmla="*/ 243412 w 1835162"/>
                  <a:gd name="connsiteY6-92" fmla="*/ 592647 h 592647"/>
                  <a:gd name="connsiteX7-93" fmla="*/ 0 w 1835162"/>
                  <a:gd name="connsiteY7-94" fmla="*/ 296324 h 59264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29" y="connsiteY7-30"/>
                  </a:cxn>
                </a:cxnLst>
                <a:rect l="l" t="t" r="r" b="b"/>
                <a:pathLst>
                  <a:path w="1835162" h="592647">
                    <a:moveTo>
                      <a:pt x="0" y="296324"/>
                    </a:moveTo>
                    <a:lnTo>
                      <a:pt x="243412" y="0"/>
                    </a:lnTo>
                    <a:lnTo>
                      <a:pt x="1591750" y="0"/>
                    </a:lnTo>
                    <a:lnTo>
                      <a:pt x="1835162" y="296324"/>
                    </a:lnTo>
                    <a:lnTo>
                      <a:pt x="1591750" y="592647"/>
                    </a:lnTo>
                    <a:cubicBezTo>
                      <a:pt x="1358994" y="592552"/>
                      <a:pt x="1093210" y="554357"/>
                      <a:pt x="860454" y="554262"/>
                    </a:cubicBezTo>
                    <a:lnTo>
                      <a:pt x="243412" y="592647"/>
                    </a:lnTo>
                    <a:lnTo>
                      <a:pt x="0" y="296324"/>
                    </a:lnTo>
                    <a:close/>
                  </a:path>
                </a:pathLst>
              </a:custGeom>
              <a:solidFill>
                <a:srgbClr val="D4D3D3"/>
              </a:solidFill>
              <a:ln>
                <a:solidFill>
                  <a:srgbClr val="D4D3D3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/>
              </a:p>
            </p:txBody>
          </p:sp>
          <p:sp>
            <p:nvSpPr>
              <p:cNvPr id="12" name="六边形 11">
                <a:extLst>
                  <a:ext uri="{FF2B5EF4-FFF2-40B4-BE49-F238E27FC236}">
                    <a16:creationId xmlns:a16="http://schemas.microsoft.com/office/drawing/2014/main" id="{FE4BD0ED-2400-4CC3-A636-8F9A5DA0DBD6}"/>
                  </a:ext>
                </a:extLst>
              </p:cNvPr>
              <p:cNvSpPr/>
              <p:nvPr/>
            </p:nvSpPr>
            <p:spPr>
              <a:xfrm>
                <a:off x="3259405" y="2620576"/>
                <a:ext cx="1834947" cy="592023"/>
              </a:xfrm>
              <a:prstGeom prst="hexagon">
                <a:avLst>
                  <a:gd name="adj" fmla="val 41072"/>
                  <a:gd name="vf" fmla="val 115470"/>
                </a:avLst>
              </a:prstGeom>
              <a:solidFill>
                <a:srgbClr val="47B8E1"/>
              </a:solidFill>
              <a:ln w="31750">
                <a:solidFill>
                  <a:srgbClr val="A1D5EE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 dirty="0">
                  <a:solidFill>
                    <a:schemeClr val="bg1"/>
                  </a:solidFill>
                  <a:latin typeface="黑体" panose="02010609060101010101" pitchFamily="49" charset="-122"/>
                </a:endParaRPr>
              </a:p>
            </p:txBody>
          </p:sp>
        </p:grpSp>
        <p:sp>
          <p:nvSpPr>
            <p:cNvPr id="13339" name="矩形 5">
              <a:extLst>
                <a:ext uri="{FF2B5EF4-FFF2-40B4-BE49-F238E27FC236}">
                  <a16:creationId xmlns:a16="http://schemas.microsoft.com/office/drawing/2014/main" id="{973981EA-67C9-4C99-AC02-097F78241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8665" y="2221774"/>
              <a:ext cx="1569487" cy="646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36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方法二</a:t>
              </a:r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140FD072-6233-46B2-B1EF-27F48A97D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3902075"/>
            <a:ext cx="74644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答：原来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天的用电量现在可以用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天。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94A31C-DACA-4408-90DF-A0E3DA9D6A5C}"/>
              </a:ext>
            </a:extLst>
          </p:cNvPr>
          <p:cNvSpPr/>
          <p:nvPr/>
        </p:nvSpPr>
        <p:spPr>
          <a:xfrm>
            <a:off x="209550" y="887413"/>
            <a:ext cx="8778875" cy="3670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200" b="1" kern="100" dirty="0">
                <a:latin typeface="+mj-ea"/>
                <a:ea typeface="+mj-ea"/>
                <a:cs typeface="Times New Roman" panose="02020603050405020304" pitchFamily="18" charset="0"/>
              </a:rPr>
              <a:t>     </a:t>
            </a:r>
            <a:r>
              <a:rPr lang="zh-CN" altLang="zh-CN" sz="3200" b="1" kern="100" dirty="0">
                <a:latin typeface="+mj-ea"/>
                <a:ea typeface="+mj-ea"/>
                <a:cs typeface="Times New Roman" panose="02020603050405020304" pitchFamily="18" charset="0"/>
              </a:rPr>
              <a:t>题目中相关联的两种量是</a:t>
            </a:r>
            <a:r>
              <a:rPr lang="zh-CN" altLang="en-US" sz="3200" b="1" kern="100" dirty="0">
                <a:latin typeface="+mj-ea"/>
                <a:ea typeface="+mj-ea"/>
                <a:cs typeface="Times New Roman" panose="02020603050405020304" pitchFamily="18" charset="0"/>
              </a:rPr>
              <a:t>（            </a:t>
            </a:r>
            <a:r>
              <a:rPr lang="en-US" altLang="zh-CN" sz="3200" b="1" kern="100" dirty="0">
                <a:latin typeface="+mj-ea"/>
                <a:ea typeface="+mj-ea"/>
                <a:cs typeface="Times New Roman" panose="02020603050405020304" pitchFamily="18" charset="0"/>
              </a:rPr>
              <a:t>)</a:t>
            </a:r>
            <a:r>
              <a:rPr lang="zh-CN" altLang="en-US" sz="3200" b="1" kern="100" dirty="0">
                <a:latin typeface="+mj-ea"/>
                <a:ea typeface="+mj-ea"/>
                <a:cs typeface="Times New Roman" panose="02020603050405020304" pitchFamily="18" charset="0"/>
              </a:rPr>
              <a:t>                       </a:t>
            </a:r>
            <a:r>
              <a:rPr lang="zh-CN" altLang="zh-CN" sz="3200" b="1" kern="100" dirty="0">
                <a:latin typeface="+mj-ea"/>
                <a:ea typeface="+mj-ea"/>
                <a:cs typeface="Times New Roman" panose="02020603050405020304" pitchFamily="18" charset="0"/>
              </a:rPr>
              <a:t>和</a:t>
            </a:r>
            <a:r>
              <a:rPr lang="zh-CN" altLang="en-US" sz="3200" b="1" kern="100" dirty="0">
                <a:latin typeface="+mj-ea"/>
                <a:ea typeface="+mj-ea"/>
                <a:cs typeface="Times New Roman" panose="02020603050405020304" pitchFamily="18" charset="0"/>
              </a:rPr>
              <a:t>（     </a:t>
            </a:r>
            <a:r>
              <a:rPr lang="zh-CN" altLang="zh-CN" sz="3200" b="1" kern="100" dirty="0">
                <a:latin typeface="+mj-ea"/>
                <a:ea typeface="+mj-ea"/>
                <a:cs typeface="Times New Roman" panose="02020603050405020304" pitchFamily="18" charset="0"/>
              </a:rPr>
              <a:t>）</a:t>
            </a:r>
            <a:r>
              <a:rPr lang="zh-CN" altLang="en-US" sz="3200" b="1" kern="100" dirty="0">
                <a:latin typeface="+mj-ea"/>
                <a:ea typeface="+mj-ea"/>
                <a:cs typeface="Times New Roman" panose="02020603050405020304" pitchFamily="18" charset="0"/>
              </a:rPr>
              <a:t>，（        ）</a:t>
            </a:r>
            <a:r>
              <a:rPr lang="zh-CN" altLang="zh-CN" sz="3200" b="1" kern="100" dirty="0">
                <a:latin typeface="+mj-ea"/>
                <a:ea typeface="+mj-ea"/>
                <a:cs typeface="Times New Roman" panose="02020603050405020304" pitchFamily="18" charset="0"/>
              </a:rPr>
              <a:t>一定，</a:t>
            </a:r>
            <a:endParaRPr lang="en-US" altLang="zh-CN" sz="3200" b="1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3200" b="1" kern="100" dirty="0">
                <a:latin typeface="+mj-ea"/>
                <a:ea typeface="+mj-ea"/>
                <a:cs typeface="Times New Roman" panose="02020603050405020304" pitchFamily="18" charset="0"/>
              </a:rPr>
              <a:t>（             ）</a:t>
            </a:r>
            <a:r>
              <a:rPr lang="zh-CN" altLang="zh-CN" sz="3200" b="1" kern="100" dirty="0">
                <a:latin typeface="+mj-ea"/>
                <a:ea typeface="+mj-ea"/>
                <a:cs typeface="Times New Roman" panose="02020603050405020304" pitchFamily="18" charset="0"/>
              </a:rPr>
              <a:t>和</a:t>
            </a:r>
            <a:r>
              <a:rPr lang="zh-CN" altLang="en-US" sz="3200" b="1" kern="100" dirty="0">
                <a:latin typeface="+mj-ea"/>
                <a:ea typeface="+mj-ea"/>
                <a:cs typeface="Times New Roman" panose="02020603050405020304" pitchFamily="18" charset="0"/>
              </a:rPr>
              <a:t>（      ）</a:t>
            </a:r>
            <a:r>
              <a:rPr lang="zh-CN" altLang="zh-CN" sz="3200" b="1" kern="100" dirty="0">
                <a:latin typeface="+mj-ea"/>
                <a:ea typeface="+mj-ea"/>
                <a:cs typeface="Times New Roman" panose="02020603050405020304" pitchFamily="18" charset="0"/>
              </a:rPr>
              <a:t>成</a:t>
            </a:r>
            <a:r>
              <a:rPr lang="zh-CN" altLang="en-US" sz="3200" b="1" kern="100" dirty="0">
                <a:latin typeface="+mj-ea"/>
                <a:ea typeface="+mj-ea"/>
                <a:cs typeface="Times New Roman" panose="02020603050405020304" pitchFamily="18" charset="0"/>
              </a:rPr>
              <a:t>（   ）</a:t>
            </a:r>
            <a:endParaRPr lang="en-US" altLang="zh-CN" sz="3200" b="1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3200" b="1" kern="100" dirty="0">
                <a:latin typeface="+mj-ea"/>
                <a:ea typeface="+mj-ea"/>
                <a:cs typeface="Times New Roman" panose="02020603050405020304" pitchFamily="18" charset="0"/>
              </a:rPr>
              <a:t>比例关系，用关系式表示是</a:t>
            </a:r>
            <a:endParaRPr lang="en-US" altLang="zh-CN" sz="3200" b="1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3200" b="1" kern="100" dirty="0">
                <a:latin typeface="+mj-ea"/>
                <a:ea typeface="+mj-ea"/>
                <a:cs typeface="Times New Roman" panose="02020603050405020304" pitchFamily="18" charset="0"/>
              </a:rPr>
              <a:t>（                            ）</a:t>
            </a:r>
            <a:r>
              <a:rPr lang="zh-CN" altLang="zh-CN" sz="3200" b="1" kern="100" dirty="0">
                <a:latin typeface="+mj-ea"/>
                <a:ea typeface="+mj-ea"/>
                <a:cs typeface="Times New Roman" panose="02020603050405020304" pitchFamily="18" charset="0"/>
              </a:rPr>
              <a:t>。</a:t>
            </a:r>
            <a:endParaRPr lang="zh-CN" altLang="en-US" sz="3200" dirty="0">
              <a:latin typeface="+mj-ea"/>
              <a:ea typeface="+mj-ea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2316714-5CD5-4C0D-BE2E-9F3B1F598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9488" y="1047750"/>
            <a:ext cx="2709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平均每天用电量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97C9745-E139-419D-AF08-3C2A6D0B7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288" y="1762125"/>
            <a:ext cx="179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天数         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A0B23F8-6B46-40AE-8495-1E72836CD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4075" y="1762125"/>
            <a:ext cx="17938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总用电量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988823D-BDBF-4A21-832F-892D6F5AF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5650" y="2492375"/>
            <a:ext cx="546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反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396507D-CAE5-4508-B949-F5562DF2D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3" y="2493963"/>
            <a:ext cx="27098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平均每天用电量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3C3BF71-DCA1-41DD-840A-2FB97CCA0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2492375"/>
            <a:ext cx="179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天数         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A0C1DC9-5A4F-4E68-AAA2-8F7ED7EF6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3976688"/>
            <a:ext cx="5594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平均每天用电量×天数＝总用电量</a:t>
            </a:r>
            <a:endParaRPr lang="zh-CN" altLang="en-US" sz="4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3">
            <a:extLst>
              <a:ext uri="{FF2B5EF4-FFF2-40B4-BE49-F238E27FC236}">
                <a16:creationId xmlns:a16="http://schemas.microsoft.com/office/drawing/2014/main" id="{50E67E03-3584-4E7C-872A-47D1E4026207}"/>
              </a:ext>
            </a:extLst>
          </p:cNvPr>
          <p:cNvGrpSpPr>
            <a:grpSpLocks/>
          </p:cNvGrpSpPr>
          <p:nvPr/>
        </p:nvGrpSpPr>
        <p:grpSpPr bwMode="auto">
          <a:xfrm>
            <a:off x="104775" y="549275"/>
            <a:ext cx="1862138" cy="700088"/>
            <a:chOff x="3641034" y="2221774"/>
            <a:chExt cx="1861931" cy="699953"/>
          </a:xfrm>
        </p:grpSpPr>
        <p:grpSp>
          <p:nvGrpSpPr>
            <p:cNvPr id="15383" name="组合 4">
              <a:extLst>
                <a:ext uri="{FF2B5EF4-FFF2-40B4-BE49-F238E27FC236}">
                  <a16:creationId xmlns:a16="http://schemas.microsoft.com/office/drawing/2014/main" id="{E27B61C8-3030-4C1D-97A4-81A45161CB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1034" y="2276782"/>
              <a:ext cx="1861931" cy="644945"/>
              <a:chOff x="3246706" y="2620032"/>
              <a:chExt cx="1861931" cy="644945"/>
            </a:xfrm>
          </p:grpSpPr>
          <p:sp>
            <p:nvSpPr>
              <p:cNvPr id="5" name="六边形 8">
                <a:extLst>
                  <a:ext uri="{FF2B5EF4-FFF2-40B4-BE49-F238E27FC236}">
                    <a16:creationId xmlns:a16="http://schemas.microsoft.com/office/drawing/2014/main" id="{DF19C3F8-D242-4EDF-B02F-999ACF0AFE19}"/>
                  </a:ext>
                </a:extLst>
              </p:cNvPr>
              <p:cNvSpPr/>
              <p:nvPr/>
            </p:nvSpPr>
            <p:spPr>
              <a:xfrm>
                <a:off x="3246706" y="2672953"/>
                <a:ext cx="1861931" cy="592024"/>
              </a:xfrm>
              <a:custGeom>
                <a:avLst/>
                <a:gdLst>
                  <a:gd name="connsiteX0" fmla="*/ 0 w 1835162"/>
                  <a:gd name="connsiteY0" fmla="*/ 296324 h 592647"/>
                  <a:gd name="connsiteX1" fmla="*/ 243412 w 1835162"/>
                  <a:gd name="connsiteY1" fmla="*/ 0 h 592647"/>
                  <a:gd name="connsiteX2" fmla="*/ 1591750 w 1835162"/>
                  <a:gd name="connsiteY2" fmla="*/ 0 h 592647"/>
                  <a:gd name="connsiteX3" fmla="*/ 1835162 w 1835162"/>
                  <a:gd name="connsiteY3" fmla="*/ 296324 h 592647"/>
                  <a:gd name="connsiteX4" fmla="*/ 1591750 w 1835162"/>
                  <a:gd name="connsiteY4" fmla="*/ 592647 h 592647"/>
                  <a:gd name="connsiteX5" fmla="*/ 243412 w 1835162"/>
                  <a:gd name="connsiteY5" fmla="*/ 592647 h 592647"/>
                  <a:gd name="connsiteX6" fmla="*/ 0 w 1835162"/>
                  <a:gd name="connsiteY6" fmla="*/ 296324 h 592647"/>
                  <a:gd name="connsiteX0-1" fmla="*/ 0 w 1835162"/>
                  <a:gd name="connsiteY0-2" fmla="*/ 296324 h 592647"/>
                  <a:gd name="connsiteX1-3" fmla="*/ 243412 w 1835162"/>
                  <a:gd name="connsiteY1-4" fmla="*/ 0 h 592647"/>
                  <a:gd name="connsiteX2-5" fmla="*/ 1591750 w 1835162"/>
                  <a:gd name="connsiteY2-6" fmla="*/ 0 h 592647"/>
                  <a:gd name="connsiteX3-7" fmla="*/ 1835162 w 1835162"/>
                  <a:gd name="connsiteY3-8" fmla="*/ 296324 h 592647"/>
                  <a:gd name="connsiteX4-9" fmla="*/ 1591750 w 1835162"/>
                  <a:gd name="connsiteY4-10" fmla="*/ 592647 h 592647"/>
                  <a:gd name="connsiteX5-11" fmla="*/ 895865 w 1835162"/>
                  <a:gd name="connsiteY5-12" fmla="*/ 573313 h 592647"/>
                  <a:gd name="connsiteX6-13" fmla="*/ 243412 w 1835162"/>
                  <a:gd name="connsiteY6-14" fmla="*/ 592647 h 592647"/>
                  <a:gd name="connsiteX7" fmla="*/ 0 w 1835162"/>
                  <a:gd name="connsiteY7" fmla="*/ 296324 h 592647"/>
                  <a:gd name="connsiteX0-15" fmla="*/ 0 w 1835162"/>
                  <a:gd name="connsiteY0-16" fmla="*/ 296324 h 592647"/>
                  <a:gd name="connsiteX1-17" fmla="*/ 243412 w 1835162"/>
                  <a:gd name="connsiteY1-18" fmla="*/ 0 h 592647"/>
                  <a:gd name="connsiteX2-19" fmla="*/ 1591750 w 1835162"/>
                  <a:gd name="connsiteY2-20" fmla="*/ 0 h 592647"/>
                  <a:gd name="connsiteX3-21" fmla="*/ 1835162 w 1835162"/>
                  <a:gd name="connsiteY3-22" fmla="*/ 296324 h 592647"/>
                  <a:gd name="connsiteX4-23" fmla="*/ 1591750 w 1835162"/>
                  <a:gd name="connsiteY4-24" fmla="*/ 592647 h 592647"/>
                  <a:gd name="connsiteX5-25" fmla="*/ 891103 w 1835162"/>
                  <a:gd name="connsiteY5-26" fmla="*/ 568550 h 592647"/>
                  <a:gd name="connsiteX6-27" fmla="*/ 243412 w 1835162"/>
                  <a:gd name="connsiteY6-28" fmla="*/ 592647 h 592647"/>
                  <a:gd name="connsiteX7-29" fmla="*/ 0 w 1835162"/>
                  <a:gd name="connsiteY7-30" fmla="*/ 296324 h 592647"/>
                  <a:gd name="connsiteX0-31" fmla="*/ 0 w 1835162"/>
                  <a:gd name="connsiteY0-32" fmla="*/ 296324 h 592647"/>
                  <a:gd name="connsiteX1-33" fmla="*/ 243412 w 1835162"/>
                  <a:gd name="connsiteY1-34" fmla="*/ 0 h 592647"/>
                  <a:gd name="connsiteX2-35" fmla="*/ 1591750 w 1835162"/>
                  <a:gd name="connsiteY2-36" fmla="*/ 0 h 592647"/>
                  <a:gd name="connsiteX3-37" fmla="*/ 1835162 w 1835162"/>
                  <a:gd name="connsiteY3-38" fmla="*/ 296324 h 592647"/>
                  <a:gd name="connsiteX4-39" fmla="*/ 1591750 w 1835162"/>
                  <a:gd name="connsiteY4-40" fmla="*/ 592647 h 592647"/>
                  <a:gd name="connsiteX5-41" fmla="*/ 914916 w 1835162"/>
                  <a:gd name="connsiteY5-42" fmla="*/ 568550 h 592647"/>
                  <a:gd name="connsiteX6-43" fmla="*/ 243412 w 1835162"/>
                  <a:gd name="connsiteY6-44" fmla="*/ 592647 h 592647"/>
                  <a:gd name="connsiteX7-45" fmla="*/ 0 w 1835162"/>
                  <a:gd name="connsiteY7-46" fmla="*/ 296324 h 592647"/>
                  <a:gd name="connsiteX0-47" fmla="*/ 0 w 1835162"/>
                  <a:gd name="connsiteY0-48" fmla="*/ 296324 h 592647"/>
                  <a:gd name="connsiteX1-49" fmla="*/ 243412 w 1835162"/>
                  <a:gd name="connsiteY1-50" fmla="*/ 0 h 592647"/>
                  <a:gd name="connsiteX2-51" fmla="*/ 1591750 w 1835162"/>
                  <a:gd name="connsiteY2-52" fmla="*/ 0 h 592647"/>
                  <a:gd name="connsiteX3-53" fmla="*/ 1835162 w 1835162"/>
                  <a:gd name="connsiteY3-54" fmla="*/ 296324 h 592647"/>
                  <a:gd name="connsiteX4-55" fmla="*/ 1591750 w 1835162"/>
                  <a:gd name="connsiteY4-56" fmla="*/ 592647 h 592647"/>
                  <a:gd name="connsiteX5-57" fmla="*/ 900628 w 1835162"/>
                  <a:gd name="connsiteY5-58" fmla="*/ 566169 h 592647"/>
                  <a:gd name="connsiteX6-59" fmla="*/ 243412 w 1835162"/>
                  <a:gd name="connsiteY6-60" fmla="*/ 592647 h 592647"/>
                  <a:gd name="connsiteX7-61" fmla="*/ 0 w 1835162"/>
                  <a:gd name="connsiteY7-62" fmla="*/ 296324 h 592647"/>
                  <a:gd name="connsiteX0-63" fmla="*/ 0 w 1835162"/>
                  <a:gd name="connsiteY0-64" fmla="*/ 296324 h 592647"/>
                  <a:gd name="connsiteX1-65" fmla="*/ 243412 w 1835162"/>
                  <a:gd name="connsiteY1-66" fmla="*/ 0 h 592647"/>
                  <a:gd name="connsiteX2-67" fmla="*/ 1591750 w 1835162"/>
                  <a:gd name="connsiteY2-68" fmla="*/ 0 h 592647"/>
                  <a:gd name="connsiteX3-69" fmla="*/ 1835162 w 1835162"/>
                  <a:gd name="connsiteY3-70" fmla="*/ 296324 h 592647"/>
                  <a:gd name="connsiteX4-71" fmla="*/ 1591750 w 1835162"/>
                  <a:gd name="connsiteY4-72" fmla="*/ 592647 h 592647"/>
                  <a:gd name="connsiteX5-73" fmla="*/ 881578 w 1835162"/>
                  <a:gd name="connsiteY5-74" fmla="*/ 561406 h 592647"/>
                  <a:gd name="connsiteX6-75" fmla="*/ 243412 w 1835162"/>
                  <a:gd name="connsiteY6-76" fmla="*/ 592647 h 592647"/>
                  <a:gd name="connsiteX7-77" fmla="*/ 0 w 1835162"/>
                  <a:gd name="connsiteY7-78" fmla="*/ 296324 h 592647"/>
                  <a:gd name="connsiteX0-79" fmla="*/ 0 w 1835162"/>
                  <a:gd name="connsiteY0-80" fmla="*/ 296324 h 592647"/>
                  <a:gd name="connsiteX1-81" fmla="*/ 243412 w 1835162"/>
                  <a:gd name="connsiteY1-82" fmla="*/ 0 h 592647"/>
                  <a:gd name="connsiteX2-83" fmla="*/ 1591750 w 1835162"/>
                  <a:gd name="connsiteY2-84" fmla="*/ 0 h 592647"/>
                  <a:gd name="connsiteX3-85" fmla="*/ 1835162 w 1835162"/>
                  <a:gd name="connsiteY3-86" fmla="*/ 296324 h 592647"/>
                  <a:gd name="connsiteX4-87" fmla="*/ 1591750 w 1835162"/>
                  <a:gd name="connsiteY4-88" fmla="*/ 592647 h 592647"/>
                  <a:gd name="connsiteX5-89" fmla="*/ 860454 w 1835162"/>
                  <a:gd name="connsiteY5-90" fmla="*/ 554262 h 592647"/>
                  <a:gd name="connsiteX6-91" fmla="*/ 243412 w 1835162"/>
                  <a:gd name="connsiteY6-92" fmla="*/ 592647 h 592647"/>
                  <a:gd name="connsiteX7-93" fmla="*/ 0 w 1835162"/>
                  <a:gd name="connsiteY7-94" fmla="*/ 296324 h 59264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29" y="connsiteY7-30"/>
                  </a:cxn>
                </a:cxnLst>
                <a:rect l="l" t="t" r="r" b="b"/>
                <a:pathLst>
                  <a:path w="1835162" h="592647">
                    <a:moveTo>
                      <a:pt x="0" y="296324"/>
                    </a:moveTo>
                    <a:lnTo>
                      <a:pt x="243412" y="0"/>
                    </a:lnTo>
                    <a:lnTo>
                      <a:pt x="1591750" y="0"/>
                    </a:lnTo>
                    <a:lnTo>
                      <a:pt x="1835162" y="296324"/>
                    </a:lnTo>
                    <a:lnTo>
                      <a:pt x="1591750" y="592647"/>
                    </a:lnTo>
                    <a:cubicBezTo>
                      <a:pt x="1358994" y="592552"/>
                      <a:pt x="1093210" y="554357"/>
                      <a:pt x="860454" y="554262"/>
                    </a:cubicBezTo>
                    <a:lnTo>
                      <a:pt x="243412" y="592647"/>
                    </a:lnTo>
                    <a:lnTo>
                      <a:pt x="0" y="296324"/>
                    </a:lnTo>
                    <a:close/>
                  </a:path>
                </a:pathLst>
              </a:custGeom>
              <a:solidFill>
                <a:srgbClr val="D4D3D3"/>
              </a:solidFill>
              <a:ln>
                <a:solidFill>
                  <a:srgbClr val="D4D3D3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/>
              </a:p>
            </p:txBody>
          </p:sp>
          <p:sp>
            <p:nvSpPr>
              <p:cNvPr id="6" name="六边形 5">
                <a:extLst>
                  <a:ext uri="{FF2B5EF4-FFF2-40B4-BE49-F238E27FC236}">
                    <a16:creationId xmlns:a16="http://schemas.microsoft.com/office/drawing/2014/main" id="{1D33BCF9-AFAA-4565-8ADE-B5776361834F}"/>
                  </a:ext>
                </a:extLst>
              </p:cNvPr>
              <p:cNvSpPr/>
              <p:nvPr/>
            </p:nvSpPr>
            <p:spPr>
              <a:xfrm>
                <a:off x="3259405" y="2620576"/>
                <a:ext cx="1834946" cy="592023"/>
              </a:xfrm>
              <a:prstGeom prst="hexagon">
                <a:avLst>
                  <a:gd name="adj" fmla="val 41072"/>
                  <a:gd name="vf" fmla="val 115470"/>
                </a:avLst>
              </a:prstGeom>
              <a:solidFill>
                <a:srgbClr val="47B8E1"/>
              </a:solidFill>
              <a:ln w="31750">
                <a:solidFill>
                  <a:srgbClr val="A1D5EE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 dirty="0">
                  <a:solidFill>
                    <a:schemeClr val="bg1"/>
                  </a:solidFill>
                  <a:latin typeface="黑体" panose="02010609060101010101" pitchFamily="49" charset="-122"/>
                </a:endParaRPr>
              </a:p>
            </p:txBody>
          </p:sp>
        </p:grpSp>
        <p:sp>
          <p:nvSpPr>
            <p:cNvPr id="15384" name="矩形 5">
              <a:extLst>
                <a:ext uri="{FF2B5EF4-FFF2-40B4-BE49-F238E27FC236}">
                  <a16:creationId xmlns:a16="http://schemas.microsoft.com/office/drawing/2014/main" id="{B092F6DE-6BD7-42A1-AE56-5AD99E54A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8578" y="2221774"/>
              <a:ext cx="156966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36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方法三</a:t>
              </a:r>
            </a:p>
          </p:txBody>
        </p:sp>
      </p:grpSp>
      <p:sp>
        <p:nvSpPr>
          <p:cNvPr id="15363" name="矩形 6">
            <a:extLst>
              <a:ext uri="{FF2B5EF4-FFF2-40B4-BE49-F238E27FC236}">
                <a16:creationId xmlns:a16="http://schemas.microsoft.com/office/drawing/2014/main" id="{08EED8F3-4F67-479D-B21E-1C481AE2E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863" y="796925"/>
            <a:ext cx="3724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用反比例解决问题。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364" name="矩形 7">
            <a:extLst>
              <a:ext uri="{FF2B5EF4-FFF2-40B4-BE49-F238E27FC236}">
                <a16:creationId xmlns:a16="http://schemas.microsoft.com/office/drawing/2014/main" id="{1D0B3CE8-FA56-4652-A53A-9E3D32281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092" y="2871788"/>
            <a:ext cx="8463817" cy="165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zh-CN" altLang="en-US" sz="32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当总的用电量一定时，用电时间与单位时间内的用电量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成反比例关系</a:t>
            </a:r>
            <a:r>
              <a:rPr lang="zh-CN" altLang="en-US" sz="32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，也就是说，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每天的用电量与用电天数的乘积相等</a:t>
            </a:r>
            <a:r>
              <a:rPr lang="zh-CN" altLang="en-US" sz="32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graphicFrame>
        <p:nvGraphicFramePr>
          <p:cNvPr id="9" name="表格 4">
            <a:extLst>
              <a:ext uri="{FF2B5EF4-FFF2-40B4-BE49-F238E27FC236}">
                <a16:creationId xmlns:a16="http://schemas.microsoft.com/office/drawing/2014/main" id="{C2908D58-212C-4A57-99DA-8A59BFAF7F58}"/>
              </a:ext>
            </a:extLst>
          </p:cNvPr>
          <p:cNvGraphicFramePr>
            <a:graphicFrameLocks noGrp="1"/>
          </p:cNvGraphicFramePr>
          <p:nvPr/>
        </p:nvGraphicFramePr>
        <p:xfrm>
          <a:off x="2159000" y="1441450"/>
          <a:ext cx="4826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1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69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3812">
                <a:tc>
                  <a:txBody>
                    <a:bodyPr/>
                    <a:lstStyle/>
                    <a:p>
                      <a:pPr algn="ctr"/>
                      <a:endParaRPr lang="zh-CN" altLang="en-US" sz="2400"/>
                    </a:p>
                  </a:txBody>
                  <a:tcPr marL="91457" marR="914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平均每天照明用电</a:t>
                      </a:r>
                    </a:p>
                  </a:txBody>
                  <a:tcPr marL="91457" marR="914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天数</a:t>
                      </a:r>
                    </a:p>
                  </a:txBody>
                  <a:tcPr marL="91457" marR="9145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0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原来</a:t>
                      </a:r>
                    </a:p>
                  </a:txBody>
                  <a:tcPr marL="91457" marR="914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100</a:t>
                      </a:r>
                      <a:r>
                        <a:rPr lang="zh-CN" altLang="en-US" sz="2400" dirty="0"/>
                        <a:t>千瓦时</a:t>
                      </a:r>
                    </a:p>
                  </a:txBody>
                  <a:tcPr marL="91457" marR="914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5</a:t>
                      </a:r>
                      <a:r>
                        <a:rPr lang="zh-CN" altLang="en-US" sz="2400" dirty="0"/>
                        <a:t>天</a:t>
                      </a:r>
                    </a:p>
                  </a:txBody>
                  <a:tcPr marL="91457" marR="9145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0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现在</a:t>
                      </a:r>
                    </a:p>
                  </a:txBody>
                  <a:tcPr marL="91457" marR="914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25</a:t>
                      </a:r>
                      <a:r>
                        <a:rPr lang="zh-CN" altLang="en-US" sz="2400" dirty="0"/>
                        <a:t>千瓦时</a:t>
                      </a:r>
                    </a:p>
                  </a:txBody>
                  <a:tcPr marL="91457" marR="914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？天</a:t>
                      </a:r>
                    </a:p>
                  </a:txBody>
                  <a:tcPr marL="91457" marR="9145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427DA5E-E0B0-47E9-B905-2102D9240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7638" y="1990725"/>
            <a:ext cx="6637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解：设原来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天的用电量现在可以用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天。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F5D0F46-E3F2-4D1F-B06E-D91469676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9163" y="2487613"/>
            <a:ext cx="2335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100×5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0">
            <a:extLst>
              <a:ext uri="{FF2B5EF4-FFF2-40B4-BE49-F238E27FC236}">
                <a16:creationId xmlns:a16="http://schemas.microsoft.com/office/drawing/2014/main" id="{FE3C3A93-ACDB-4358-912F-CD19EDCD05B6}"/>
              </a:ext>
            </a:extLst>
          </p:cNvPr>
          <p:cNvGrpSpPr>
            <a:grpSpLocks/>
          </p:cNvGrpSpPr>
          <p:nvPr/>
        </p:nvGrpSpPr>
        <p:grpSpPr bwMode="auto">
          <a:xfrm>
            <a:off x="3827463" y="2894013"/>
            <a:ext cx="2563812" cy="1020762"/>
            <a:chOff x="2113" y="2895"/>
            <a:chExt cx="1352" cy="643"/>
          </a:xfrm>
        </p:grpSpPr>
        <p:sp>
          <p:nvSpPr>
            <p:cNvPr id="16409" name="矩形 33">
              <a:extLst>
                <a:ext uri="{FF2B5EF4-FFF2-40B4-BE49-F238E27FC236}">
                  <a16:creationId xmlns:a16="http://schemas.microsoft.com/office/drawing/2014/main" id="{1AF46FB6-5854-48B4-A3C1-F3515770E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3" y="3022"/>
              <a:ext cx="34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x 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=</a:t>
              </a:r>
              <a:endPara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6410" name="Group 29">
              <a:extLst>
                <a:ext uri="{FF2B5EF4-FFF2-40B4-BE49-F238E27FC236}">
                  <a16:creationId xmlns:a16="http://schemas.microsoft.com/office/drawing/2014/main" id="{15677F75-D30B-4D7A-BA66-983E35A55A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8" y="2895"/>
              <a:ext cx="957" cy="643"/>
              <a:chOff x="2771" y="2895"/>
              <a:chExt cx="957" cy="643"/>
            </a:xfrm>
          </p:grpSpPr>
          <p:sp>
            <p:nvSpPr>
              <p:cNvPr id="16411" name="矩形 34">
                <a:extLst>
                  <a:ext uri="{FF2B5EF4-FFF2-40B4-BE49-F238E27FC236}">
                    <a16:creationId xmlns:a16="http://schemas.microsoft.com/office/drawing/2014/main" id="{8D3D80A8-E6E0-4579-BEF6-F2E10DFC81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2895"/>
                <a:ext cx="95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100×5</a:t>
                </a:r>
                <a:endPara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412" name="矩形 35">
                <a:extLst>
                  <a:ext uri="{FF2B5EF4-FFF2-40B4-BE49-F238E27FC236}">
                    <a16:creationId xmlns:a16="http://schemas.microsoft.com/office/drawing/2014/main" id="{B9B485F9-118A-41AB-9B74-3DB3783895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8" y="3208"/>
                <a:ext cx="28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</a:t>
                </a:r>
                <a:endPara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6413" name="直接连接符 36">
                <a:extLst>
                  <a:ext uri="{FF2B5EF4-FFF2-40B4-BE49-F238E27FC236}">
                    <a16:creationId xmlns:a16="http://schemas.microsoft.com/office/drawing/2014/main" id="{F925A789-2E16-4A4E-BAA5-8D8118783D3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71" y="3204"/>
                <a:ext cx="796" cy="0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3DAB80E3-7B3F-42C3-B3F4-D54E97288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5091" y="3757613"/>
            <a:ext cx="1112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=20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AD5A3D5-2BA5-4EC5-A9C1-861C213CA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7638" y="4254500"/>
            <a:ext cx="64944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答：原来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天的用电量现在可以用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天。</a:t>
            </a:r>
          </a:p>
        </p:txBody>
      </p:sp>
      <p:graphicFrame>
        <p:nvGraphicFramePr>
          <p:cNvPr id="12" name="表格 4">
            <a:extLst>
              <a:ext uri="{FF2B5EF4-FFF2-40B4-BE49-F238E27FC236}">
                <a16:creationId xmlns:a16="http://schemas.microsoft.com/office/drawing/2014/main" id="{C905A7E9-8A0E-4EC8-B6B4-A98A20672ED4}"/>
              </a:ext>
            </a:extLst>
          </p:cNvPr>
          <p:cNvGraphicFramePr>
            <a:graphicFrameLocks noGrp="1"/>
          </p:cNvGraphicFramePr>
          <p:nvPr/>
        </p:nvGraphicFramePr>
        <p:xfrm>
          <a:off x="2171700" y="496888"/>
          <a:ext cx="4824413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0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6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3812">
                <a:tc>
                  <a:txBody>
                    <a:bodyPr/>
                    <a:lstStyle/>
                    <a:p>
                      <a:pPr algn="ctr"/>
                      <a:endParaRPr lang="zh-CN" altLang="en-US" sz="2400"/>
                    </a:p>
                  </a:txBody>
                  <a:tcPr marL="91427" marR="914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平均每天照明用电</a:t>
                      </a:r>
                    </a:p>
                  </a:txBody>
                  <a:tcPr marL="91427" marR="914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天数</a:t>
                      </a:r>
                    </a:p>
                  </a:txBody>
                  <a:tcPr marL="91427" marR="914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0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原来</a:t>
                      </a:r>
                    </a:p>
                  </a:txBody>
                  <a:tcPr marL="91427" marR="914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100</a:t>
                      </a:r>
                      <a:r>
                        <a:rPr lang="zh-CN" altLang="en-US" sz="2400" dirty="0"/>
                        <a:t>千瓦时</a:t>
                      </a:r>
                    </a:p>
                  </a:txBody>
                  <a:tcPr marL="91427" marR="914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5</a:t>
                      </a:r>
                      <a:r>
                        <a:rPr lang="zh-CN" altLang="en-US" sz="2400" dirty="0"/>
                        <a:t>天</a:t>
                      </a:r>
                    </a:p>
                  </a:txBody>
                  <a:tcPr marL="91427" marR="914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0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现在</a:t>
                      </a:r>
                    </a:p>
                  </a:txBody>
                  <a:tcPr marL="91427" marR="914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25</a:t>
                      </a:r>
                      <a:r>
                        <a:rPr lang="zh-CN" altLang="en-US" sz="2400" dirty="0"/>
                        <a:t>千瓦时</a:t>
                      </a:r>
                    </a:p>
                  </a:txBody>
                  <a:tcPr marL="91427" marR="914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？天</a:t>
                      </a:r>
                    </a:p>
                  </a:txBody>
                  <a:tcPr marL="91427" marR="914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3EC88CE-4147-403E-841E-7FF8E98C6C00}"/>
              </a:ext>
            </a:extLst>
          </p:cNvPr>
          <p:cNvSpPr/>
          <p:nvPr/>
        </p:nvSpPr>
        <p:spPr>
          <a:xfrm>
            <a:off x="147638" y="1060450"/>
            <a:ext cx="8797925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3200" b="1" dirty="0">
                <a:latin typeface="+mn-lt"/>
                <a:ea typeface="+mn-ea"/>
                <a:cs typeface="Times New Roman" panose="02020603050405020304" pitchFamily="18" charset="0"/>
              </a:rPr>
              <a:t>        比较“算术法”和“比例法”，说说你有什么发现？</a:t>
            </a:r>
          </a:p>
        </p:txBody>
      </p:sp>
      <p:sp>
        <p:nvSpPr>
          <p:cNvPr id="17411" name="矩形 2">
            <a:extLst>
              <a:ext uri="{FF2B5EF4-FFF2-40B4-BE49-F238E27FC236}">
                <a16:creationId xmlns:a16="http://schemas.microsoft.com/office/drawing/2014/main" id="{6EF2C069-F21D-435B-A601-C1CBF5990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1995" y="1954213"/>
            <a:ext cx="6707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解：设原来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天的用电量现在可以用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天。</a:t>
            </a:r>
          </a:p>
        </p:txBody>
      </p:sp>
      <p:sp>
        <p:nvSpPr>
          <p:cNvPr id="17412" name="矩形 3">
            <a:extLst>
              <a:ext uri="{FF2B5EF4-FFF2-40B4-BE49-F238E27FC236}">
                <a16:creationId xmlns:a16="http://schemas.microsoft.com/office/drawing/2014/main" id="{AC44CB73-0F48-4D9D-BA7D-F37B54911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3495" y="2619375"/>
            <a:ext cx="2335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100×5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413" name="Group 30">
            <a:extLst>
              <a:ext uri="{FF2B5EF4-FFF2-40B4-BE49-F238E27FC236}">
                <a16:creationId xmlns:a16="http://schemas.microsoft.com/office/drawing/2014/main" id="{AF5BD092-9661-4FA0-8206-3200DFE2E013}"/>
              </a:ext>
            </a:extLst>
          </p:cNvPr>
          <p:cNvGrpSpPr>
            <a:grpSpLocks/>
          </p:cNvGrpSpPr>
          <p:nvPr/>
        </p:nvGrpSpPr>
        <p:grpSpPr bwMode="auto">
          <a:xfrm>
            <a:off x="4903382" y="3135313"/>
            <a:ext cx="2563813" cy="1020762"/>
            <a:chOff x="2113" y="2895"/>
            <a:chExt cx="1352" cy="643"/>
          </a:xfrm>
        </p:grpSpPr>
        <p:sp>
          <p:nvSpPr>
            <p:cNvPr id="17417" name="矩形 33">
              <a:extLst>
                <a:ext uri="{FF2B5EF4-FFF2-40B4-BE49-F238E27FC236}">
                  <a16:creationId xmlns:a16="http://schemas.microsoft.com/office/drawing/2014/main" id="{25605AA0-7A00-4920-829F-B5316120F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3" y="3022"/>
              <a:ext cx="34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x 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=</a:t>
              </a:r>
              <a:endPara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7418" name="Group 29">
              <a:extLst>
                <a:ext uri="{FF2B5EF4-FFF2-40B4-BE49-F238E27FC236}">
                  <a16:creationId xmlns:a16="http://schemas.microsoft.com/office/drawing/2014/main" id="{81ECC586-B866-4152-AFCF-F76957D10B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8" y="2895"/>
              <a:ext cx="957" cy="643"/>
              <a:chOff x="2771" y="2895"/>
              <a:chExt cx="957" cy="643"/>
            </a:xfrm>
          </p:grpSpPr>
          <p:sp>
            <p:nvSpPr>
              <p:cNvPr id="17419" name="矩形 34">
                <a:extLst>
                  <a:ext uri="{FF2B5EF4-FFF2-40B4-BE49-F238E27FC236}">
                    <a16:creationId xmlns:a16="http://schemas.microsoft.com/office/drawing/2014/main" id="{13EF65DB-CDCC-44E0-8365-B0A1A07503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2895"/>
                <a:ext cx="95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100×5</a:t>
                </a:r>
                <a:endPara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20" name="矩形 35">
                <a:extLst>
                  <a:ext uri="{FF2B5EF4-FFF2-40B4-BE49-F238E27FC236}">
                    <a16:creationId xmlns:a16="http://schemas.microsoft.com/office/drawing/2014/main" id="{477B846A-BD24-47C8-B62F-3D119723B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8" y="3208"/>
                <a:ext cx="28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</a:t>
                </a:r>
                <a:endPara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7421" name="直接连接符 36">
                <a:extLst>
                  <a:ext uri="{FF2B5EF4-FFF2-40B4-BE49-F238E27FC236}">
                    <a16:creationId xmlns:a16="http://schemas.microsoft.com/office/drawing/2014/main" id="{3A99E25C-A2E7-490A-A4D2-25D9985A099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71" y="3204"/>
                <a:ext cx="796" cy="0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7414" name="矩形 10">
            <a:extLst>
              <a:ext uri="{FF2B5EF4-FFF2-40B4-BE49-F238E27FC236}">
                <a16:creationId xmlns:a16="http://schemas.microsoft.com/office/drawing/2014/main" id="{3165A22F-4709-40F8-BA87-9F25BFE6C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4495" y="4027488"/>
            <a:ext cx="1112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 20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415" name="矩形 11">
            <a:extLst>
              <a:ext uri="{FF2B5EF4-FFF2-40B4-BE49-F238E27FC236}">
                <a16:creationId xmlns:a16="http://schemas.microsoft.com/office/drawing/2014/main" id="{81C89AFE-DBF4-406B-897A-0C4A0F7FB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573" y="2442815"/>
            <a:ext cx="31146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100×5÷25</a:t>
            </a:r>
          </a:p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500÷25</a:t>
            </a:r>
          </a:p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20(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天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0716A41E-F175-425B-8A98-C44DE5F8DE2A}"/>
              </a:ext>
            </a:extLst>
          </p:cNvPr>
          <p:cNvCxnSpPr>
            <a:cxnSpLocks/>
          </p:cNvCxnSpPr>
          <p:nvPr/>
        </p:nvCxnSpPr>
        <p:spPr>
          <a:xfrm>
            <a:off x="2547438" y="2147888"/>
            <a:ext cx="0" cy="2376487"/>
          </a:xfrm>
          <a:prstGeom prst="line">
            <a:avLst/>
          </a:prstGeom>
          <a:ln w="28575">
            <a:solidFill>
              <a:srgbClr val="01A0E9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19050">
          <a:solidFill>
            <a:srgbClr val="3399FF"/>
          </a:solidFill>
          <a:miter lim="800000"/>
        </a:ln>
      </a:spPr>
      <a:bodyPr anchor="ctr"/>
      <a:lstStyle>
        <a:defPPr eaLnBrk="1" fontAlgn="auto" hangingPunct="1">
          <a:lnSpc>
            <a:spcPct val="120000"/>
          </a:lnSpc>
          <a:spcBef>
            <a:spcPts val="0"/>
          </a:spcBef>
          <a:spcAft>
            <a:spcPts val="0"/>
          </a:spcAft>
          <a:defRPr sz="3200" b="1" kern="0" dirty="0">
            <a:solidFill>
              <a:srgbClr val="1C1C1C"/>
            </a:solidFill>
            <a:latin typeface="宋体" panose="02010600030101010101" pitchFamily="2" charset="-122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150000"/>
          </a:lnSpc>
          <a:defRPr sz="3200" b="1" dirty="0" smtClean="0">
            <a:latin typeface="+mj-lt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2360</TotalTime>
  <Pages>0</Pages>
  <Words>1220</Words>
  <Characters>0</Characters>
  <Application>Microsoft Office PowerPoint</Application>
  <DocSecurity>0</DocSecurity>
  <PresentationFormat>全屏显示(16:9)</PresentationFormat>
  <Lines>0</Lines>
  <Paragraphs>178</Paragraphs>
  <Slides>22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等线</vt:lpstr>
      <vt:lpstr>黑体</vt:lpstr>
      <vt:lpstr>楷体</vt:lpstr>
      <vt:lpstr>宋体</vt:lpstr>
      <vt:lpstr>微软雅黑</vt:lpstr>
      <vt:lpstr>Arial</vt:lpstr>
      <vt:lpstr>Times New Roman</vt:lpstr>
      <vt:lpstr>1_Office 主题​​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User</dc:creator>
  <cp:keywords/>
  <dc:description/>
  <cp:lastModifiedBy>魏洲 许</cp:lastModifiedBy>
  <cp:revision>354</cp:revision>
  <dcterms:created xsi:type="dcterms:W3CDTF">2016-01-14T07:05:12Z</dcterms:created>
  <dcterms:modified xsi:type="dcterms:W3CDTF">2023-02-12T15:25:06Z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