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18"/>
  </p:notesMasterIdLst>
  <p:handoutMasterIdLst>
    <p:handoutMasterId r:id="rId19"/>
  </p:handoutMasterIdLst>
  <p:sldIdLst>
    <p:sldId id="544" r:id="rId4"/>
    <p:sldId id="588" r:id="rId5"/>
    <p:sldId id="606" r:id="rId6"/>
    <p:sldId id="614" r:id="rId7"/>
    <p:sldId id="615" r:id="rId8"/>
    <p:sldId id="616" r:id="rId9"/>
    <p:sldId id="631" r:id="rId10"/>
    <p:sldId id="632" r:id="rId11"/>
    <p:sldId id="633" r:id="rId12"/>
    <p:sldId id="580" r:id="rId13"/>
    <p:sldId id="597" r:id="rId14"/>
    <p:sldId id="617" r:id="rId15"/>
    <p:sldId id="630" r:id="rId16"/>
    <p:sldId id="624" r:id="rId17"/>
  </p:sldIdLst>
  <p:sldSz cx="9144000" cy="51435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C7"/>
    <a:srgbClr val="FBCFCB"/>
    <a:srgbClr val="FFC000"/>
    <a:srgbClr val="E0E0E0"/>
    <a:srgbClr val="338F87"/>
    <a:srgbClr val="45BDB5"/>
    <a:srgbClr val="0071C8"/>
    <a:srgbClr val="009ACC"/>
    <a:srgbClr val="003648"/>
    <a:srgbClr val="00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3"/>
        <p:guide pos="3106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9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7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2955925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003165" y="306133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46905" y="3019425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94195" y="3011170"/>
            <a:ext cx="1661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charset="0"/>
                <a:ea typeface="+mn-ea"/>
                <a:sym typeface="+mn-ea"/>
              </a:rPr>
              <a:t>可能性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charset="0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28285" y="2388870"/>
            <a:ext cx="2529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3.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统计与概率</a:t>
            </a:r>
            <a:endParaRPr lang="zh-CN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8685" y="1802130"/>
            <a:ext cx="3901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整理和复习</a:t>
            </a:r>
            <a:r>
              <a:rPr lang="zh-CN" altLang="en-US" sz="28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  </a:t>
            </a:r>
            <a:endParaRPr lang="zh-CN" altLang="en-US" sz="28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440690"/>
            <a:ext cx="5596890" cy="53276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六（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）班同学体重情况如下表。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310" y="1804035"/>
            <a:ext cx="870394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如果把全班同学编号，随意抽取一名学生，该生体重在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36kg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及以下的可能性大，还是在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39kg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及以上的可能性大？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2983" y="3226118"/>
            <a:ext cx="377380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36kg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及以下的人数有：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520565" y="3226118"/>
            <a:ext cx="319722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2＋4＋5＝11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（人）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8223" y="3748405"/>
            <a:ext cx="377380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9kg及以上的人数有：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495800" y="3748405"/>
            <a:ext cx="410781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12＋10＋4＋3＝29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（人）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505200" y="4171633"/>
            <a:ext cx="140970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l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29 ＞ 11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2995" y="4552950"/>
            <a:ext cx="664718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答：该生体重在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39kg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及以上的可能性大。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59735" y="59055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P96  T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97255" y="895350"/>
            <a:ext cx="7235190" cy="984250"/>
            <a:chOff x="1413" y="1410"/>
            <a:chExt cx="11394" cy="1550"/>
          </a:xfrm>
        </p:grpSpPr>
        <p:grpSp>
          <p:nvGrpSpPr>
            <p:cNvPr id="6" name="组合 5"/>
            <p:cNvGrpSpPr/>
            <p:nvPr/>
          </p:nvGrpSpPr>
          <p:grpSpPr>
            <a:xfrm>
              <a:off x="1413" y="1410"/>
              <a:ext cx="11394" cy="1550"/>
              <a:chOff x="1413" y="1410"/>
              <a:chExt cx="11394" cy="1550"/>
            </a:xfrm>
          </p:grpSpPr>
          <p:pic>
            <p:nvPicPr>
              <p:cNvPr id="30731" name="Picture 18" descr="未标题-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13" y="1410"/>
                <a:ext cx="11395" cy="15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矩形 1"/>
              <p:cNvSpPr/>
              <p:nvPr/>
            </p:nvSpPr>
            <p:spPr>
              <a:xfrm>
                <a:off x="1920" y="2250"/>
                <a:ext cx="1800" cy="480"/>
              </a:xfrm>
              <a:prstGeom prst="rect">
                <a:avLst/>
              </a:prstGeom>
              <a:solidFill>
                <a:srgbClr val="F8CBC7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234" y="2130"/>
              <a:ext cx="117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latin typeface="楷体" panose="02010609060101010101" charset="-122"/>
                  <a:ea typeface="楷体" panose="02010609060101010101" charset="-122"/>
                </a:rPr>
                <a:t>人数</a:t>
              </a:r>
              <a:endParaRPr lang="zh-CN" altLang="en-US" sz="2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6565" y="1200785"/>
            <a:ext cx="8263255" cy="3023870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20060" y="190500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P98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T6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609283" y="361800"/>
            <a:ext cx="1641475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连线。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4"/>
            </p:custDataLst>
          </p:nvPr>
        </p:nvCxnSpPr>
        <p:spPr>
          <a:xfrm>
            <a:off x="1503211" y="2278380"/>
            <a:ext cx="72101" cy="8296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5"/>
            </p:custDataLst>
          </p:nvPr>
        </p:nvCxnSpPr>
        <p:spPr>
          <a:xfrm>
            <a:off x="1503211" y="2308860"/>
            <a:ext cx="1580178" cy="8296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6"/>
            </p:custDataLst>
          </p:nvPr>
        </p:nvCxnSpPr>
        <p:spPr>
          <a:xfrm>
            <a:off x="5862216" y="2226945"/>
            <a:ext cx="170597" cy="8837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7"/>
            </p:custDataLst>
          </p:nvPr>
        </p:nvCxnSpPr>
        <p:spPr>
          <a:xfrm flipH="1">
            <a:off x="4580890" y="2203109"/>
            <a:ext cx="2789403" cy="8655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8"/>
            </p:custDataLst>
          </p:nvPr>
        </p:nvCxnSpPr>
        <p:spPr>
          <a:xfrm>
            <a:off x="7370293" y="2233295"/>
            <a:ext cx="129654" cy="8637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9"/>
            </p:custDataLst>
          </p:nvPr>
        </p:nvCxnSpPr>
        <p:spPr>
          <a:xfrm flipH="1">
            <a:off x="6026072" y="2209933"/>
            <a:ext cx="1351045" cy="900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2743200" y="122555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P98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T7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8600" y="666750"/>
            <a:ext cx="5113655" cy="2675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甲、乙两个足球队之间近期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</a:rPr>
              <a:t>场比赛的进球数如右表。如果两个队现在进行一场比赛，请预测一下哪个队获胜的可能性大。为什么？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85800" y="3484880"/>
            <a:ext cx="799147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答：乙队获胜的可能性稍大点。因为乙队的成绩呈上升趋势。（合理即可）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255" y="957580"/>
            <a:ext cx="3522345" cy="209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859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整理复习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4" name="矩形 1"/>
          <p:cNvSpPr/>
          <p:nvPr/>
        </p:nvSpPr>
        <p:spPr>
          <a:xfrm>
            <a:off x="832168" y="2420303"/>
            <a:ext cx="1407795" cy="583565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可能性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406968" y="1678623"/>
            <a:ext cx="296863" cy="2362200"/>
          </a:xfrm>
          <a:prstGeom prst="leftBrace">
            <a:avLst>
              <a:gd name="adj1" fmla="val 68164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矩形 3"/>
          <p:cNvSpPr/>
          <p:nvPr/>
        </p:nvSpPr>
        <p:spPr>
          <a:xfrm>
            <a:off x="2743200" y="1344295"/>
            <a:ext cx="2268220" cy="1076325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确定事件与不确定事件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97" name="矩形 4"/>
          <p:cNvSpPr/>
          <p:nvPr/>
        </p:nvSpPr>
        <p:spPr>
          <a:xfrm>
            <a:off x="2703513" y="3656330"/>
            <a:ext cx="2632710" cy="583565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可能性的大小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5055870" y="779463"/>
            <a:ext cx="295275" cy="2362200"/>
          </a:xfrm>
          <a:prstGeom prst="leftBrace">
            <a:avLst>
              <a:gd name="adj1" fmla="val 68164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9" name="矩形 10"/>
          <p:cNvSpPr/>
          <p:nvPr/>
        </p:nvSpPr>
        <p:spPr>
          <a:xfrm>
            <a:off x="5500370" y="715963"/>
            <a:ext cx="1192213" cy="583565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一定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200" name="矩形 11"/>
          <p:cNvSpPr/>
          <p:nvPr/>
        </p:nvSpPr>
        <p:spPr>
          <a:xfrm>
            <a:off x="5500370" y="1676400"/>
            <a:ext cx="1192213" cy="583565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可能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201" name="矩形 12"/>
          <p:cNvSpPr/>
          <p:nvPr/>
        </p:nvSpPr>
        <p:spPr>
          <a:xfrm>
            <a:off x="5544185" y="2800350"/>
            <a:ext cx="1437640" cy="583565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不可能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196" grpId="0" bldLvl="0" animBg="1"/>
      <p:bldP spid="8197" grpId="0" bldLvl="0" animBg="1"/>
      <p:bldP spid="10" grpId="0" bldLvl="0" animBg="1"/>
      <p:bldP spid="8199" grpId="0" bldLvl="0" animBg="1"/>
      <p:bldP spid="8200" grpId="0" bldLvl="0" animBg="1"/>
      <p:bldP spid="820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145" y="429895"/>
            <a:ext cx="1646555" cy="521970"/>
          </a:xfrm>
          <a:prstGeom prst="rect">
            <a:avLst/>
          </a:prstGeom>
          <a:gradFill>
            <a:gsLst>
              <a:gs pos="15000">
                <a:schemeClr val="accent6">
                  <a:lumMod val="20000"/>
                  <a:lumOff val="80000"/>
                </a:schemeClr>
              </a:gs>
              <a:gs pos="55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40000"/>
                  <a:lumOff val="60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确定事件</a:t>
            </a:r>
            <a:endParaRPr lang="zh-CN" alt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4370" y="965200"/>
            <a:ext cx="777113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 </a:t>
            </a:r>
            <a:r>
              <a:rPr lang="zh-CN" altLang="en-US" sz="2800" b="1">
                <a:latin typeface="宋体" panose="02010600030101010101" pitchFamily="2" charset="-122"/>
              </a:rPr>
              <a:t>无论在什么情况下都会发生的事件，一般用</a:t>
            </a:r>
            <a:r>
              <a:rPr lang="en-US" altLang="zh-CN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一定</a:t>
            </a:r>
            <a:r>
              <a:rPr lang="en-US" altLang="zh-CN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</a:rPr>
              <a:t>来描述；在任何情况下都不会发生的事件，一般用</a:t>
            </a:r>
            <a:r>
              <a:rPr lang="en-US" altLang="zh-CN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不可能</a:t>
            </a:r>
            <a:r>
              <a:rPr lang="en-US" altLang="zh-CN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</a:rPr>
              <a:t>来描述。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8490" y="2809875"/>
            <a:ext cx="1993265" cy="521970"/>
          </a:xfrm>
          <a:prstGeom prst="rect">
            <a:avLst/>
          </a:prstGeom>
          <a:gradFill>
            <a:gsLst>
              <a:gs pos="15000">
                <a:schemeClr val="accent6">
                  <a:lumMod val="20000"/>
                  <a:lumOff val="80000"/>
                </a:schemeClr>
              </a:gs>
              <a:gs pos="55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40000"/>
                  <a:lumOff val="60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不确定事件</a:t>
            </a:r>
            <a:endParaRPr lang="zh-CN" alt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490" y="3486150"/>
            <a:ext cx="777113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</a:rPr>
              <a:t>在某种情况下发生，</a:t>
            </a:r>
            <a:r>
              <a:rPr lang="zh-CN" sz="2800" b="1">
                <a:latin typeface="宋体" panose="02010600030101010101" pitchFamily="2" charset="-122"/>
              </a:rPr>
              <a:t>而在其他情况下不会发生的事件</a:t>
            </a:r>
            <a:r>
              <a:rPr lang="zh-CN" altLang="en-US" sz="2800" b="1">
                <a:latin typeface="宋体" panose="02010600030101010101" pitchFamily="2" charset="-122"/>
              </a:rPr>
              <a:t>，一般用</a:t>
            </a:r>
            <a:r>
              <a:rPr lang="en-US" altLang="zh-CN" sz="2800" b="1"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可能</a:t>
            </a:r>
            <a:r>
              <a:rPr lang="en-US" altLang="zh-CN" sz="2800" b="1">
                <a:latin typeface="宋体" panose="02010600030101010101" pitchFamily="2" charset="-122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</a:rPr>
              <a:t>来描述。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862330" y="1258888"/>
            <a:ext cx="7324725" cy="267652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太阳（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）从西边升起。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明天（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）会下雨。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妈妈的年龄（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）比我大。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石头（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   ）</a:t>
            </a:r>
            <a:r>
              <a:rPr kumimoji="0" 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比棉花重。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0" y="590550"/>
            <a:ext cx="6617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用“一定”“可能”或“不可能”填空。</a:t>
            </a:r>
            <a:endParaRPr lang="zh-CN" altLang="zh-CN" sz="2800" b="1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8855" y="1447800"/>
            <a:ext cx="1430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不可能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12035" y="2058035"/>
            <a:ext cx="10217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可能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5340" y="2705100"/>
            <a:ext cx="10217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一定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8215" y="3341370"/>
            <a:ext cx="10217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可能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5780" y="513715"/>
            <a:ext cx="2380615" cy="595630"/>
          </a:xfrm>
          <a:prstGeom prst="rect">
            <a:avLst/>
          </a:prstGeom>
          <a:gradFill>
            <a:gsLst>
              <a:gs pos="15000">
                <a:schemeClr val="accent6">
                  <a:lumMod val="20000"/>
                  <a:lumOff val="80000"/>
                </a:schemeClr>
              </a:gs>
              <a:gs pos="55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40000"/>
                  <a:lumOff val="60000"/>
                </a:schemeClr>
              </a:gs>
              <a:gs pos="94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可能性的大小</a:t>
            </a:r>
            <a:endParaRPr lang="zh-CN" alt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000" y="1200150"/>
            <a:ext cx="7542530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袋子里有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个红球和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个白球。任意摸出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个球，可能出现（   ）种结果，摸出（    ）球的可能性大，摸到（   ）球的可能性小。再放入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个红球，任意摸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个球，可能出现（   ）种结果，摸出（   ）球的可能性大。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13430" y="1793875"/>
            <a:ext cx="46418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71590" y="1793875"/>
            <a:ext cx="46418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白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6325" y="2380615"/>
            <a:ext cx="46418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红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58890" y="2982595"/>
            <a:ext cx="46418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0545" y="3592195"/>
            <a:ext cx="46418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红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5780" y="333375"/>
            <a:ext cx="1224280" cy="521970"/>
          </a:xfrm>
          <a:prstGeom prst="rect">
            <a:avLst/>
          </a:prstGeom>
          <a:solidFill>
            <a:srgbClr val="92D050">
              <a:alpha val="66000"/>
            </a:srgb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 结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960" y="1162050"/>
            <a:ext cx="75692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/>
              <a:t>       </a:t>
            </a:r>
            <a:r>
              <a:rPr lang="zh-CN" altLang="en-US" sz="2800" b="1"/>
              <a:t>在可能发生的事件中，如果出现该事件的情况</a:t>
            </a:r>
            <a:r>
              <a:rPr lang="zh-CN" altLang="en-US" sz="2800" b="1">
                <a:solidFill>
                  <a:srgbClr val="FF0000"/>
                </a:solidFill>
              </a:rPr>
              <a:t>较多</a:t>
            </a:r>
            <a:r>
              <a:rPr lang="zh-CN" altLang="en-US" sz="2800" b="1"/>
              <a:t>，我们就说该事件发生的</a:t>
            </a:r>
            <a:r>
              <a:rPr lang="zh-CN" altLang="en-US" sz="2800" b="1">
                <a:solidFill>
                  <a:srgbClr val="FF0000"/>
                </a:solidFill>
              </a:rPr>
              <a:t>可能性较大</a:t>
            </a:r>
            <a:r>
              <a:rPr lang="zh-CN" altLang="en-US" sz="2800" b="1"/>
              <a:t>；如果出现该事件的情况</a:t>
            </a:r>
            <a:r>
              <a:rPr lang="zh-CN" altLang="en-US" sz="2800" b="1">
                <a:solidFill>
                  <a:srgbClr val="FF0000"/>
                </a:solidFill>
              </a:rPr>
              <a:t>较少</a:t>
            </a:r>
            <a:r>
              <a:rPr lang="zh-CN" altLang="en-US" sz="2800" b="1"/>
              <a:t>，就说该事件发生的</a:t>
            </a:r>
            <a:r>
              <a:rPr lang="zh-CN" altLang="en-US" sz="2800" b="1">
                <a:solidFill>
                  <a:srgbClr val="FF0000"/>
                </a:solidFill>
              </a:rPr>
              <a:t>可能性较小</a:t>
            </a:r>
            <a:r>
              <a:rPr lang="zh-CN" altLang="en-US" sz="2800" b="1"/>
              <a:t>。</a:t>
            </a:r>
            <a:endParaRPr lang="zh-CN" altLang="en-US" sz="2800" b="1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28600" y="514350"/>
            <a:ext cx="15220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选择。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46380" y="971550"/>
            <a:ext cx="8691880" cy="310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）把4个白球和8个红球放在盒子里，任意摸出一个，下面说法正确的是（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 ）。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可能是白球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                     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一定是白球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白球和红球的可能性相等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581400" y="1733550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A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  <p:pic>
        <p:nvPicPr>
          <p:cNvPr id="2" name="图片 1" descr="标签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1305" y="666750"/>
            <a:ext cx="870458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）有3个小正方体，淘气从中选取一个正方体抛了60次，结果是红色面朝上18次，黄色面朝上42次。淘气选择的正方体可能是（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1645" y="2611120"/>
            <a:ext cx="2355850" cy="1038860"/>
            <a:chOff x="7123" y="742"/>
            <a:chExt cx="3710" cy="1636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8137" y="742"/>
              <a:ext cx="2696" cy="1636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 anchor="t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sz="2800" b="1"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面红色</a:t>
              </a:r>
              <a:endParaRPr lang="zh-CN" altLang="en-US" sz="280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l">
                <a:lnSpc>
                  <a:spcPct val="11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r>
                <a:rPr lang="zh-CN" altLang="en-US" sz="2800" b="1"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面黄色</a:t>
              </a:r>
              <a:endParaRPr lang="zh-CN" altLang="en-US" sz="2800" b="1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2"/>
              </p:custDataLst>
            </p:nvPr>
          </p:nvSpPr>
          <p:spPr>
            <a:xfrm>
              <a:off x="7123" y="742"/>
              <a:ext cx="83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A.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29000" y="2595245"/>
            <a:ext cx="2144395" cy="1054735"/>
            <a:chOff x="11935" y="717"/>
            <a:chExt cx="3377" cy="1661"/>
          </a:xfrm>
        </p:grpSpPr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12755" y="742"/>
              <a:ext cx="2557" cy="1636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 anchor="t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lang="zh-CN" altLang="en-US" sz="2800" b="1"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面红色</a:t>
              </a:r>
              <a:endParaRPr lang="zh-CN" altLang="en-US" sz="280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l">
                <a:lnSpc>
                  <a:spcPct val="11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4</a:t>
              </a:r>
              <a:r>
                <a:rPr lang="zh-CN" altLang="en-US" sz="2800" b="1">
                  <a:latin typeface="Times New Roman" panose="02020603050405020304" charset="0"/>
                  <a:cs typeface="Times New Roman" panose="02020603050405020304" charset="0"/>
                  <a:sym typeface="等线" panose="02010600030101010101" charset="-122"/>
                </a:rPr>
                <a:t>面黄色</a:t>
              </a:r>
              <a:endParaRPr lang="zh-CN" altLang="en-US" sz="2800" b="1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11935" y="717"/>
              <a:ext cx="80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</a:rPr>
                <a:t>B.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6771005" y="2776855"/>
            <a:ext cx="1433195" cy="56515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6面红色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6242685" y="2800350"/>
            <a:ext cx="528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C.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4343400" y="1657350"/>
            <a:ext cx="5092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B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57200" y="668655"/>
            <a:ext cx="8515985" cy="2934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）一转盘如图所示，甲转动转盘，乙猜指针会停在哪一个数上。如果乙猜对了，那么乙获胜，否则甲获胜。现在有四种猜数的方法，如果你是乙，要想获胜的可能性大，那么你选择的猜数方法是（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）。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 A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不是偶数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B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等线" panose="02010600030101010101" charset="-122"/>
              </a:rPr>
              <a:t>大于4的数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  <a:sym typeface="等线" panose="0201060003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是质数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               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不是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的倍数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391400" y="196405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2726055"/>
            <a:ext cx="1847215" cy="18078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9.xml><?xml version="1.0" encoding="utf-8"?>
<p:tagLst xmlns:p="http://schemas.openxmlformats.org/presentationml/2006/main">
  <p:tag name="KSO_WPP_MARK_KEY" val="0fc47d48-bcaf-47b5-8c28-f5fb1e9cedf8"/>
  <p:tag name="COMMONDATA" val="eyJoZGlkIjoiMDY0ZGEzYTU4MWMxZTY0OWY1ZTU2MGQ4YjBhZTJjYTIifQ==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WPS 演示</Application>
  <PresentationFormat>在屏幕上显示</PresentationFormat>
  <Paragraphs>151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等线</vt:lpstr>
      <vt:lpstr>楷体_GB2312</vt:lpstr>
      <vt:lpstr>新宋体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263</cp:revision>
  <dcterms:created xsi:type="dcterms:W3CDTF">2015-05-29T07:51:00Z</dcterms:created>
  <dcterms:modified xsi:type="dcterms:W3CDTF">2024-01-23T04:44:35Z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2178AD54E4DA421096EAE2E6A6AB4B69</vt:lpwstr>
  </property>
</Properties>
</file>