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326" r:id="rId3"/>
    <p:sldId id="301" r:id="rId4"/>
    <p:sldId id="381" r:id="rId5"/>
    <p:sldId id="339" r:id="rId6"/>
    <p:sldId id="340" r:id="rId7"/>
    <p:sldId id="382" r:id="rId8"/>
    <p:sldId id="341" r:id="rId9"/>
    <p:sldId id="388" r:id="rId10"/>
    <p:sldId id="384" r:id="rId11"/>
    <p:sldId id="389" r:id="rId12"/>
    <p:sldId id="386" r:id="rId13"/>
    <p:sldId id="390" r:id="rId14"/>
    <p:sldId id="342" r:id="rId15"/>
    <p:sldId id="343" r:id="rId16"/>
    <p:sldId id="344" r:id="rId17"/>
    <p:sldId id="345" r:id="rId18"/>
    <p:sldId id="391" r:id="rId19"/>
    <p:sldId id="346" r:id="rId20"/>
    <p:sldId id="347" r:id="rId21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588" y="4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4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622" y="2135972"/>
            <a:ext cx="74888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类型六</a:t>
            </a:r>
            <a:r>
              <a:rPr lang="zh-CN" altLang="zh-CN" sz="5000" b="1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探究持续发展类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7" name="Picture 2" descr="F:\风景图片\185242r0ztztuggjnhn0e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962" b="32280"/>
          <a:stretch/>
        </p:blipFill>
        <p:spPr bwMode="auto">
          <a:xfrm>
            <a:off x="-403066" y="4115469"/>
            <a:ext cx="12998133" cy="3418781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35592564"/>
              </p:ext>
            </p:extLst>
          </p:nvPr>
        </p:nvGraphicFramePr>
        <p:xfrm>
          <a:off x="406574" y="261442"/>
          <a:ext cx="11377264" cy="4104456"/>
        </p:xfrm>
        <a:graphic>
          <a:graphicData uri="http://schemas.openxmlformats.org/drawingml/2006/table">
            <a:tbl>
              <a:tblPr/>
              <a:tblGrid>
                <a:gridCol w="2160240"/>
                <a:gridCol w="4104456"/>
                <a:gridCol w="5112568"/>
              </a:tblGrid>
              <a:tr h="4104456"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有人建议在某地引进某种外来物种，是否可行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两地自然地理环境具有相似性；有丰富廉价的劳动力；经济效益高，促进当地经济的发展；消费市场大等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自然地理环境差异较大；种植经验不足；加工技术较落后；破坏生态环境；外来物种入侵，给当地物种带来灭顶之灾，造成生物多样性减少等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7197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34931041"/>
              </p:ext>
            </p:extLst>
          </p:nvPr>
        </p:nvGraphicFramePr>
        <p:xfrm>
          <a:off x="190550" y="179762"/>
          <a:ext cx="11809313" cy="6400800"/>
        </p:xfrm>
        <a:graphic>
          <a:graphicData uri="http://schemas.openxmlformats.org/drawingml/2006/table">
            <a:tbl>
              <a:tblPr/>
              <a:tblGrid>
                <a:gridCol w="1368152"/>
                <a:gridCol w="5688632"/>
                <a:gridCol w="4752529"/>
              </a:tblGrid>
              <a:tr h="2861186">
                <a:tc rowSpan="2"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是否赞同某地发展或引进某种工业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有利自然条件</a:t>
                      </a: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资源丰富，水源充足等</a:t>
                      </a: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；有利社会经济条件</a:t>
                      </a: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原料充足，能源资源丰富；劳动力丰富；交通便利；工业基础好；国际市场广阔；技术力量强，国家政策支持等</a:t>
                      </a: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不利自然条件</a:t>
                      </a: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如水资源、能源资源不足</a:t>
                      </a: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；不利社会经济条件</a:t>
                      </a: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交通不便，距离市场较远；技术水平低；该工业附加值较低等</a:t>
                      </a: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3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经济意义：发展某工业可将资源优势转化为经济优势，带动相关产业发展，增加经济收入，促进经济发展。社会意义：可以拉动就业，提高人们生活质量等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生态方面：发展某工业会导致水污染、大气污染、噪声污染等，破坏生态环境，造成生物多样性减少等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7201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28718078"/>
              </p:ext>
            </p:extLst>
          </p:nvPr>
        </p:nvGraphicFramePr>
        <p:xfrm>
          <a:off x="262558" y="261442"/>
          <a:ext cx="11665296" cy="6120680"/>
        </p:xfrm>
        <a:graphic>
          <a:graphicData uri="http://schemas.openxmlformats.org/drawingml/2006/table">
            <a:tbl>
              <a:tblPr/>
              <a:tblGrid>
                <a:gridCol w="1353005"/>
                <a:gridCol w="5199723"/>
                <a:gridCol w="5112568"/>
              </a:tblGrid>
              <a:tr h="6120680"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是否赞成在某河段建水电站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该河段水能资源丰富；当地缺乏煤、石油、天然气等常规能源，水能开发程度低；该河段距离人口集中、经济发达地区较近；能源需求量较大；可有效扶贫，变资源优势为经济优势，有利于当地经济发展；该地人口稀少，库区淹没范围小，移民数量少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在该河段修建水电站会破坏生态环境；可利用当地丰富的地热能和太阳能替代水能；距经济中心远，输电投资大；当地经济落后，耗电量不大；修建水电站的环境条件恶劣，施工难度大；大坝阻断河道，切断鱼类的洄游线路，破坏生态，造成生物多样性减少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1559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29104188"/>
              </p:ext>
            </p:extLst>
          </p:nvPr>
        </p:nvGraphicFramePr>
        <p:xfrm>
          <a:off x="262558" y="261442"/>
          <a:ext cx="11665296" cy="6264696"/>
        </p:xfrm>
        <a:graphic>
          <a:graphicData uri="http://schemas.openxmlformats.org/drawingml/2006/table">
            <a:tbl>
              <a:tblPr/>
              <a:tblGrid>
                <a:gridCol w="2016224"/>
                <a:gridCol w="5616624"/>
                <a:gridCol w="4032448"/>
              </a:tblGrid>
              <a:tr h="2784309"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是否赞成某区域发展风力发电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风力资源丰富，可充分利用自然资源；风能为清洁、可再生能源，环境效益好；技术相对成熟；当地资金雄厚；国家政策支持等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风力资源有间歇性，发电量不稳定；占地面积大；破坏生态环境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387"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有人提出在某地附近建核电站，请说出你的观点和理由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该地区常规能源缺乏；该区域经济发达，人口集中，能源需求量大；核电地区适应性强，安全高效等；与煤炭、石油等常规能源相比，核电能量巨大，环境污染小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该地区以轻工业为主</a:t>
                      </a: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或人口少</a:t>
                      </a: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，耗能相对较少；该地区附近有梯级开发的水电供应；核电站有一定的安全隐患等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5969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81025" y="1985"/>
            <a:ext cx="11755638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IPAPANNEW"/>
                <a:ea typeface="微软雅黑"/>
                <a:cs typeface="Times New Roman"/>
              </a:rPr>
              <a:t>对点练</a:t>
            </a:r>
            <a:r>
              <a:rPr lang="en-US" altLang="zh-CN" sz="2800" kern="100" dirty="0">
                <a:latin typeface="IPAPANNEW"/>
                <a:ea typeface="华文细黑"/>
                <a:cs typeface="Times New Roman"/>
              </a:rPr>
              <a:t>  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结合图文材料，完成下列各题。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材料一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伏尔加河是欧洲最长的河流，该河流干流总落差仅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256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米，通航期有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7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9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个月。伏尔加河的大规模开发主要以修筑大型水利枢纽、进行阶梯开发为重点，通过对流域进行综合开发，实现了发电、航运等综合效益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522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18542" y="77734"/>
            <a:ext cx="11524006" cy="8732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材料二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伏尔加河流域简图及伏尔加河综合开发示意图。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pic>
        <p:nvPicPr>
          <p:cNvPr id="7" name="Picture 3" descr="\\李笑影\李笑影\2016\二轮\考前三个月\地理 通用\方正\L83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0810" y="1113224"/>
            <a:ext cx="5650454" cy="5163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\\李笑影\李笑影\2016\二轮\考前三个月\地理 通用\方正\L84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07524" y="3058616"/>
            <a:ext cx="5660941" cy="321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4762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00075" y="117426"/>
            <a:ext cx="11755638" cy="29454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材料三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2013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月我国西南能源进口通道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含中缅原油管道和天然气管道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如期建成，连同西北油气进口通道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含中哈原油管道和中国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中亚天然气管道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、东北油气进口通道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含中俄原油管道和天然气管道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、海上油气运输通道，我国能源进口四大战略通道格局初步形成。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526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87824" y="93586"/>
            <a:ext cx="11524006" cy="6818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指出伏尔加河阶梯开发的主要限制性因素。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1063613" y="6658746"/>
            <a:ext cx="11268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r>
              <a:rPr lang="zh-CN" altLang="en-US" sz="14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</a:p>
        </p:txBody>
      </p:sp>
      <p:pic>
        <p:nvPicPr>
          <p:cNvPr id="7" name="Picture 3" descr="\\李笑影\李笑影\2016\二轮\考前三个月\地理 通用\方正\L83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80642" y="775023"/>
            <a:ext cx="6215499" cy="56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219602" y="813592"/>
            <a:ext cx="5064466" cy="34906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spc="100" dirty="0" smtClean="0">
                <a:latin typeface="Times New Roman"/>
                <a:ea typeface="华文细黑"/>
                <a:cs typeface="Times New Roman"/>
              </a:rPr>
              <a:t>伏尔加河</a:t>
            </a:r>
            <a:r>
              <a:rPr lang="zh-CN" altLang="zh-CN" sz="2800" kern="100" spc="100" dirty="0">
                <a:latin typeface="Times New Roman"/>
                <a:ea typeface="华文细黑"/>
                <a:cs typeface="Times New Roman"/>
              </a:rPr>
              <a:t>主要流经平原地区，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河流落差小，流经地区纬度较高，河流结冰期长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答案　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河流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落差较小、封冻期较长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solidFill>
                <a:srgbClr val="C00000"/>
              </a:solidFill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520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52634" y="54943"/>
            <a:ext cx="11524006" cy="6818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说出伏尔加河综合开发为流域工业发展所提供的有利条件。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1063613" y="6658746"/>
            <a:ext cx="11268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r>
              <a:rPr lang="zh-CN" altLang="en-US" sz="14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</a:p>
        </p:txBody>
      </p:sp>
      <p:pic>
        <p:nvPicPr>
          <p:cNvPr id="7" name="Picture 3" descr="\\李笑影\李笑影\2016\二轮\考前三个月\地理 通用\方正\L83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80642" y="775023"/>
            <a:ext cx="6215499" cy="56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152634" y="765424"/>
            <a:ext cx="5376033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从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联系图可以看出，河流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的综合开发为工业的发展提供能源、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改善航运条件、提供水源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答案　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发电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，为工业提供能源；航运，为工业发展提供良好的运输条件；供水，水库蓄水提供工业用水。</a:t>
            </a:r>
            <a:r>
              <a:rPr lang="en-US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为工业发展提供能源、便利的运输条件和充足的工业用水等</a:t>
            </a:r>
            <a:r>
              <a:rPr lang="en-US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solidFill>
                <a:srgbClr val="C00000"/>
              </a:solidFill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509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00075" y="107365"/>
            <a:ext cx="11755638" cy="6818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(3)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分析伏尔加河流域的开发对河中鱼类繁殖产生的不利影响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1063613" y="6658746"/>
            <a:ext cx="11268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r>
              <a:rPr lang="zh-CN" altLang="en-US" sz="14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</a:p>
        </p:txBody>
      </p:sp>
      <p:pic>
        <p:nvPicPr>
          <p:cNvPr id="7" name="Picture 4" descr="\\李笑影\李笑影\2016\二轮\考前三个月\地理 通用\方正\L84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40635" y="946248"/>
            <a:ext cx="6648289" cy="3779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228650" y="758133"/>
            <a:ext cx="11755638" cy="48500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从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影响鱼类的洄游产卵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河流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污染加剧等角度分析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答案　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流域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内工农业发展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排放</a:t>
            </a:r>
            <a:endParaRPr lang="en-US" altLang="zh-CN" sz="2800" kern="100" dirty="0" smtClean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污水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，污染河流</a:t>
            </a:r>
            <a:r>
              <a:rPr lang="en-US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或水量减少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，</a:t>
            </a:r>
            <a:endParaRPr lang="en-US" altLang="zh-CN" sz="2800" kern="100" dirty="0" smtClean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spc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水质</a:t>
            </a:r>
            <a:r>
              <a:rPr lang="zh-CN" altLang="zh-CN" sz="2800" kern="100" spc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恶化</a:t>
            </a:r>
            <a:r>
              <a:rPr lang="en-US" altLang="zh-CN" sz="2800" kern="100" spc="100" dirty="0">
                <a:solidFill>
                  <a:srgbClr val="C00000"/>
                </a:solidFill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spc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；修建大量水库</a:t>
            </a:r>
            <a:r>
              <a:rPr lang="zh-CN" altLang="zh-CN" sz="2800" kern="100" spc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，</a:t>
            </a:r>
            <a:endParaRPr lang="en-US" altLang="zh-CN" sz="2800" kern="100" spc="100" dirty="0" smtClean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阻碍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鱼类洄游</a:t>
            </a:r>
            <a:r>
              <a:rPr lang="en-US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或改变鱼类的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生</a:t>
            </a:r>
            <a:endParaRPr lang="en-US" altLang="zh-CN" sz="2800" kern="100" dirty="0" smtClean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存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环境</a:t>
            </a:r>
            <a:r>
              <a:rPr lang="en-US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；湖泊咸水倒灌，影响鱼类繁殖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solidFill>
                <a:srgbClr val="C00000"/>
              </a:solidFill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803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9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262558" y="170552"/>
            <a:ext cx="11639246" cy="57170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探究类设问即地理开放性试题，具有条件不完备、结论不确定、解题过程体现探究性、知识呈现体现综合性、思维方式体现发散性等特征。其设问形式一般有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你是否赞同某地发展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××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？请表明态度并说明理由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某地对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××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展开讨论，形成了两种不同的看法。选择你支持的一种看法，并为其提供论据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等。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解答探究类设问的一般思路：首先读题干，审问题；其次读图文信息，获取论据；最后亮明观点，说明理由。理由必须全面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如既包括经济、社会、生态持续发展等方面，也包括地理事象的优缺点对比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、充分。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07618" y="54943"/>
            <a:ext cx="11873194" cy="65164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(4)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结合材料二和材料三分析，有人提议，未来我国能源消费结构应以石油和天然气为主。你是否赞成？并说明你的理由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7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7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赞成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与否，理由合理即可。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ts val="5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7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答案　</a:t>
            </a:r>
            <a:r>
              <a:rPr lang="zh-CN" altLang="zh-CN" sz="27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赞成</a:t>
            </a:r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。相对于煤炭，油气为较清洁的能源；能源消费以油气为主，可以改善我国的环境质量。随着四大能源通道的形成，我国可以从世界市场购买大量油气资源来取代煤炭的主体地位；我国煤炭资源丰富，技术先进，可转化为油气资源。</a:t>
            </a:r>
            <a:endParaRPr lang="zh-CN" altLang="zh-CN" sz="2700" kern="100" dirty="0">
              <a:solidFill>
                <a:srgbClr val="C00000"/>
              </a:solidFill>
              <a:latin typeface="宋体"/>
              <a:cs typeface="Courier New"/>
            </a:endParaRPr>
          </a:p>
          <a:p>
            <a:pPr algn="just">
              <a:lnSpc>
                <a:spcPts val="5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不赞成。我国煤炭储量丰富，为世界煤炭生产和消费大国；国内油气产量不能使其在能源消费结构中成为主要能源；通过四大通道进口油气数量有限，且其</a:t>
            </a:r>
            <a:r>
              <a:rPr lang="zh-CN" altLang="zh-CN" sz="2700" kern="100" spc="-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安全性不能完全得到保障；通过对煤炭资源的综合利用，可以缓解环境污染问题</a:t>
            </a:r>
            <a:r>
              <a:rPr lang="zh-CN" altLang="zh-CN" sz="2700" kern="100" spc="-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700" kern="100" spc="-100" dirty="0">
              <a:solidFill>
                <a:srgbClr val="C00000"/>
              </a:solidFill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1063613" y="6658746"/>
            <a:ext cx="11268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r>
              <a:rPr lang="zh-CN" altLang="en-US" sz="14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</a:p>
        </p:txBody>
      </p:sp>
    </p:spTree>
    <p:extLst>
      <p:ext uri="{BB962C8B-B14F-4D97-AF65-F5344CB8AC3E}">
        <p14:creationId xmlns:p14="http://schemas.microsoft.com/office/powerpoint/2010/main" xmlns="" val="65897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" grpId="0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47117" y="54943"/>
            <a:ext cx="11873194" cy="21436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C00000"/>
                </a:solidFill>
                <a:latin typeface="IPAPANNEW"/>
                <a:ea typeface="华文细黑"/>
                <a:cs typeface="Times New Roman"/>
              </a:rPr>
              <a:t>真题再现</a:t>
            </a:r>
            <a:r>
              <a:rPr lang="en-US" altLang="zh-CN" sz="2800" kern="100" dirty="0">
                <a:latin typeface="IPAPANNEW"/>
                <a:ea typeface="华文细黑"/>
                <a:cs typeface="Times New Roman"/>
              </a:rPr>
              <a:t>  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解放前，中国有著名的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三大荒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，如今已经变成了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三大仓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北大荒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变成粮仓，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西大荒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变成棉仓、粮仓，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南大荒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变成橡胶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林和热带经济作物仓。读</a:t>
            </a:r>
            <a:r>
              <a:rPr lang="en-US" altLang="zh-CN" sz="2800" kern="100" spc="-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我国</a:t>
            </a:r>
            <a:r>
              <a:rPr lang="en-US" altLang="zh-CN" sz="2800" kern="100" spc="-100" dirty="0">
                <a:latin typeface="宋体"/>
                <a:ea typeface="华文细黑"/>
                <a:cs typeface="Times New Roman"/>
              </a:rPr>
              <a:t>‘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三大荒地</a:t>
            </a:r>
            <a:r>
              <a:rPr lang="en-US" altLang="zh-CN" sz="2800" kern="100" spc="-100" dirty="0">
                <a:latin typeface="宋体"/>
                <a:ea typeface="华文细黑"/>
                <a:cs typeface="Times New Roman"/>
              </a:rPr>
              <a:t>’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分布示意图</a:t>
            </a:r>
            <a:r>
              <a:rPr lang="en-US" altLang="zh-CN" sz="2800" kern="100" spc="-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，回答下列问题。</a:t>
            </a:r>
            <a:endParaRPr lang="zh-CN" altLang="zh-CN" sz="2800" kern="100" spc="-100" dirty="0">
              <a:effectLst/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063613" y="6658746"/>
            <a:ext cx="11268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r>
              <a:rPr lang="zh-CN" altLang="en-US" sz="14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</a:p>
        </p:txBody>
      </p:sp>
      <p:pic>
        <p:nvPicPr>
          <p:cNvPr id="1026" name="Picture 2" descr="\\李笑影\李笑影\2016\二轮\考前三个月\地理 通用\方正\333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07897" y="2236508"/>
            <a:ext cx="5822983" cy="417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147117" y="2017449"/>
            <a:ext cx="5972772" cy="23579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比较南方荒地与北方荒地地形类型的差异，说出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西大荒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与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北大荒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发展农业的主要限制性因素。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380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2558" y="136476"/>
            <a:ext cx="11639246" cy="5001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由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图例可知，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南大荒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主要分布在云南、广西南部和海南中部，地形以低山丘陵为主；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北大荒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主要分布在松嫩平原西部和三江平原，纬度高、热量不足是农业生产发展的限制因素，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西大荒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主要分布在西北盆地边缘山麓地带的绿洲上，水资源的分布与丰歉程度，决定了绿洲农业的区位与规模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答案　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南方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荒地以丘陵为主，北方荒地以平原为主。</a:t>
            </a:r>
            <a:r>
              <a:rPr lang="en-US" altLang="zh-CN" sz="2800" kern="100" dirty="0">
                <a:solidFill>
                  <a:srgbClr val="C00000"/>
                </a:solidFill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北大荒</a:t>
            </a:r>
            <a:r>
              <a:rPr lang="en-US" altLang="zh-CN" sz="2800" kern="100" dirty="0">
                <a:solidFill>
                  <a:srgbClr val="C00000"/>
                </a:solidFill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热量条件不足，</a:t>
            </a:r>
            <a:r>
              <a:rPr lang="en-US" altLang="zh-CN" sz="2800" kern="100" dirty="0">
                <a:solidFill>
                  <a:srgbClr val="C00000"/>
                </a:solidFill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西大荒</a:t>
            </a:r>
            <a:r>
              <a:rPr lang="en-US" altLang="zh-CN" sz="2800" kern="100" dirty="0">
                <a:solidFill>
                  <a:srgbClr val="C00000"/>
                </a:solidFill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水源条件不足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solidFill>
                <a:srgbClr val="C00000"/>
              </a:solidFill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4778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72216" y="119713"/>
            <a:ext cx="11755638" cy="158188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海南岛、雷州半岛、西双版纳是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南大荒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的天然橡胶生产基地。与海南岛、雷州半岛相比，西双版纳发展天然橡胶生产有何气候优势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？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1063613" y="6658746"/>
            <a:ext cx="11268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r>
              <a:rPr lang="zh-CN" altLang="en-US" sz="14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</a:p>
        </p:txBody>
      </p:sp>
      <p:pic>
        <p:nvPicPr>
          <p:cNvPr id="7" name="Picture 2" descr="\\李笑影\李笑影\2016\二轮\考前三个月\地理 通用\方正\333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07897" y="2236508"/>
            <a:ext cx="5822983" cy="417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172216" y="1413570"/>
            <a:ext cx="837126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西双版纳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位于滇南谷地，无寒潮、台风侵袭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答案　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既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不受寒潮影响，也无台风侵袭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solidFill>
                <a:srgbClr val="C00000"/>
              </a:solidFill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251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71634" y="64211"/>
            <a:ext cx="11873194" cy="31400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西大荒借助得天独厚的自然优势，经过几代兵团人的努力，已经成为全国最大的棉花生产基地。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(3)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简述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西大荒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地区棉花生产得以迅速发展的主要区位因素。西大荒大规模发展棉花生产将带来哪些生态环境问题？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063613" y="6658746"/>
            <a:ext cx="11268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r>
              <a:rPr lang="zh-CN" altLang="en-US" sz="14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</a:p>
        </p:txBody>
      </p:sp>
      <p:pic>
        <p:nvPicPr>
          <p:cNvPr id="7" name="Picture 2" descr="\\李笑影\李笑影\2016\二轮\考前三个月\地理 通用\方正\333.T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07897" y="2236508"/>
            <a:ext cx="5822983" cy="417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5149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62558" y="156100"/>
            <a:ext cx="11639243" cy="5001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仔细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审题：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棉花生产得以迅速发展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，应从影响农业生产的社会经济因素去分析。棉花大规模种植会引起绿洲退化、水资源紧张和土壤盐碱化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答案　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主要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因素：政府政策支持；交通运输条件改善；农业技术的进步；消费市场区域的拓展；棉纺织工业发展迅速。　</a:t>
            </a:r>
            <a:endParaRPr lang="en-US" altLang="zh-CN" sz="2800" kern="100" dirty="0" smtClean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问题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：大规模发展棉花生产消耗大量水资源，水源枯竭导致荒漠化；不合理灌溉易导致土壤盐碱化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solidFill>
                <a:srgbClr val="C00000"/>
              </a:solidFill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6925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30412" y="136476"/>
            <a:ext cx="11639246" cy="49523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(4)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北大荒地区沼泽广布，已变成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北大仓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，但不少专家指出这种变化的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遗患无穷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。请你从可持续发展的角度就此阐述自己的观点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沼泽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湿地生态环境效益显著，应停止开垦，并实行生态退耕，恢复湿地。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答案　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湿地</a:t>
            </a:r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面积缩小，导致生态环境恶化，水旱灾害增加；今后商品粮基地建设应向规模化、专业化和生态化方向发展；要有计划退耕还湿、还林，恢复植被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solidFill>
                <a:srgbClr val="C00000"/>
              </a:solidFill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1063613" y="6658746"/>
            <a:ext cx="11268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r>
              <a:rPr lang="zh-CN" altLang="en-US" sz="1400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</a:p>
        </p:txBody>
      </p:sp>
    </p:spTree>
    <p:extLst>
      <p:ext uri="{BB962C8B-B14F-4D97-AF65-F5344CB8AC3E}">
        <p14:creationId xmlns:p14="http://schemas.microsoft.com/office/powerpoint/2010/main" xmlns="" val="3973323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" grpId="0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71076" y="74615"/>
            <a:ext cx="50449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b="1" kern="100">
                <a:solidFill>
                  <a:srgbClr val="C00000"/>
                </a:solidFill>
                <a:latin typeface="IPAPANNEW"/>
                <a:ea typeface="华文细黑"/>
                <a:cs typeface="Times New Roman"/>
              </a:rPr>
              <a:t>模板构建</a:t>
            </a:r>
            <a:r>
              <a:rPr lang="en-US" altLang="zh-CN" sz="2600" kern="100" dirty="0">
                <a:latin typeface="IPAPANNEW"/>
                <a:ea typeface="华文细黑"/>
                <a:cs typeface="Times New Roman"/>
              </a:rPr>
              <a:t>  </a:t>
            </a:r>
            <a:r>
              <a:rPr lang="zh-CN" altLang="zh-CN" sz="2600" kern="100" dirty="0">
                <a:latin typeface="Times New Roman"/>
                <a:ea typeface="华文细黑"/>
                <a:cs typeface="Times New Roman"/>
              </a:rPr>
              <a:t>常见问题的答题术语：</a:t>
            </a:r>
            <a:endParaRPr lang="zh-CN" altLang="en-US" sz="2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69859930"/>
              </p:ext>
            </p:extLst>
          </p:nvPr>
        </p:nvGraphicFramePr>
        <p:xfrm>
          <a:off x="226554" y="612690"/>
          <a:ext cx="11737304" cy="6048672"/>
        </p:xfrm>
        <a:graphic>
          <a:graphicData uri="http://schemas.openxmlformats.org/drawingml/2006/table">
            <a:tbl>
              <a:tblPr/>
              <a:tblGrid>
                <a:gridCol w="1296144"/>
                <a:gridCol w="6048672"/>
                <a:gridCol w="4392488"/>
              </a:tblGrid>
              <a:tr h="6048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6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问题</a:t>
                      </a:r>
                      <a:endParaRPr lang="zh-CN" sz="26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6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赞同理由</a:t>
                      </a:r>
                      <a:endParaRPr lang="zh-CN" sz="26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6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反对理由</a:t>
                      </a:r>
                      <a:endParaRPr lang="zh-CN" sz="26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9203">
                <a:tc rowSpan="2"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6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是否赞成在某区域大力发展某农作物种植</a:t>
                      </a:r>
                      <a:endParaRPr lang="zh-CN" sz="26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6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自然条件好</a:t>
                      </a:r>
                      <a:r>
                        <a:rPr lang="en-US" sz="26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6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如雨热同期，光照充足，昼夜温差大，水源充足，地形平坦，土壤肥沃等，适合某农作物生长</a:t>
                      </a:r>
                      <a:r>
                        <a:rPr lang="en-US" sz="26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r>
                        <a:rPr lang="zh-CN" sz="26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；社会经济条件优越</a:t>
                      </a:r>
                      <a:r>
                        <a:rPr lang="en-US" sz="26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6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人口众多，劳动力丰富；交通便利；工业基础好；市场广阔；种植历史悠久，经验丰富；国家政策支持等</a:t>
                      </a:r>
                      <a:r>
                        <a:rPr lang="en-US" sz="26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endParaRPr lang="zh-CN" sz="26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6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当地自然条件不利</a:t>
                      </a:r>
                      <a:r>
                        <a:rPr lang="en-US" sz="26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6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如气候干旱，水源短缺，土壤贫瘠等，大力发展会加剧水源短缺</a:t>
                      </a:r>
                      <a:r>
                        <a:rPr lang="en-US" sz="26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r>
                        <a:rPr lang="zh-CN" sz="26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；社会经济条件差</a:t>
                      </a:r>
                      <a:r>
                        <a:rPr lang="en-US" sz="26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6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距市场较远，与另一地竞争处于劣势等</a:t>
                      </a:r>
                      <a:r>
                        <a:rPr lang="en-US" sz="26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endParaRPr lang="zh-CN" sz="26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46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6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社会意义：能够增加就业，有利于摆脱贫困，促进民族团结等。经济意义：增加农民经济收入，促进当地经济发展</a:t>
                      </a:r>
                      <a:endParaRPr lang="zh-CN" sz="26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600" kern="100" spc="-100" baseline="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生态方面：若是外来物种，容易导致生物入侵，造成生物多样性减少；破坏生态环境等</a:t>
                      </a:r>
                      <a:endParaRPr lang="zh-CN" sz="2600" kern="100" spc="-100" baseline="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653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1177</Words>
  <Application>Microsoft Office PowerPoint</Application>
  <PresentationFormat>自定义</PresentationFormat>
  <Paragraphs>74</Paragraphs>
  <Slides>20</Slides>
  <Notes>0</Notes>
  <HiddenSlides>2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662</cp:revision>
  <dcterms:created xsi:type="dcterms:W3CDTF">2016-03-28T08:35:20Z</dcterms:created>
  <dcterms:modified xsi:type="dcterms:W3CDTF">2017-01-17T01:18:45Z</dcterms:modified>
</cp:coreProperties>
</file>