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30"/>
  </p:handoutMasterIdLst>
  <p:sldIdLst>
    <p:sldId id="256" r:id="rId3"/>
    <p:sldId id="399" r:id="rId4"/>
    <p:sldId id="400" r:id="rId5"/>
    <p:sldId id="401" r:id="rId6"/>
    <p:sldId id="416" r:id="rId7"/>
    <p:sldId id="426" r:id="rId8"/>
    <p:sldId id="406" r:id="rId10"/>
    <p:sldId id="437" r:id="rId11"/>
    <p:sldId id="409" r:id="rId12"/>
    <p:sldId id="427" r:id="rId13"/>
    <p:sldId id="421" r:id="rId14"/>
    <p:sldId id="438" r:id="rId15"/>
    <p:sldId id="439" r:id="rId16"/>
    <p:sldId id="440" r:id="rId17"/>
    <p:sldId id="444" r:id="rId18"/>
    <p:sldId id="429" r:id="rId19"/>
    <p:sldId id="441" r:id="rId20"/>
    <p:sldId id="430" r:id="rId21"/>
    <p:sldId id="431" r:id="rId22"/>
    <p:sldId id="442" r:id="rId23"/>
    <p:sldId id="445" r:id="rId24"/>
    <p:sldId id="443" r:id="rId25"/>
    <p:sldId id="432" r:id="rId26"/>
    <p:sldId id="446" r:id="rId27"/>
    <p:sldId id="414" r:id="rId28"/>
    <p:sldId id="415" r:id="rId29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EEB"/>
    <a:srgbClr val="F0DCB5"/>
    <a:srgbClr val="CBD9CF"/>
    <a:srgbClr val="E09B96"/>
    <a:srgbClr val="E9B5A8"/>
    <a:srgbClr val="DDE6F5"/>
    <a:srgbClr val="FFFFFF"/>
    <a:srgbClr val="E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6" autoAdjust="0"/>
    <p:restoredTop sz="96256" autoAdjust="0"/>
  </p:normalViewPr>
  <p:slideViewPr>
    <p:cSldViewPr>
      <p:cViewPr varScale="1">
        <p:scale>
          <a:sx n="129" d="100"/>
          <a:sy n="129" d="100"/>
        </p:scale>
        <p:origin x="138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宋体" panose="0201060003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宋体" panose="02010600030101010101" pitchFamily="2" charset="-122"/>
                <a:ea typeface="+mn-ea"/>
              </a:defRPr>
            </a:lvl1pPr>
          </a:lstStyle>
          <a:p>
            <a:pPr>
              <a:defRPr/>
            </a:pPr>
            <a:fld id="{1CFCAA74-9D59-4D8B-BAEE-D5A6DB662DBF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宋体" panose="0201060003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fld id="{768FA93D-E5AD-4994-98F7-2B110433A1A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宋体" panose="0201060003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宋体" panose="02010600030101010101" pitchFamily="2" charset="-122"/>
                <a:ea typeface="+mn-ea"/>
              </a:defRPr>
            </a:lvl1pPr>
          </a:lstStyle>
          <a:p>
            <a:pPr>
              <a:defRPr/>
            </a:pPr>
            <a:fld id="{3FEFAE81-425C-4583-A2D1-F68A1EBCB374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宋体" panose="0201060003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fld id="{3E449832-C65A-4DF1-AA7D-19E730729A9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32063"/>
            <a:ext cx="34194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/>
          <p:cNvGrpSpPr/>
          <p:nvPr userDrawn="1"/>
        </p:nvGrpSpPr>
        <p:grpSpPr bwMode="auto">
          <a:xfrm>
            <a:off x="0" y="3840163"/>
            <a:ext cx="9144000" cy="1300162"/>
            <a:chOff x="-698500" y="6789719"/>
            <a:chExt cx="12192000" cy="1732541"/>
          </a:xfrm>
        </p:grpSpPr>
        <p:pic>
          <p:nvPicPr>
            <p:cNvPr id="6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8500" y="7329014"/>
              <a:ext cx="12192000" cy="119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56" y="6789719"/>
              <a:ext cx="10787844" cy="128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图片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973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4"/>
          <p:cNvGrpSpPr/>
          <p:nvPr userDrawn="1"/>
        </p:nvGrpSpPr>
        <p:grpSpPr bwMode="auto">
          <a:xfrm>
            <a:off x="0" y="3840163"/>
            <a:ext cx="9144000" cy="1300162"/>
            <a:chOff x="-698500" y="6789719"/>
            <a:chExt cx="12192000" cy="1732541"/>
          </a:xfrm>
        </p:grpSpPr>
        <p:pic>
          <p:nvPicPr>
            <p:cNvPr id="5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8500" y="7329014"/>
              <a:ext cx="12192000" cy="119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56" y="6789719"/>
              <a:ext cx="10787844" cy="128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973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8"/>
          <p:cNvSpPr/>
          <p:nvPr userDrawn="1"/>
        </p:nvSpPr>
        <p:spPr>
          <a:xfrm>
            <a:off x="179388" y="123825"/>
            <a:ext cx="8856662" cy="4895850"/>
          </a:xfrm>
          <a:prstGeom prst="roundRect">
            <a:avLst>
              <a:gd name="adj" fmla="val 4082"/>
            </a:avLst>
          </a:prstGeom>
          <a:solidFill>
            <a:srgbClr val="FFFFFF">
              <a:alpha val="70000"/>
            </a:srgbClr>
          </a:solidFill>
          <a:ln w="12700">
            <a:solidFill>
              <a:srgbClr val="30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598613"/>
            <a:ext cx="2371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slide" Target="slide3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16.xml"/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slide" Target="slide3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16.xml"/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slide" Target="slide3.xml"/><Relationship Id="rId7" Type="http://schemas.openxmlformats.org/officeDocument/2006/relationships/slide" Target="slide26.xml"/><Relationship Id="rId6" Type="http://schemas.openxmlformats.org/officeDocument/2006/relationships/slide" Target="slide25.xml"/><Relationship Id="rId5" Type="http://schemas.openxmlformats.org/officeDocument/2006/relationships/slide" Target="slide16.xml"/><Relationship Id="rId4" Type="http://schemas.openxmlformats.org/officeDocument/2006/relationships/slide" Target="slide9.xml"/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slide" Target="slide3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16.xml"/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jpeg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jpeg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6.xml"/><Relationship Id="rId3" Type="http://schemas.openxmlformats.org/officeDocument/2006/relationships/slide" Target="slide25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slide" Target="slide3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16.xml"/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slide" Target="slide3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16.xml"/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slide" Target="slide3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16.xml"/><Relationship Id="rId3" Type="http://schemas.openxmlformats.org/officeDocument/2006/relationships/slide" Target="slide9.xml"/><Relationship Id="rId2" Type="http://schemas.openxmlformats.org/officeDocument/2006/relationships/slide" Target="slide4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2.png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189163" y="2193925"/>
            <a:ext cx="557212" cy="5556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0243" name="文本框 1"/>
          <p:cNvSpPr txBox="1">
            <a:spLocks noChangeArrowheads="1"/>
          </p:cNvSpPr>
          <p:nvPr/>
        </p:nvSpPr>
        <p:spPr bwMode="auto">
          <a:xfrm>
            <a:off x="1547813" y="2066925"/>
            <a:ext cx="5473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学会沟通交流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958"/>
            <a:ext cx="325596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云形标注 7"/>
          <p:cNvSpPr/>
          <p:nvPr/>
        </p:nvSpPr>
        <p:spPr>
          <a:xfrm flipH="1">
            <a:off x="2843213" y="3560763"/>
            <a:ext cx="5616575" cy="1387475"/>
          </a:xfrm>
          <a:prstGeom prst="wedgeRoundRectCallout">
            <a:avLst>
              <a:gd name="adj1" fmla="val 55263"/>
              <a:gd name="adj2" fmla="val -273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rIns="72000" anchor="ctr"/>
          <a:lstStyle/>
          <a:p>
            <a:pPr indent="612140">
              <a:defRPr/>
            </a:pPr>
            <a:endParaRPr lang="zh-CN" altLang="en-US" sz="2400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3" name="内容占位符 2"/>
          <p:cNvSpPr txBox="1">
            <a:spLocks noChangeArrowheads="1"/>
          </p:cNvSpPr>
          <p:nvPr/>
        </p:nvSpPr>
        <p:spPr bwMode="auto">
          <a:xfrm>
            <a:off x="2987675" y="3584575"/>
            <a:ext cx="54006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在“换位三部曲”的引导下，现在你想出的解决方法是什么？可能有怎样的结果？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560763"/>
            <a:ext cx="9874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内容占位符 2"/>
          <p:cNvSpPr txBox="1">
            <a:spLocks noChangeArrowheads="1"/>
          </p:cNvSpPr>
          <p:nvPr/>
        </p:nvSpPr>
        <p:spPr bwMode="auto">
          <a:xfrm>
            <a:off x="3376613" y="153988"/>
            <a:ext cx="2449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换位三部曲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486" name="组合 2"/>
          <p:cNvGrpSpPr/>
          <p:nvPr/>
        </p:nvGrpSpPr>
        <p:grpSpPr bwMode="auto">
          <a:xfrm>
            <a:off x="817563" y="788988"/>
            <a:ext cx="1584325" cy="1584325"/>
            <a:chOff x="611560" y="789505"/>
            <a:chExt cx="1584176" cy="1584176"/>
          </a:xfrm>
        </p:grpSpPr>
        <p:sp>
          <p:nvSpPr>
            <p:cNvPr id="2" name="椭圆 1"/>
            <p:cNvSpPr/>
            <p:nvPr/>
          </p:nvSpPr>
          <p:spPr>
            <a:xfrm>
              <a:off x="611560" y="789505"/>
              <a:ext cx="1584176" cy="15841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502" name="内容占位符 2"/>
            <p:cNvSpPr txBox="1">
              <a:spLocks noChangeArrowheads="1"/>
            </p:cNvSpPr>
            <p:nvPr/>
          </p:nvSpPr>
          <p:spPr bwMode="auto">
            <a:xfrm>
              <a:off x="647564" y="1295361"/>
              <a:ext cx="151216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稳定情绪</a:t>
              </a:r>
              <a:endParaRPr lang="en-US" altLang="zh-CN" sz="2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487" name="组合 9"/>
          <p:cNvGrpSpPr/>
          <p:nvPr/>
        </p:nvGrpSpPr>
        <p:grpSpPr bwMode="auto">
          <a:xfrm>
            <a:off x="3851275" y="788988"/>
            <a:ext cx="1584325" cy="1584325"/>
            <a:chOff x="611560" y="789505"/>
            <a:chExt cx="1584176" cy="1584176"/>
          </a:xfrm>
        </p:grpSpPr>
        <p:sp>
          <p:nvSpPr>
            <p:cNvPr id="11" name="椭圆 10"/>
            <p:cNvSpPr/>
            <p:nvPr/>
          </p:nvSpPr>
          <p:spPr>
            <a:xfrm>
              <a:off x="611560" y="789505"/>
              <a:ext cx="1584176" cy="158417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500" name="内容占位符 2"/>
            <p:cNvSpPr txBox="1">
              <a:spLocks noChangeArrowheads="1"/>
            </p:cNvSpPr>
            <p:nvPr/>
          </p:nvSpPr>
          <p:spPr bwMode="auto">
            <a:xfrm>
              <a:off x="647564" y="1295361"/>
              <a:ext cx="1512168" cy="508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冷静思考</a:t>
              </a:r>
              <a:endParaRPr lang="en-US" altLang="zh-CN" sz="2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488" name="组合 12"/>
          <p:cNvGrpSpPr/>
          <p:nvPr/>
        </p:nvGrpSpPr>
        <p:grpSpPr bwMode="auto">
          <a:xfrm>
            <a:off x="6732588" y="806450"/>
            <a:ext cx="1584325" cy="1584325"/>
            <a:chOff x="611560" y="789505"/>
            <a:chExt cx="1584176" cy="1584176"/>
          </a:xfrm>
        </p:grpSpPr>
        <p:sp>
          <p:nvSpPr>
            <p:cNvPr id="14" name="椭圆 13"/>
            <p:cNvSpPr/>
            <p:nvPr/>
          </p:nvSpPr>
          <p:spPr>
            <a:xfrm>
              <a:off x="611560" y="789505"/>
              <a:ext cx="1584176" cy="158417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98" name="内容占位符 2"/>
            <p:cNvSpPr txBox="1">
              <a:spLocks noChangeArrowheads="1"/>
            </p:cNvSpPr>
            <p:nvPr/>
          </p:nvSpPr>
          <p:spPr bwMode="auto">
            <a:xfrm>
              <a:off x="647564" y="1087194"/>
              <a:ext cx="1512168" cy="98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寻找</a:t>
              </a:r>
              <a:endParaRPr lang="en-US" altLang="zh-CN" sz="2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合理点</a:t>
              </a:r>
              <a:endParaRPr lang="en-US" altLang="zh-CN" sz="2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右箭头 3"/>
          <p:cNvSpPr/>
          <p:nvPr/>
        </p:nvSpPr>
        <p:spPr>
          <a:xfrm>
            <a:off x="2819400" y="1419225"/>
            <a:ext cx="685800" cy="217488"/>
          </a:xfrm>
          <a:prstGeom prst="rightArrow">
            <a:avLst/>
          </a:prstGeom>
          <a:solidFill>
            <a:srgbClr val="9E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749925" y="1419225"/>
            <a:ext cx="685800" cy="217488"/>
          </a:xfrm>
          <a:prstGeom prst="rightArrow">
            <a:avLst/>
          </a:prstGeom>
          <a:solidFill>
            <a:srgbClr val="9E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91" name="内容占位符 2"/>
          <p:cNvSpPr txBox="1">
            <a:spLocks noChangeArrowheads="1"/>
          </p:cNvSpPr>
          <p:nvPr/>
        </p:nvSpPr>
        <p:spPr bwMode="auto">
          <a:xfrm>
            <a:off x="457200" y="2408238"/>
            <a:ext cx="2449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观点不一致没关系，但各执己见容易引发矛盾。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2" name="内容占位符 2"/>
          <p:cNvSpPr txBox="1">
            <a:spLocks noChangeArrowheads="1"/>
          </p:cNvSpPr>
          <p:nvPr/>
        </p:nvSpPr>
        <p:spPr bwMode="auto">
          <a:xfrm>
            <a:off x="3284538" y="2408238"/>
            <a:ext cx="244951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为什么他会有这样的想法呢？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3" name="内容占位符 2"/>
          <p:cNvSpPr txBox="1">
            <a:spLocks noChangeArrowheads="1"/>
          </p:cNvSpPr>
          <p:nvPr/>
        </p:nvSpPr>
        <p:spPr bwMode="auto">
          <a:xfrm>
            <a:off x="6262688" y="2427288"/>
            <a:ext cx="24479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站在他的角度看，觉得他的看法也有道理。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真诚坦率很重要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08520" y="0"/>
            <a:ext cx="486345" cy="2051284"/>
            <a:chOff x="-108520" y="-1870"/>
            <a:chExt cx="486345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23" name="流程图: 终止 22">
              <a:hlinkClick r:id="rId2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流程图: 终止 23">
              <a:hlinkClick r:id="rId3" action="ppaction://hlinksldjump"/>
            </p:cNvPr>
            <p:cNvSpPr/>
            <p:nvPr/>
          </p:nvSpPr>
          <p:spPr>
            <a:xfrm>
              <a:off x="-54223" y="408778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流程图: 终止 24">
              <a:hlinkClick r:id="rId4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流程图: 终止 25">
              <a:hlinkClick r:id="rId5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流程图: 终止 26">
              <a:hlinkClick r:id="rId6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0496" name="图片 4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 txBox="1">
            <a:spLocks noChangeArrowheads="1"/>
          </p:cNvSpPr>
          <p:nvPr/>
        </p:nvSpPr>
        <p:spPr bwMode="auto">
          <a:xfrm>
            <a:off x="827088" y="1635125"/>
            <a:ext cx="79184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对于不同看法，采取“简单拒绝”或“一味接受”的态度都不利于问题的解决。真诚坦率的沟通可以有效地化解矛盾，促进和谐。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流程图: 终止 2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真诚坦率很重要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08520" y="0"/>
            <a:ext cx="486345" cy="2051284"/>
            <a:chOff x="-108520" y="-1870"/>
            <a:chExt cx="486345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5" name="流程图: 终止 4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流程图: 终止 5">
              <a:hlinkClick r:id="rId2" action="ppaction://hlinksldjump"/>
            </p:cNvPr>
            <p:cNvSpPr/>
            <p:nvPr/>
          </p:nvSpPr>
          <p:spPr>
            <a:xfrm>
              <a:off x="-54223" y="408778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3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1509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319213"/>
            <a:ext cx="76930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内容占位符 2"/>
          <p:cNvSpPr txBox="1">
            <a:spLocks noChangeArrowheads="1"/>
          </p:cNvSpPr>
          <p:nvPr/>
        </p:nvSpPr>
        <p:spPr bwMode="auto">
          <a:xfrm>
            <a:off x="788988" y="619125"/>
            <a:ext cx="77755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sym typeface="+mn-ea"/>
              </a:rPr>
              <a:t>面对不同的数学解题方法，班里的同学说法不一。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真诚坦率很重要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8520" y="0"/>
            <a:ext cx="486345" cy="2051284"/>
            <a:chOff x="-108520" y="-1870"/>
            <a:chExt cx="486345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6" name="流程图: 终止 5">
              <a:hlinkClick r:id="rId2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3" action="ppaction://hlinksldjump"/>
            </p:cNvPr>
            <p:cNvSpPr/>
            <p:nvPr/>
          </p:nvSpPr>
          <p:spPr>
            <a:xfrm>
              <a:off x="-54223" y="408778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4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5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6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2534" name="图片 4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内容占位符 2"/>
          <p:cNvSpPr txBox="1">
            <a:spLocks noChangeArrowheads="1"/>
          </p:cNvSpPr>
          <p:nvPr/>
        </p:nvSpPr>
        <p:spPr bwMode="auto">
          <a:xfrm>
            <a:off x="1868488" y="1412875"/>
            <a:ext cx="28082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何大海的解法好。我也有自己的解法，不过没他的好，我还是不说了吧。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536" name="内容占位符 2"/>
          <p:cNvSpPr txBox="1">
            <a:spLocks noChangeArrowheads="1"/>
          </p:cNvSpPr>
          <p:nvPr/>
        </p:nvSpPr>
        <p:spPr bwMode="auto">
          <a:xfrm>
            <a:off x="5795963" y="1387475"/>
            <a:ext cx="25923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我不清楚苏长河为什么打断我的讲述，我觉得自己的解法也不错。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537" name="内容占位符 2"/>
          <p:cNvSpPr txBox="1">
            <a:spLocks noChangeArrowheads="1"/>
          </p:cNvSpPr>
          <p:nvPr/>
        </p:nvSpPr>
        <p:spPr bwMode="auto">
          <a:xfrm>
            <a:off x="1885950" y="2670175"/>
            <a:ext cx="28082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我这样做是最简便的。我是数学课代表，大家都应该听我的。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538" name="内容占位符 2"/>
          <p:cNvSpPr txBox="1">
            <a:spLocks noChangeArrowheads="1"/>
          </p:cNvSpPr>
          <p:nvPr/>
        </p:nvSpPr>
        <p:spPr bwMode="auto">
          <a:xfrm>
            <a:off x="5795963" y="2673350"/>
            <a:ext cx="26638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课代表凭什么说自己的解法最简便，别以为自己成绩好就了不起。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515" name="内容占位符 2"/>
          <p:cNvSpPr txBox="1">
            <a:spLocks noChangeArrowheads="1"/>
          </p:cNvSpPr>
          <p:nvPr/>
        </p:nvSpPr>
        <p:spPr bwMode="auto">
          <a:xfrm>
            <a:off x="841375" y="4129088"/>
            <a:ext cx="77755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sym typeface="+mn-ea"/>
              </a:rPr>
              <a:t>身处这样的场景，你会如何表达自己的意见呢？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 txBox="1">
            <a:spLocks noChangeArrowheads="1"/>
          </p:cNvSpPr>
          <p:nvPr/>
        </p:nvSpPr>
        <p:spPr bwMode="auto">
          <a:xfrm>
            <a:off x="2863850" y="123825"/>
            <a:ext cx="34575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锻炼表达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真诚坦率很重要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8520" y="0"/>
            <a:ext cx="486345" cy="2051284"/>
            <a:chOff x="-108520" y="-1870"/>
            <a:chExt cx="486345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6" name="流程图: 终止 5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2" action="ppaction://hlinksldjump"/>
            </p:cNvPr>
            <p:cNvSpPr/>
            <p:nvPr/>
          </p:nvSpPr>
          <p:spPr>
            <a:xfrm>
              <a:off x="-54223" y="408778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3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3557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内容占位符 2"/>
          <p:cNvSpPr txBox="1">
            <a:spLocks noChangeArrowheads="1"/>
          </p:cNvSpPr>
          <p:nvPr/>
        </p:nvSpPr>
        <p:spPr bwMode="auto">
          <a:xfrm>
            <a:off x="2124075" y="803275"/>
            <a:ext cx="1008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问 题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3559" name="内容占位符 2"/>
          <p:cNvSpPr txBox="1">
            <a:spLocks noChangeArrowheads="1"/>
          </p:cNvSpPr>
          <p:nvPr/>
        </p:nvSpPr>
        <p:spPr bwMode="auto">
          <a:xfrm>
            <a:off x="6315075" y="827088"/>
            <a:ext cx="1800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解决办法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55650" y="1419225"/>
            <a:ext cx="4032250" cy="1103313"/>
          </a:xfrm>
          <a:prstGeom prst="roundRect">
            <a:avLst/>
          </a:prstGeom>
          <a:solidFill>
            <a:srgbClr val="FFFFFF"/>
          </a:solidFill>
          <a:ln>
            <a:solidFill>
              <a:srgbClr val="E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61" name="内容占位符 2"/>
          <p:cNvSpPr txBox="1">
            <a:spLocks noChangeArrowheads="1"/>
          </p:cNvSpPr>
          <p:nvPr/>
        </p:nvSpPr>
        <p:spPr bwMode="auto">
          <a:xfrm>
            <a:off x="1789113" y="1400175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不敢表达</a:t>
            </a:r>
            <a:endParaRPr lang="en-US" altLang="zh-CN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2" name="内容占位符 2"/>
          <p:cNvSpPr txBox="1">
            <a:spLocks noChangeArrowheads="1"/>
          </p:cNvSpPr>
          <p:nvPr/>
        </p:nvSpPr>
        <p:spPr bwMode="auto">
          <a:xfrm>
            <a:off x="827088" y="1820863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我的想法有可能在他人眼中是幼稚的、可笑的。我不敢表达真实想法。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808663" y="1419225"/>
            <a:ext cx="2759075" cy="1103313"/>
          </a:xfrm>
          <a:prstGeom prst="roundRect">
            <a:avLst/>
          </a:prstGeom>
          <a:solidFill>
            <a:srgbClr val="FFFFFF"/>
          </a:solidFill>
          <a:ln>
            <a:solidFill>
              <a:srgbClr val="DDE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内容占位符 2"/>
          <p:cNvSpPr txBox="1">
            <a:spLocks noChangeArrowheads="1"/>
          </p:cNvSpPr>
          <p:nvPr/>
        </p:nvSpPr>
        <p:spPr bwMode="auto">
          <a:xfrm>
            <a:off x="5822950" y="1477963"/>
            <a:ext cx="2759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克服这种担忧，增强自信心，勇于表达自己的真实想法。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003800" y="1779588"/>
            <a:ext cx="576263" cy="215900"/>
          </a:xfrm>
          <a:prstGeom prst="rightArrow">
            <a:avLst/>
          </a:prstGeom>
          <a:solidFill>
            <a:srgbClr val="E9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755650" y="2633663"/>
            <a:ext cx="4032250" cy="1101725"/>
          </a:xfrm>
          <a:prstGeom prst="roundRect">
            <a:avLst/>
          </a:prstGeom>
          <a:solidFill>
            <a:srgbClr val="FFFFFF"/>
          </a:solidFill>
          <a:ln>
            <a:solidFill>
              <a:srgbClr val="E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67" name="内容占位符 2"/>
          <p:cNvSpPr txBox="1">
            <a:spLocks noChangeArrowheads="1"/>
          </p:cNvSpPr>
          <p:nvPr/>
        </p:nvSpPr>
        <p:spPr bwMode="auto">
          <a:xfrm>
            <a:off x="1789113" y="2614613"/>
            <a:ext cx="2028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表达不清</a:t>
            </a:r>
            <a:endParaRPr lang="en-US" altLang="zh-CN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8" name="内容占位符 2"/>
          <p:cNvSpPr txBox="1">
            <a:spLocks noChangeArrowheads="1"/>
          </p:cNvSpPr>
          <p:nvPr/>
        </p:nvSpPr>
        <p:spPr bwMode="auto">
          <a:xfrm>
            <a:off x="696913" y="3033713"/>
            <a:ext cx="4103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我的真实想法是“这样的”，但是，表达出来的意思就变成“那样的”。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808663" y="2633663"/>
            <a:ext cx="2759075" cy="1101725"/>
          </a:xfrm>
          <a:prstGeom prst="roundRect">
            <a:avLst/>
          </a:prstGeom>
          <a:solidFill>
            <a:srgbClr val="FFFFFF"/>
          </a:solidFill>
          <a:ln>
            <a:solidFill>
              <a:srgbClr val="DDE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内容占位符 2"/>
          <p:cNvSpPr txBox="1">
            <a:spLocks noChangeArrowheads="1"/>
          </p:cNvSpPr>
          <p:nvPr/>
        </p:nvSpPr>
        <p:spPr bwMode="auto">
          <a:xfrm>
            <a:off x="5834063" y="2690813"/>
            <a:ext cx="27606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养成写下自己想法的习惯，并且不断练习，提高表达能力。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5003800" y="2992438"/>
            <a:ext cx="576263" cy="217487"/>
          </a:xfrm>
          <a:prstGeom prst="rightArrow">
            <a:avLst/>
          </a:prstGeom>
          <a:solidFill>
            <a:srgbClr val="E9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55650" y="3875088"/>
            <a:ext cx="4032250" cy="1101725"/>
          </a:xfrm>
          <a:prstGeom prst="roundRect">
            <a:avLst/>
          </a:prstGeom>
          <a:solidFill>
            <a:srgbClr val="FFFFFF"/>
          </a:solidFill>
          <a:ln>
            <a:solidFill>
              <a:srgbClr val="E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73" name="内容占位符 2"/>
          <p:cNvSpPr txBox="1">
            <a:spLocks noChangeArrowheads="1"/>
          </p:cNvSpPr>
          <p:nvPr/>
        </p:nvSpPr>
        <p:spPr bwMode="auto">
          <a:xfrm>
            <a:off x="1789113" y="3856038"/>
            <a:ext cx="20288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角度不同</a:t>
            </a:r>
            <a:endParaRPr lang="en-US" altLang="zh-CN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4" name="内容占位符 2"/>
          <p:cNvSpPr txBox="1">
            <a:spLocks noChangeArrowheads="1"/>
          </p:cNvSpPr>
          <p:nvPr/>
        </p:nvSpPr>
        <p:spPr bwMode="auto">
          <a:xfrm>
            <a:off x="827088" y="4275138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我和他人所站的角度不同，看法会有所不同。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808663" y="3875088"/>
            <a:ext cx="2759075" cy="1101725"/>
          </a:xfrm>
          <a:prstGeom prst="roundRect">
            <a:avLst/>
          </a:prstGeom>
          <a:solidFill>
            <a:srgbClr val="FFFFFF"/>
          </a:solidFill>
          <a:ln>
            <a:solidFill>
              <a:srgbClr val="DDE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内容占位符 2"/>
          <p:cNvSpPr txBox="1">
            <a:spLocks noChangeArrowheads="1"/>
          </p:cNvSpPr>
          <p:nvPr/>
        </p:nvSpPr>
        <p:spPr bwMode="auto">
          <a:xfrm>
            <a:off x="5808663" y="3927475"/>
            <a:ext cx="2759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要知道这种情况难以避免，要学会接受不同人对同一事物看法的差异。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5003800" y="4235450"/>
            <a:ext cx="576263" cy="215900"/>
          </a:xfrm>
          <a:prstGeom prst="rightArrow">
            <a:avLst/>
          </a:prstGeom>
          <a:solidFill>
            <a:srgbClr val="E9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900113" y="627063"/>
            <a:ext cx="763111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 遇到学习难题的王小雨发现同学分析问题的思路与自己不同，自己又不理解别人的思路。在请教同学时，她遇到了不同的态度。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3555" name="云形标注 7"/>
          <p:cNvSpPr>
            <a:spLocks noChangeArrowheads="1"/>
          </p:cNvSpPr>
          <p:nvPr/>
        </p:nvSpPr>
        <p:spPr bwMode="auto">
          <a:xfrm>
            <a:off x="900113" y="2427288"/>
            <a:ext cx="42116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 要求别人与自己保持一致，可能的后果是什么？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 假如王小雨向你请教，你会采取什么态度？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4580" name="图片 3" descr="asfafagaggagggg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63775"/>
            <a:ext cx="2576512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图: 终止 4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真诚坦率很重要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08520" y="0"/>
            <a:ext cx="486345" cy="2051284"/>
            <a:chOff x="-108520" y="-1870"/>
            <a:chExt cx="486345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7" name="流程图: 终止 6">
              <a:hlinkClick r:id="rId3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4" action="ppaction://hlinksldjump"/>
            </p:cNvPr>
            <p:cNvSpPr/>
            <p:nvPr/>
          </p:nvSpPr>
          <p:spPr>
            <a:xfrm>
              <a:off x="-54223" y="408778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5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6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流程图: 终止 10">
              <a:hlinkClick r:id="rId7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4583" name="图片 4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1042988" y="1347788"/>
            <a:ext cx="74898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在交流中，如果总是试图改变他人，会给自己和他人制造许多烦恼。如果总是抱怨他人不合作，却从未想过他人持不同意见的原因，就难以进行正常的交往。尊重他人与自己的不同，也是尊重自己。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真诚坦率很重要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08520" y="0"/>
            <a:ext cx="486345" cy="2051284"/>
            <a:chOff x="-108520" y="-1870"/>
            <a:chExt cx="486345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7" name="流程图: 终止 6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2" action="ppaction://hlinksldjump"/>
            </p:cNvPr>
            <p:cNvSpPr/>
            <p:nvPr/>
          </p:nvSpPr>
          <p:spPr>
            <a:xfrm>
              <a:off x="-54223" y="408778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3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流程图: 终止 10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5605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2555875" y="12700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与人沟通讲方法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流程图: 终止 2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5" name="流程图: 终止 4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流程图: 终止 5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3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6629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755650" y="987425"/>
            <a:ext cx="79200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</a:rPr>
              <a:t>假如你和朋友约好一起去博物馆，他却临时说有事不能来。对此，你可能会有如下表达。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684213" y="2571750"/>
          <a:ext cx="8135937" cy="17368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3974"/>
                <a:gridCol w="2087984"/>
                <a:gridCol w="2663979"/>
              </a:tblGrid>
              <a:tr h="45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表达句式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可能的表达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可能的结果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</a:tr>
              <a:tr h="82272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以“我”为主语的句式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我有点失望！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允许对方解释并使友谊不受伤害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</a:tr>
              <a:tr h="457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以“你”为主语的句式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你真不守信！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两人争吵起来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37" marB="45637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755650" y="700088"/>
            <a:ext cx="79200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 假如你和体育委员钱小明因为运动会项目报名的事发生争吵，本来你的强项是短跑，他却让你报跳远。你会怎么跟钱小明说？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7" name="流程图: 终止 6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3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流程图: 终止 10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7653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84213" y="2571750"/>
          <a:ext cx="8135937" cy="1465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3974"/>
                <a:gridCol w="2087984"/>
                <a:gridCol w="2663979"/>
              </a:tblGrid>
              <a:tr h="4571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表达句式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89" marB="45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可能的表达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89" marB="45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可能的结果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89" marB="45689" anchor="ctr"/>
                </a:tc>
              </a:tr>
              <a:tr h="5509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以“我”为主语的句式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29" marR="91429" marT="45689" marB="45689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89" marB="45689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9" marR="91429" marT="45689" marB="45689" anchor="ctr"/>
                </a:tc>
              </a:tr>
              <a:tr h="45714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以“你”为主语的句式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29" marR="91429" marT="45689" marB="45689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689" marB="45689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9" marR="91429" marT="45689" marB="45689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916238" y="700088"/>
            <a:ext cx="3311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表达有方法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39750" y="1492250"/>
            <a:ext cx="8280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每个人都有发表自己意见的权利，表达时要自信。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说话前做好准备，明确观点，充分说理。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表达是为了让对方能理解和接受自己的意见。说话要态度诚恳，语气平和，音量适中，有理有据，可以适当辅以手势。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6" name="流程图: 终止 5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3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8678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800"/>
            <a:ext cx="53467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652463" y="1144588"/>
            <a:ext cx="31273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 生活中与别人主动沟通时，我们可能会遇到对方的下列反应，同时自己的心理也会受到影响。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grpSp>
        <p:nvGrpSpPr>
          <p:cNvPr id="29700" name="组合 17"/>
          <p:cNvGrpSpPr/>
          <p:nvPr/>
        </p:nvGrpSpPr>
        <p:grpSpPr bwMode="auto">
          <a:xfrm>
            <a:off x="4054475" y="544513"/>
            <a:ext cx="4549775" cy="2690812"/>
            <a:chOff x="2074704" y="1814512"/>
            <a:chExt cx="4551919" cy="2691388"/>
          </a:xfrm>
        </p:grpSpPr>
        <p:sp>
          <p:nvSpPr>
            <p:cNvPr id="29705" name="TextBox 10"/>
            <p:cNvSpPr txBox="1">
              <a:spLocks noChangeArrowheads="1"/>
            </p:cNvSpPr>
            <p:nvPr/>
          </p:nvSpPr>
          <p:spPr bwMode="auto">
            <a:xfrm>
              <a:off x="3427522" y="1814512"/>
              <a:ext cx="1656069" cy="120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他左顾右盼，向窗外张望，是不是不想听我再说了？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06" name="TextBox 11"/>
            <p:cNvSpPr txBox="1">
              <a:spLocks noChangeArrowheads="1"/>
            </p:cNvSpPr>
            <p:nvPr/>
          </p:nvSpPr>
          <p:spPr bwMode="auto">
            <a:xfrm>
              <a:off x="3580442" y="3361274"/>
              <a:ext cx="1350228" cy="9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对方的反应及其对我的影响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07" name="TextBox 12"/>
            <p:cNvSpPr txBox="1">
              <a:spLocks noChangeArrowheads="1"/>
            </p:cNvSpPr>
            <p:nvPr/>
          </p:nvSpPr>
          <p:spPr bwMode="auto">
            <a:xfrm>
              <a:off x="5193157" y="3177133"/>
              <a:ext cx="1433466" cy="120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他总是打断我的话，我都不想接着说了。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08" name="TextBox 13"/>
            <p:cNvSpPr txBox="1">
              <a:spLocks noChangeArrowheads="1"/>
            </p:cNvSpPr>
            <p:nvPr/>
          </p:nvSpPr>
          <p:spPr bwMode="auto">
            <a:xfrm>
              <a:off x="2074704" y="3027970"/>
              <a:ext cx="1567422" cy="147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他面无表情，对我说的话既不肯定也不否定，我感到很无趣。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9701" name="TextBox 18"/>
          <p:cNvSpPr txBox="1">
            <a:spLocks noChangeArrowheads="1"/>
          </p:cNvSpPr>
          <p:nvPr/>
        </p:nvSpPr>
        <p:spPr bwMode="auto">
          <a:xfrm>
            <a:off x="5634038" y="3259138"/>
            <a:ext cx="1566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____________________________________________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流程图: 终止 10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13" name="流程图: 终止 12">
              <a:hlinkClick r:id="rId2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流程图: 终止 13">
              <a:hlinkClick r:id="rId3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流程图: 终止 14">
              <a:hlinkClick r:id="rId4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流程图: 终止 15">
              <a:hlinkClick r:id="rId5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流程图: 终止 16">
              <a:hlinkClick r:id="rId6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9704" name="图片 4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"/>
          <p:cNvSpPr txBox="1">
            <a:spLocks noChangeArrowheads="1"/>
          </p:cNvSpPr>
          <p:nvPr/>
        </p:nvSpPr>
        <p:spPr bwMode="auto">
          <a:xfrm>
            <a:off x="179388" y="268288"/>
            <a:ext cx="194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新课导入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内容占位符 2"/>
          <p:cNvSpPr txBox="1">
            <a:spLocks noChangeArrowheads="1"/>
          </p:cNvSpPr>
          <p:nvPr/>
        </p:nvSpPr>
        <p:spPr bwMode="auto">
          <a:xfrm>
            <a:off x="468313" y="3635375"/>
            <a:ext cx="8496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 从不同的角度和立场看问题，可能会有截然不同的看法。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852488"/>
            <a:ext cx="3921894" cy="277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 txBox="1">
            <a:spLocks noChangeArrowheads="1"/>
          </p:cNvSpPr>
          <p:nvPr/>
        </p:nvSpPr>
        <p:spPr bwMode="auto">
          <a:xfrm>
            <a:off x="755650" y="339725"/>
            <a:ext cx="7777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倾听要有耐心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833438" y="1058863"/>
            <a:ext cx="7621587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身体前倾，目光专注。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边听边观察，从对方的表情、手势和语气中获取信息。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从对方的发言中把握关键内容，做好回应的准备。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用点头等方式表示你的认同或礼貌地提出自己的看法。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6" name="流程图: 终止 5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3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0726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 txBox="1">
            <a:spLocks noChangeArrowheads="1"/>
          </p:cNvSpPr>
          <p:nvPr/>
        </p:nvSpPr>
        <p:spPr bwMode="auto">
          <a:xfrm>
            <a:off x="3575050" y="182563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话题交流会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6" name="流程图: 终止 5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3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4067175" y="3435350"/>
            <a:ext cx="1512888" cy="1512888"/>
          </a:xfrm>
          <a:prstGeom prst="ellipse">
            <a:avLst/>
          </a:prstGeom>
          <a:solidFill>
            <a:srgbClr val="E09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4248150" y="3730625"/>
            <a:ext cx="11525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沟通交流与我们的同学关系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1751" name="组合 19"/>
          <p:cNvGrpSpPr/>
          <p:nvPr/>
        </p:nvGrpSpPr>
        <p:grpSpPr bwMode="auto">
          <a:xfrm>
            <a:off x="942975" y="1016000"/>
            <a:ext cx="1900238" cy="1900238"/>
            <a:chOff x="942668" y="1015439"/>
            <a:chExt cx="1901140" cy="1901140"/>
          </a:xfrm>
        </p:grpSpPr>
        <p:sp>
          <p:nvSpPr>
            <p:cNvPr id="14" name="椭圆 13"/>
            <p:cNvSpPr/>
            <p:nvPr/>
          </p:nvSpPr>
          <p:spPr>
            <a:xfrm>
              <a:off x="942668" y="1015439"/>
              <a:ext cx="1901140" cy="1901140"/>
            </a:xfrm>
            <a:prstGeom prst="ellipse">
              <a:avLst/>
            </a:prstGeom>
            <a:solidFill>
              <a:srgbClr val="CB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774" name="TextBox 10"/>
            <p:cNvSpPr txBox="1">
              <a:spLocks noChangeArrowheads="1"/>
            </p:cNvSpPr>
            <p:nvPr/>
          </p:nvSpPr>
          <p:spPr bwMode="auto">
            <a:xfrm>
              <a:off x="1009541" y="1190709"/>
              <a:ext cx="179528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同学犯了错，我不会当着全班同学的面指责他，毕竟人人都有自尊心。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752" name="组合 18"/>
          <p:cNvGrpSpPr/>
          <p:nvPr/>
        </p:nvGrpSpPr>
        <p:grpSpPr bwMode="auto">
          <a:xfrm>
            <a:off x="3536950" y="706438"/>
            <a:ext cx="2082800" cy="1962150"/>
            <a:chOff x="3536850" y="706595"/>
            <a:chExt cx="2082051" cy="1961443"/>
          </a:xfrm>
        </p:grpSpPr>
        <p:sp>
          <p:nvSpPr>
            <p:cNvPr id="15" name="椭圆 14"/>
            <p:cNvSpPr/>
            <p:nvPr/>
          </p:nvSpPr>
          <p:spPr>
            <a:xfrm>
              <a:off x="3536850" y="706595"/>
              <a:ext cx="2082051" cy="1961443"/>
            </a:xfrm>
            <a:prstGeom prst="ellipse">
              <a:avLst/>
            </a:prstGeom>
            <a:solidFill>
              <a:srgbClr val="F0D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772" name="TextBox 10"/>
            <p:cNvSpPr txBox="1">
              <a:spLocks noChangeArrowheads="1"/>
            </p:cNvSpPr>
            <p:nvPr/>
          </p:nvSpPr>
          <p:spPr bwMode="auto">
            <a:xfrm>
              <a:off x="3664909" y="912420"/>
              <a:ext cx="1889411" cy="147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同学之间有分歧时，如果我是对的，我就要当着大家的面指出别人的错误。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753" name="组合 10"/>
          <p:cNvGrpSpPr/>
          <p:nvPr/>
        </p:nvGrpSpPr>
        <p:grpSpPr bwMode="auto">
          <a:xfrm>
            <a:off x="6283325" y="1016000"/>
            <a:ext cx="1900238" cy="1900238"/>
            <a:chOff x="6282800" y="1015439"/>
            <a:chExt cx="1901140" cy="1901140"/>
          </a:xfrm>
        </p:grpSpPr>
        <p:sp>
          <p:nvSpPr>
            <p:cNvPr id="17" name="椭圆 16"/>
            <p:cNvSpPr/>
            <p:nvPr/>
          </p:nvSpPr>
          <p:spPr>
            <a:xfrm>
              <a:off x="6282800" y="1015439"/>
              <a:ext cx="1901140" cy="1901140"/>
            </a:xfrm>
            <a:prstGeom prst="ellipse">
              <a:avLst/>
            </a:prstGeom>
            <a:solidFill>
              <a:srgbClr val="FB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770" name="TextBox 10"/>
            <p:cNvSpPr txBox="1">
              <a:spLocks noChangeArrowheads="1"/>
            </p:cNvSpPr>
            <p:nvPr/>
          </p:nvSpPr>
          <p:spPr bwMode="auto">
            <a:xfrm>
              <a:off x="6297964" y="1246284"/>
              <a:ext cx="187081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如果你总是当着大家的面指责我，我们肯定做不成好朋友。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754" name="组合 20"/>
          <p:cNvGrpSpPr/>
          <p:nvPr/>
        </p:nvGrpSpPr>
        <p:grpSpPr bwMode="auto">
          <a:xfrm>
            <a:off x="2955925" y="2417763"/>
            <a:ext cx="809625" cy="741362"/>
            <a:chOff x="2659896" y="2622445"/>
            <a:chExt cx="809173" cy="741393"/>
          </a:xfrm>
        </p:grpSpPr>
        <p:sp>
          <p:nvSpPr>
            <p:cNvPr id="22" name="椭圆 21"/>
            <p:cNvSpPr/>
            <p:nvPr/>
          </p:nvSpPr>
          <p:spPr>
            <a:xfrm>
              <a:off x="2659896" y="2622445"/>
              <a:ext cx="740949" cy="741393"/>
            </a:xfrm>
            <a:prstGeom prst="ellipse">
              <a:avLst/>
            </a:prstGeom>
            <a:solidFill>
              <a:srgbClr val="E09B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768" name="TextBox 10"/>
            <p:cNvSpPr txBox="1">
              <a:spLocks noChangeArrowheads="1"/>
            </p:cNvSpPr>
            <p:nvPr/>
          </p:nvSpPr>
          <p:spPr bwMode="auto">
            <a:xfrm>
              <a:off x="2736822" y="2808475"/>
              <a:ext cx="732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755" name="组合 24"/>
          <p:cNvGrpSpPr/>
          <p:nvPr/>
        </p:nvGrpSpPr>
        <p:grpSpPr bwMode="auto">
          <a:xfrm>
            <a:off x="1258888" y="3475038"/>
            <a:ext cx="809625" cy="741362"/>
            <a:chOff x="2659896" y="2622445"/>
            <a:chExt cx="809173" cy="741393"/>
          </a:xfrm>
        </p:grpSpPr>
        <p:sp>
          <p:nvSpPr>
            <p:cNvPr id="26" name="椭圆 25"/>
            <p:cNvSpPr/>
            <p:nvPr/>
          </p:nvSpPr>
          <p:spPr>
            <a:xfrm>
              <a:off x="2659896" y="2622445"/>
              <a:ext cx="740948" cy="741393"/>
            </a:xfrm>
            <a:prstGeom prst="ellipse">
              <a:avLst/>
            </a:prstGeom>
            <a:solidFill>
              <a:srgbClr val="E09B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766" name="TextBox 10"/>
            <p:cNvSpPr txBox="1">
              <a:spLocks noChangeArrowheads="1"/>
            </p:cNvSpPr>
            <p:nvPr/>
          </p:nvSpPr>
          <p:spPr bwMode="auto">
            <a:xfrm>
              <a:off x="2736822" y="2808475"/>
              <a:ext cx="732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756" name="组合 27"/>
          <p:cNvGrpSpPr/>
          <p:nvPr/>
        </p:nvGrpSpPr>
        <p:grpSpPr bwMode="auto">
          <a:xfrm>
            <a:off x="6424613" y="3225800"/>
            <a:ext cx="808037" cy="742950"/>
            <a:chOff x="2659896" y="2622445"/>
            <a:chExt cx="809173" cy="741393"/>
          </a:xfrm>
        </p:grpSpPr>
        <p:sp>
          <p:nvSpPr>
            <p:cNvPr id="29" name="椭圆 28"/>
            <p:cNvSpPr/>
            <p:nvPr/>
          </p:nvSpPr>
          <p:spPr>
            <a:xfrm>
              <a:off x="2659896" y="2622445"/>
              <a:ext cx="740815" cy="741393"/>
            </a:xfrm>
            <a:prstGeom prst="ellipse">
              <a:avLst/>
            </a:prstGeom>
            <a:solidFill>
              <a:srgbClr val="E09B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764" name="TextBox 10"/>
            <p:cNvSpPr txBox="1">
              <a:spLocks noChangeArrowheads="1"/>
            </p:cNvSpPr>
            <p:nvPr/>
          </p:nvSpPr>
          <p:spPr bwMode="auto">
            <a:xfrm>
              <a:off x="2736822" y="2808475"/>
              <a:ext cx="732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2000250" y="3968750"/>
            <a:ext cx="1995488" cy="247650"/>
          </a:xfrm>
          <a:prstGeom prst="line">
            <a:avLst/>
          </a:prstGeom>
          <a:ln w="38100">
            <a:solidFill>
              <a:srgbClr val="FBD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11563" y="3127375"/>
            <a:ext cx="600075" cy="592138"/>
          </a:xfrm>
          <a:prstGeom prst="line">
            <a:avLst/>
          </a:prstGeom>
          <a:ln w="38100">
            <a:solidFill>
              <a:srgbClr val="FBD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525713" y="2724150"/>
            <a:ext cx="1581150" cy="1220788"/>
          </a:xfrm>
          <a:prstGeom prst="line">
            <a:avLst/>
          </a:prstGeom>
          <a:ln w="38100">
            <a:solidFill>
              <a:srgbClr val="FBD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610100" y="2724150"/>
            <a:ext cx="193675" cy="708025"/>
          </a:xfrm>
          <a:prstGeom prst="line">
            <a:avLst/>
          </a:prstGeom>
          <a:ln w="38100">
            <a:solidFill>
              <a:srgbClr val="FBD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5267325" y="2540000"/>
            <a:ext cx="1233488" cy="1023938"/>
          </a:xfrm>
          <a:prstGeom prst="line">
            <a:avLst/>
          </a:prstGeom>
          <a:ln w="38100">
            <a:solidFill>
              <a:srgbClr val="FBD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5578475" y="3846513"/>
            <a:ext cx="922338" cy="233362"/>
          </a:xfrm>
          <a:prstGeom prst="line">
            <a:avLst/>
          </a:prstGeom>
          <a:ln w="38100">
            <a:solidFill>
              <a:srgbClr val="FBD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 txBox="1">
            <a:spLocks noChangeArrowheads="1"/>
          </p:cNvSpPr>
          <p:nvPr/>
        </p:nvSpPr>
        <p:spPr bwMode="auto">
          <a:xfrm>
            <a:off x="539750" y="1025525"/>
            <a:ext cx="61642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latin typeface="宋体" panose="02010600030101010101" pitchFamily="2" charset="-122"/>
              </a:rPr>
              <a:t>如何才能保持真挚的友谊？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6" name="流程图: 终止 5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3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2773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s://gimg2.baidu.com/image_search/src=http%3A%2F%2F5b0988e595225.cdn.sohucs.com%2Fimages%2F20181120%2F07eec415925c4f6eb485124c29486c8f.jpeg&amp;refer=http%3A%2F%2F5b0988e595225.cdn.sohucs.com&amp;app=2002&amp;size=f9999,10000&amp;q=a80&amp;n=0&amp;g=0n&amp;fmt=jpeg?sec=1648889816&amp;t=d11ea125a106dbc0cff3e703c62c84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670367"/>
            <a:ext cx="2403686" cy="1802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内容占位符 2"/>
          <p:cNvSpPr txBox="1">
            <a:spLocks noChangeArrowheads="1"/>
          </p:cNvSpPr>
          <p:nvPr/>
        </p:nvSpPr>
        <p:spPr bwMode="auto">
          <a:xfrm>
            <a:off x="539750" y="1708150"/>
            <a:ext cx="61642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latin typeface="宋体" panose="02010600030101010101" pitchFamily="2" charset="-122"/>
              </a:rPr>
              <a:t>如果好朋友认为彼此之间很熟悉，当众指出你的错误，你的心情会是什么样的？你希望他怎么做？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 txBox="1">
            <a:spLocks noChangeArrowheads="1"/>
          </p:cNvSpPr>
          <p:nvPr/>
        </p:nvSpPr>
        <p:spPr bwMode="auto">
          <a:xfrm>
            <a:off x="576035" y="1216634"/>
            <a:ext cx="608419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latin typeface="宋体" panose="02010600030101010101" pitchFamily="2" charset="-122"/>
              </a:rPr>
              <a:t>如何意见仍未达成一致，你会如何处理？是坚持自己的意见，还是寻求最终达成合理方案？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3" name="流程图: 终止 2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5" name="流程图: 终止 4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流程图: 终止 5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3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3797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08" y="1732059"/>
            <a:ext cx="2454577" cy="1716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内容占位符 2"/>
          <p:cNvSpPr txBox="1">
            <a:spLocks noChangeArrowheads="1"/>
          </p:cNvSpPr>
          <p:nvPr/>
        </p:nvSpPr>
        <p:spPr bwMode="auto">
          <a:xfrm>
            <a:off x="593725" y="2865438"/>
            <a:ext cx="621052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latin typeface="宋体" panose="02010600030101010101" pitchFamily="2" charset="-122"/>
              </a:rPr>
              <a:t>如果每个人都只坚持自己的意见，会出现什么情况？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与人沟通讲方法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08520" y="0"/>
            <a:ext cx="486113" cy="2051284"/>
            <a:chOff x="-108520" y="-1870"/>
            <a:chExt cx="486113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4" name="流程图: 终止 3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流程图: 终止 4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流程图: 终止 5">
              <a:hlinkClick r:id="rId3" action="ppaction://hlinksldjump"/>
            </p:cNvPr>
            <p:cNvSpPr/>
            <p:nvPr/>
          </p:nvSpPr>
          <p:spPr>
            <a:xfrm>
              <a:off x="-54455" y="819426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4820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1116013" y="1638300"/>
            <a:ext cx="7159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与人沟通，即使未能达成共识，也不要相互指责。我们可以结合具体问题进行讨论，给对方充分解释的机会。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3203575" y="127000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3" name="内容占位符 2"/>
          <p:cNvSpPr txBox="1">
            <a:spLocks noChangeArrowheads="1"/>
          </p:cNvSpPr>
          <p:nvPr/>
        </p:nvSpPr>
        <p:spPr bwMode="auto">
          <a:xfrm>
            <a:off x="468313" y="987425"/>
            <a:ext cx="6334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学会沟通交流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1368425" y="1244600"/>
            <a:ext cx="29067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正确对待不同看法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996950" y="1500188"/>
            <a:ext cx="360363" cy="2311400"/>
          </a:xfrm>
          <a:prstGeom prst="leftBrace">
            <a:avLst>
              <a:gd name="adj1" fmla="val 4489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600"/>
          </a:p>
        </p:txBody>
      </p:sp>
      <p:sp>
        <p:nvSpPr>
          <p:cNvPr id="6" name="左大括号 5"/>
          <p:cNvSpPr/>
          <p:nvPr/>
        </p:nvSpPr>
        <p:spPr>
          <a:xfrm>
            <a:off x="4159250" y="1108075"/>
            <a:ext cx="241300" cy="779463"/>
          </a:xfrm>
          <a:prstGeom prst="leftBrace">
            <a:avLst>
              <a:gd name="adj1" fmla="val 4489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600"/>
          </a:p>
        </p:txBody>
      </p:sp>
      <p:sp>
        <p:nvSpPr>
          <p:cNvPr id="7" name="内容占位符 2"/>
          <p:cNvSpPr txBox="1">
            <a:spLocks noChangeArrowheads="1"/>
          </p:cNvSpPr>
          <p:nvPr/>
        </p:nvSpPr>
        <p:spPr bwMode="auto">
          <a:xfrm>
            <a:off x="4311650" y="1058863"/>
            <a:ext cx="46815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理性对待分析，会让我们有合情合理的看法和思考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内容占位符 2"/>
          <p:cNvSpPr txBox="1">
            <a:spLocks noChangeArrowheads="1"/>
          </p:cNvSpPr>
          <p:nvPr/>
        </p:nvSpPr>
        <p:spPr bwMode="auto">
          <a:xfrm>
            <a:off x="1368425" y="2374900"/>
            <a:ext cx="27257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真诚坦率很重要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3852863" y="2198688"/>
            <a:ext cx="241300" cy="831850"/>
          </a:xfrm>
          <a:prstGeom prst="leftBrace">
            <a:avLst>
              <a:gd name="adj1" fmla="val 4489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600"/>
          </a:p>
        </p:txBody>
      </p:sp>
      <p:sp>
        <p:nvSpPr>
          <p:cNvPr id="20" name="内容占位符 2"/>
          <p:cNvSpPr txBox="1">
            <a:spLocks noChangeArrowheads="1"/>
          </p:cNvSpPr>
          <p:nvPr/>
        </p:nvSpPr>
        <p:spPr bwMode="auto">
          <a:xfrm>
            <a:off x="4129088" y="2125663"/>
            <a:ext cx="45386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真诚坦率的沟通，可以有效化解矛盾、促进和谐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内容占位符 2"/>
          <p:cNvSpPr txBox="1">
            <a:spLocks noChangeArrowheads="1"/>
          </p:cNvSpPr>
          <p:nvPr/>
        </p:nvSpPr>
        <p:spPr bwMode="auto">
          <a:xfrm>
            <a:off x="1368425" y="3521075"/>
            <a:ext cx="29432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与人沟通讲方法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3852863" y="3397250"/>
            <a:ext cx="241300" cy="755650"/>
          </a:xfrm>
          <a:prstGeom prst="leftBrace">
            <a:avLst>
              <a:gd name="adj1" fmla="val 4489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600"/>
          </a:p>
        </p:txBody>
      </p:sp>
      <p:sp>
        <p:nvSpPr>
          <p:cNvPr id="23" name="内容占位符 2"/>
          <p:cNvSpPr txBox="1">
            <a:spLocks noChangeArrowheads="1"/>
          </p:cNvSpPr>
          <p:nvPr/>
        </p:nvSpPr>
        <p:spPr bwMode="auto">
          <a:xfrm>
            <a:off x="4129088" y="3322638"/>
            <a:ext cx="46815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掌握一定的与人沟通的方法，有利于解决分歧、达成共识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流程图: 终止 1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板书设计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10501" y="0"/>
            <a:ext cx="487247" cy="2051284"/>
            <a:chOff x="-110501" y="-1870"/>
            <a:chExt cx="487247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16" name="流程图: 终止 15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流程图: 终止 16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流程图: 终止 23">
              <a:hlinkClick r:id="rId3" action="ppaction://hlinksldjump"/>
            </p:cNvPr>
            <p:cNvSpPr/>
            <p:nvPr/>
          </p:nvSpPr>
          <p:spPr>
            <a:xfrm>
              <a:off x="-110501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流程图: 终止 24">
              <a:hlinkClick r:id="rId4" action="ppaction://hlinksldjump"/>
            </p:cNvPr>
            <p:cNvSpPr/>
            <p:nvPr/>
          </p:nvSpPr>
          <p:spPr>
            <a:xfrm>
              <a:off x="-55302" y="1230074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流程图: 终止 25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5856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8" grpId="0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3203575" y="127000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7" name="内容占位符 2"/>
          <p:cNvSpPr txBox="1">
            <a:spLocks noChangeArrowheads="1"/>
          </p:cNvSpPr>
          <p:nvPr/>
        </p:nvSpPr>
        <p:spPr bwMode="auto">
          <a:xfrm>
            <a:off x="900113" y="1131888"/>
            <a:ext cx="79200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 </a:t>
            </a:r>
            <a:r>
              <a:rPr lang="en-US" altLang="zh-CN" sz="2800" b="1">
                <a:latin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</a:rPr>
              <a:t>与家人探讨：爷爷奶奶、爸爸妈妈的成长环境是什么样的，自己和他们看待问题的立场有什么差异。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2.</a:t>
            </a:r>
            <a:r>
              <a:rPr lang="zh-CN" altLang="en-US" sz="2800" b="1">
                <a:latin typeface="宋体" panose="02010600030101010101" pitchFamily="2" charset="-122"/>
              </a:rPr>
              <a:t>就生活中与长辈、同学和社会上其他人产生的分歧，结合“换位三部曲”，试着站在别人的角度看问题。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11" name="流程图: 终止 10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课后作业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12482" y="0"/>
            <a:ext cx="481699" cy="2051284"/>
            <a:chOff x="-112482" y="-1870"/>
            <a:chExt cx="481699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13" name="流程图: 终止 12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流程图: 终止 13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流程图: 终止 14">
              <a:hlinkClick r:id="rId3" action="ppaction://hlinksldjump"/>
            </p:cNvPr>
            <p:cNvSpPr/>
            <p:nvPr/>
          </p:nvSpPr>
          <p:spPr>
            <a:xfrm>
              <a:off x="-110501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流程图: 终止 15">
              <a:hlinkClick r:id="rId4" action="ppaction://hlinksldjump"/>
            </p:cNvPr>
            <p:cNvSpPr/>
            <p:nvPr/>
          </p:nvSpPr>
          <p:spPr>
            <a:xfrm>
              <a:off x="-112482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流程图: 终止 16">
              <a:hlinkClick r:id="rId5" action="ppaction://hlinksldjump"/>
            </p:cNvPr>
            <p:cNvSpPr/>
            <p:nvPr/>
          </p:nvSpPr>
          <p:spPr>
            <a:xfrm>
              <a:off x="-62831" y="1639744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6870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3203575" y="771525"/>
            <a:ext cx="547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正确对待不同看法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1" name="文本框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3575" y="1579563"/>
            <a:ext cx="547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真诚坦率很重要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2" name="文本框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3575" y="3194050"/>
            <a:ext cx="547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板书设计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3" name="文本框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03575" y="4002088"/>
            <a:ext cx="547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课后作业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4" name="文本框 5"/>
          <p:cNvSpPr txBox="1">
            <a:spLocks noChangeArrowheads="1"/>
          </p:cNvSpPr>
          <p:nvPr/>
        </p:nvSpPr>
        <p:spPr bwMode="auto">
          <a:xfrm>
            <a:off x="971550" y="1649413"/>
            <a:ext cx="86201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目 录</a:t>
            </a:r>
            <a:endParaRPr lang="zh-CN" altLang="en-US" sz="4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411413" y="555625"/>
            <a:ext cx="0" cy="4362450"/>
          </a:xfrm>
          <a:prstGeom prst="line">
            <a:avLst/>
          </a:prstGeom>
          <a:ln w="12700">
            <a:solidFill>
              <a:srgbClr val="308D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文本框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203575" y="2387600"/>
            <a:ext cx="547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与人沟通讲方法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5" descr="20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76225"/>
            <a:ext cx="60007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1"/>
          <p:cNvSpPr txBox="1">
            <a:spLocks noChangeArrowheads="1"/>
          </p:cNvSpPr>
          <p:nvPr/>
        </p:nvSpPr>
        <p:spPr bwMode="auto">
          <a:xfrm>
            <a:off x="2789238" y="112713"/>
            <a:ext cx="365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正确对待不同看法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流程图: 终止 2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正确对待不同看法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08520" y="0"/>
            <a:ext cx="504056" cy="2051284"/>
            <a:chOff x="-108520" y="-1870"/>
            <a:chExt cx="504056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26" name="流程图: 终止 25">
              <a:hlinkClick r:id="rId2" action="ppaction://hlinksldjump"/>
            </p:cNvPr>
            <p:cNvSpPr/>
            <p:nvPr/>
          </p:nvSpPr>
          <p:spPr>
            <a:xfrm>
              <a:off x="-36512" y="-1870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流程图: 终止 26">
              <a:hlinkClick r:id="rId3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" name="流程图: 终止 27">
              <a:hlinkClick r:id="rId4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流程图: 终止 28">
              <a:hlinkClick r:id="rId5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6" name="流程图: 终止 35">
              <a:hlinkClick r:id="rId6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3318" name="图片 4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圆角矩形标注 38"/>
          <p:cNvSpPr/>
          <p:nvPr/>
        </p:nvSpPr>
        <p:spPr>
          <a:xfrm>
            <a:off x="1873250" y="696913"/>
            <a:ext cx="3255963" cy="1477962"/>
          </a:xfrm>
          <a:prstGeom prst="wedgeRoundRectCallout">
            <a:avLst>
              <a:gd name="adj1" fmla="val 39430"/>
              <a:gd name="adj2" fmla="val 7583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anchor="ctr"/>
          <a:lstStyle/>
          <a:p>
            <a:pPr eaLnBrk="1" hangingPunct="1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我们明明没有犯规，裁判却吹我们犯规。我觉得输球是裁判不公造成的。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圆角矩形标注 39"/>
          <p:cNvSpPr/>
          <p:nvPr/>
        </p:nvSpPr>
        <p:spPr>
          <a:xfrm>
            <a:off x="519113" y="3340100"/>
            <a:ext cx="3138487" cy="1512888"/>
          </a:xfrm>
          <a:prstGeom prst="wedgeRoundRectCallout">
            <a:avLst>
              <a:gd name="adj1" fmla="val 58946"/>
              <a:gd name="adj2" fmla="val -41229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anchor="ctr"/>
          <a:lstStyle/>
          <a:p>
            <a:pPr eaLnBrk="1" hangingPunct="1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我们技不如人。如果我们技高一筹，投篮再准一些，也许比赛不会输。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圆角矩形标注 40"/>
          <p:cNvSpPr/>
          <p:nvPr/>
        </p:nvSpPr>
        <p:spPr>
          <a:xfrm>
            <a:off x="5867400" y="3241675"/>
            <a:ext cx="2952750" cy="1611313"/>
          </a:xfrm>
          <a:prstGeom prst="wedgeRoundRectCallout">
            <a:avLst>
              <a:gd name="adj1" fmla="val -40372"/>
              <a:gd name="adj2" fmla="val -5916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anchor="ctr"/>
          <a:lstStyle/>
          <a:p>
            <a:pPr eaLnBrk="1" hangingPunct="1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作为观众，我觉得咱们班的配合不好，球员拿到球只想着自己投篮。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云形标注 7"/>
          <p:cNvSpPr/>
          <p:nvPr/>
        </p:nvSpPr>
        <p:spPr>
          <a:xfrm flipH="1">
            <a:off x="3276600" y="842963"/>
            <a:ext cx="4535488" cy="1770062"/>
          </a:xfrm>
          <a:prstGeom prst="wedgeRoundRectCallout">
            <a:avLst>
              <a:gd name="adj1" fmla="val 55082"/>
              <a:gd name="adj2" fmla="val 20897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rIns="72000" anchor="ctr"/>
          <a:lstStyle/>
          <a:p>
            <a:pPr indent="612140">
              <a:defRPr/>
            </a:pPr>
            <a:endParaRPr lang="zh-CN" altLang="en-US" sz="2400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39" name="内容占位符 2"/>
          <p:cNvSpPr txBox="1">
            <a:spLocks noChangeArrowheads="1"/>
          </p:cNvSpPr>
          <p:nvPr/>
        </p:nvSpPr>
        <p:spPr bwMode="auto">
          <a:xfrm>
            <a:off x="3492500" y="906463"/>
            <a:ext cx="41576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针对同一场篮球赛，同班同学的看法为什么不一致呢？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0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596900"/>
            <a:ext cx="15827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971550" y="3003550"/>
            <a:ext cx="78486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不同的成长环境使人们在行为习惯、生活方式、看待问题的立场等方面存在一定的差异，对某些问题可能有不同的看法。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正确对待不同看法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08520" y="0"/>
            <a:ext cx="504056" cy="2051284"/>
            <a:chOff x="-108520" y="-1870"/>
            <a:chExt cx="504056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8" name="流程图: 终止 7">
              <a:hlinkClick r:id="rId2" action="ppaction://hlinksldjump"/>
            </p:cNvPr>
            <p:cNvSpPr/>
            <p:nvPr/>
          </p:nvSpPr>
          <p:spPr>
            <a:xfrm>
              <a:off x="-36512" y="-1870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3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4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流程图: 终止 10">
              <a:hlinkClick r:id="rId5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流程图: 终止 11">
              <a:hlinkClick r:id="rId6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4344" name="图片 4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2" descr="02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97000"/>
            <a:ext cx="31670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内容占位符 2"/>
          <p:cNvSpPr txBox="1">
            <a:spLocks noChangeArrowheads="1"/>
          </p:cNvSpPr>
          <p:nvPr/>
        </p:nvSpPr>
        <p:spPr bwMode="auto">
          <a:xfrm>
            <a:off x="755650" y="257175"/>
            <a:ext cx="71294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</a:rPr>
              <a:t>梁毅和吴云飞是好朋友，周末经常一起下象棋。有一次，发生了下面一幕。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1127125" y="1544638"/>
            <a:ext cx="2665413" cy="1603375"/>
          </a:xfrm>
          <a:prstGeom prst="wedgeRoundRectCallout">
            <a:avLst>
              <a:gd name="adj1" fmla="val 47322"/>
              <a:gd name="adj2" fmla="val 54547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anchor="ctr"/>
          <a:lstStyle/>
          <a:p>
            <a:pPr eaLnBrk="1" hangingPunct="1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下棋就是娱乐，你总是想来想去，磨磨蹭蹭，耽误时间。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5878513" y="2052638"/>
            <a:ext cx="2940050" cy="1404937"/>
          </a:xfrm>
          <a:prstGeom prst="wedgeRoundRectCallout">
            <a:avLst>
              <a:gd name="adj1" fmla="val -54512"/>
              <a:gd name="adj2" fmla="val 23523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anchor="ctr"/>
          <a:lstStyle/>
          <a:p>
            <a:pPr eaLnBrk="1" hangingPunct="1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下棋就有输赢。我只有走一步想三步，才能赢棋呀！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6" name="矩形 26"/>
          <p:cNvSpPr>
            <a:spLocks noChangeArrowheads="1"/>
          </p:cNvSpPr>
          <p:nvPr/>
        </p:nvSpPr>
        <p:spPr bwMode="auto">
          <a:xfrm>
            <a:off x="2251075" y="3922713"/>
            <a:ext cx="906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梁毅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7" name="矩形 27"/>
          <p:cNvSpPr>
            <a:spLocks noChangeArrowheads="1"/>
          </p:cNvSpPr>
          <p:nvPr/>
        </p:nvSpPr>
        <p:spPr bwMode="auto">
          <a:xfrm>
            <a:off x="5942013" y="3922713"/>
            <a:ext cx="1266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吴云飞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正确对待不同看法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08520" y="0"/>
            <a:ext cx="504056" cy="2051284"/>
            <a:chOff x="-108520" y="-1870"/>
            <a:chExt cx="504056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10" name="流程图: 终止 9">
              <a:hlinkClick r:id="rId2" action="ppaction://hlinksldjump"/>
            </p:cNvPr>
            <p:cNvSpPr/>
            <p:nvPr/>
          </p:nvSpPr>
          <p:spPr>
            <a:xfrm>
              <a:off x="-36512" y="-1870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流程图: 终止 10">
              <a:hlinkClick r:id="rId3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流程图: 终止 11">
              <a:hlinkClick r:id="rId4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流程图: 终止 12">
              <a:hlinkClick r:id="rId5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流程图: 终止 13">
              <a:hlinkClick r:id="rId6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5370" name="图片 4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 txBox="1">
            <a:spLocks noChangeArrowheads="1"/>
          </p:cNvSpPr>
          <p:nvPr/>
        </p:nvSpPr>
        <p:spPr bwMode="auto">
          <a:xfrm>
            <a:off x="827088" y="2139950"/>
            <a:ext cx="799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有不同看法时，只坚持自己的观点而不考虑他人，就容易产生矛盾或冲突。理性对待分歧，会让我们有合情合理的看法和思考。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1" name="内容占位符 2"/>
          <p:cNvSpPr txBox="1">
            <a:spLocks noChangeArrowheads="1"/>
          </p:cNvSpPr>
          <p:nvPr/>
        </p:nvSpPr>
        <p:spPr bwMode="auto">
          <a:xfrm>
            <a:off x="827088" y="771525"/>
            <a:ext cx="77771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</a:rPr>
              <a:t>梁毅和吴云飞为什么会产生分歧？对待分歧应该如何处理？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正确对待不同看法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8520" y="0"/>
            <a:ext cx="504056" cy="2051284"/>
            <a:chOff x="-108520" y="-1870"/>
            <a:chExt cx="504056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6" name="流程图: 终止 5">
              <a:hlinkClick r:id="rId1" action="ppaction://hlinksldjump"/>
            </p:cNvPr>
            <p:cNvSpPr/>
            <p:nvPr/>
          </p:nvSpPr>
          <p:spPr>
            <a:xfrm>
              <a:off x="-36512" y="-1870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流程图: 终止 6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流程图: 终止 7">
              <a:hlinkClick r:id="rId3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流程图: 终止 8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流程图: 终止 9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7414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555875" y="4298950"/>
            <a:ext cx="503238" cy="79216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4614863" y="3435350"/>
            <a:ext cx="504825" cy="79216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6443663" y="4227513"/>
            <a:ext cx="504825" cy="792162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内容占位符 2"/>
          <p:cNvSpPr txBox="1">
            <a:spLocks noChangeArrowheads="1"/>
          </p:cNvSpPr>
          <p:nvPr/>
        </p:nvSpPr>
        <p:spPr bwMode="auto">
          <a:xfrm>
            <a:off x="611188" y="517525"/>
            <a:ext cx="81375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sym typeface="+mn-ea"/>
              </a:rPr>
              <a:t>假如你是梁毅或吴云飞，请依照下面的问题深入思考。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63588" y="1058863"/>
            <a:ext cx="2054225" cy="2054225"/>
          </a:xfrm>
          <a:custGeom>
            <a:avLst/>
            <a:gdLst>
              <a:gd name="connsiteX0" fmla="*/ 0 w 1935607"/>
              <a:gd name="connsiteY0" fmla="*/ 967804 h 1935607"/>
              <a:gd name="connsiteX1" fmla="*/ 283464 w 1935607"/>
              <a:gd name="connsiteY1" fmla="*/ 283463 h 1935607"/>
              <a:gd name="connsiteX2" fmla="*/ 967805 w 1935607"/>
              <a:gd name="connsiteY2" fmla="*/ 1 h 1935607"/>
              <a:gd name="connsiteX3" fmla="*/ 1652146 w 1935607"/>
              <a:gd name="connsiteY3" fmla="*/ 283465 h 1935607"/>
              <a:gd name="connsiteX4" fmla="*/ 1935608 w 1935607"/>
              <a:gd name="connsiteY4" fmla="*/ 967806 h 1935607"/>
              <a:gd name="connsiteX5" fmla="*/ 1652145 w 1935607"/>
              <a:gd name="connsiteY5" fmla="*/ 1652147 h 1935607"/>
              <a:gd name="connsiteX6" fmla="*/ 967804 w 1935607"/>
              <a:gd name="connsiteY6" fmla="*/ 1935610 h 1935607"/>
              <a:gd name="connsiteX7" fmla="*/ 283463 w 1935607"/>
              <a:gd name="connsiteY7" fmla="*/ 1652146 h 1935607"/>
              <a:gd name="connsiteX8" fmla="*/ 0 w 1935607"/>
              <a:gd name="connsiteY8" fmla="*/ 967805 h 1935607"/>
              <a:gd name="connsiteX9" fmla="*/ 0 w 1935607"/>
              <a:gd name="connsiteY9" fmla="*/ 967804 h 19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5607" h="1935607">
                <a:moveTo>
                  <a:pt x="0" y="967804"/>
                </a:moveTo>
                <a:cubicBezTo>
                  <a:pt x="0" y="711126"/>
                  <a:pt x="101965" y="464962"/>
                  <a:pt x="283464" y="283463"/>
                </a:cubicBezTo>
                <a:cubicBezTo>
                  <a:pt x="464963" y="101965"/>
                  <a:pt x="711128" y="0"/>
                  <a:pt x="967805" y="1"/>
                </a:cubicBezTo>
                <a:cubicBezTo>
                  <a:pt x="1224483" y="1"/>
                  <a:pt x="1470647" y="101966"/>
                  <a:pt x="1652146" y="283465"/>
                </a:cubicBezTo>
                <a:cubicBezTo>
                  <a:pt x="1833644" y="464964"/>
                  <a:pt x="1935609" y="711129"/>
                  <a:pt x="1935608" y="967806"/>
                </a:cubicBezTo>
                <a:cubicBezTo>
                  <a:pt x="1935608" y="1224484"/>
                  <a:pt x="1833643" y="1470648"/>
                  <a:pt x="1652145" y="1652147"/>
                </a:cubicBezTo>
                <a:cubicBezTo>
                  <a:pt x="1470646" y="1833645"/>
                  <a:pt x="1224482" y="1935610"/>
                  <a:pt x="967804" y="1935610"/>
                </a:cubicBezTo>
                <a:cubicBezTo>
                  <a:pt x="711126" y="1935610"/>
                  <a:pt x="464962" y="1833645"/>
                  <a:pt x="283463" y="1652146"/>
                </a:cubicBezTo>
                <a:cubicBezTo>
                  <a:pt x="101965" y="1470647"/>
                  <a:pt x="0" y="1224482"/>
                  <a:pt x="0" y="967805"/>
                </a:cubicBezTo>
                <a:lnTo>
                  <a:pt x="0" y="96780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08863" tIns="308863" rIns="308863" bIns="308863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你会对这种分歧采取什么样的态度？</a:t>
            </a:r>
            <a:endParaRPr lang="zh-CN" altLang="en-US" sz="2200" b="1" dirty="0"/>
          </a:p>
        </p:txBody>
      </p:sp>
      <p:sp>
        <p:nvSpPr>
          <p:cNvPr id="7" name="任意多边形 6"/>
          <p:cNvSpPr/>
          <p:nvPr/>
        </p:nvSpPr>
        <p:spPr>
          <a:xfrm>
            <a:off x="6450013" y="2508250"/>
            <a:ext cx="2054225" cy="2052638"/>
          </a:xfrm>
          <a:custGeom>
            <a:avLst/>
            <a:gdLst>
              <a:gd name="connsiteX0" fmla="*/ 0 w 1935607"/>
              <a:gd name="connsiteY0" fmla="*/ 967804 h 1935607"/>
              <a:gd name="connsiteX1" fmla="*/ 283464 w 1935607"/>
              <a:gd name="connsiteY1" fmla="*/ 283463 h 1935607"/>
              <a:gd name="connsiteX2" fmla="*/ 967805 w 1935607"/>
              <a:gd name="connsiteY2" fmla="*/ 1 h 1935607"/>
              <a:gd name="connsiteX3" fmla="*/ 1652146 w 1935607"/>
              <a:gd name="connsiteY3" fmla="*/ 283465 h 1935607"/>
              <a:gd name="connsiteX4" fmla="*/ 1935608 w 1935607"/>
              <a:gd name="connsiteY4" fmla="*/ 967806 h 1935607"/>
              <a:gd name="connsiteX5" fmla="*/ 1652145 w 1935607"/>
              <a:gd name="connsiteY5" fmla="*/ 1652147 h 1935607"/>
              <a:gd name="connsiteX6" fmla="*/ 967804 w 1935607"/>
              <a:gd name="connsiteY6" fmla="*/ 1935610 h 1935607"/>
              <a:gd name="connsiteX7" fmla="*/ 283463 w 1935607"/>
              <a:gd name="connsiteY7" fmla="*/ 1652146 h 1935607"/>
              <a:gd name="connsiteX8" fmla="*/ 0 w 1935607"/>
              <a:gd name="connsiteY8" fmla="*/ 967805 h 1935607"/>
              <a:gd name="connsiteX9" fmla="*/ 0 w 1935607"/>
              <a:gd name="connsiteY9" fmla="*/ 967804 h 19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5607" h="1935607">
                <a:moveTo>
                  <a:pt x="0" y="967804"/>
                </a:moveTo>
                <a:cubicBezTo>
                  <a:pt x="0" y="711126"/>
                  <a:pt x="101965" y="464962"/>
                  <a:pt x="283464" y="283463"/>
                </a:cubicBezTo>
                <a:cubicBezTo>
                  <a:pt x="464963" y="101965"/>
                  <a:pt x="711128" y="0"/>
                  <a:pt x="967805" y="1"/>
                </a:cubicBezTo>
                <a:cubicBezTo>
                  <a:pt x="1224483" y="1"/>
                  <a:pt x="1470647" y="101966"/>
                  <a:pt x="1652146" y="283465"/>
                </a:cubicBezTo>
                <a:cubicBezTo>
                  <a:pt x="1833644" y="464964"/>
                  <a:pt x="1935609" y="711129"/>
                  <a:pt x="1935608" y="967806"/>
                </a:cubicBezTo>
                <a:cubicBezTo>
                  <a:pt x="1935608" y="1224484"/>
                  <a:pt x="1833643" y="1470648"/>
                  <a:pt x="1652145" y="1652147"/>
                </a:cubicBezTo>
                <a:cubicBezTo>
                  <a:pt x="1470646" y="1833645"/>
                  <a:pt x="1224482" y="1935610"/>
                  <a:pt x="967804" y="1935610"/>
                </a:cubicBezTo>
                <a:cubicBezTo>
                  <a:pt x="711126" y="1935610"/>
                  <a:pt x="464962" y="1833645"/>
                  <a:pt x="283463" y="1652146"/>
                </a:cubicBezTo>
                <a:cubicBezTo>
                  <a:pt x="101965" y="1470647"/>
                  <a:pt x="0" y="1224482"/>
                  <a:pt x="0" y="967805"/>
                </a:cubicBezTo>
                <a:lnTo>
                  <a:pt x="0" y="967804"/>
                </a:lnTo>
                <a:close/>
              </a:path>
            </a:pathLst>
          </a:custGeom>
          <a:solidFill>
            <a:srgbClr val="87B83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08863" tIns="308863" rIns="308863" bIns="308863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你的态度对自己的棋艺会产生什么影响？</a:t>
            </a:r>
            <a:endParaRPr lang="zh-CN" altLang="en-US" sz="2200" b="1" dirty="0"/>
          </a:p>
        </p:txBody>
      </p:sp>
      <p:sp>
        <p:nvSpPr>
          <p:cNvPr id="8" name="任意多边形 7"/>
          <p:cNvSpPr/>
          <p:nvPr/>
        </p:nvSpPr>
        <p:spPr>
          <a:xfrm>
            <a:off x="2411413" y="2508250"/>
            <a:ext cx="2052637" cy="2052638"/>
          </a:xfrm>
          <a:custGeom>
            <a:avLst/>
            <a:gdLst>
              <a:gd name="connsiteX0" fmla="*/ 0 w 1935607"/>
              <a:gd name="connsiteY0" fmla="*/ 967804 h 1935607"/>
              <a:gd name="connsiteX1" fmla="*/ 283464 w 1935607"/>
              <a:gd name="connsiteY1" fmla="*/ 283463 h 1935607"/>
              <a:gd name="connsiteX2" fmla="*/ 967805 w 1935607"/>
              <a:gd name="connsiteY2" fmla="*/ 1 h 1935607"/>
              <a:gd name="connsiteX3" fmla="*/ 1652146 w 1935607"/>
              <a:gd name="connsiteY3" fmla="*/ 283465 h 1935607"/>
              <a:gd name="connsiteX4" fmla="*/ 1935608 w 1935607"/>
              <a:gd name="connsiteY4" fmla="*/ 967806 h 1935607"/>
              <a:gd name="connsiteX5" fmla="*/ 1652145 w 1935607"/>
              <a:gd name="connsiteY5" fmla="*/ 1652147 h 1935607"/>
              <a:gd name="connsiteX6" fmla="*/ 967804 w 1935607"/>
              <a:gd name="connsiteY6" fmla="*/ 1935610 h 1935607"/>
              <a:gd name="connsiteX7" fmla="*/ 283463 w 1935607"/>
              <a:gd name="connsiteY7" fmla="*/ 1652146 h 1935607"/>
              <a:gd name="connsiteX8" fmla="*/ 0 w 1935607"/>
              <a:gd name="connsiteY8" fmla="*/ 967805 h 1935607"/>
              <a:gd name="connsiteX9" fmla="*/ 0 w 1935607"/>
              <a:gd name="connsiteY9" fmla="*/ 967804 h 19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5607" h="1935607">
                <a:moveTo>
                  <a:pt x="0" y="967804"/>
                </a:moveTo>
                <a:cubicBezTo>
                  <a:pt x="0" y="711126"/>
                  <a:pt x="101965" y="464962"/>
                  <a:pt x="283464" y="283463"/>
                </a:cubicBezTo>
                <a:cubicBezTo>
                  <a:pt x="464963" y="101965"/>
                  <a:pt x="711128" y="0"/>
                  <a:pt x="967805" y="1"/>
                </a:cubicBezTo>
                <a:cubicBezTo>
                  <a:pt x="1224483" y="1"/>
                  <a:pt x="1470647" y="101966"/>
                  <a:pt x="1652146" y="283465"/>
                </a:cubicBezTo>
                <a:cubicBezTo>
                  <a:pt x="1833644" y="464964"/>
                  <a:pt x="1935609" y="711129"/>
                  <a:pt x="1935608" y="967806"/>
                </a:cubicBezTo>
                <a:cubicBezTo>
                  <a:pt x="1935608" y="1224484"/>
                  <a:pt x="1833643" y="1470648"/>
                  <a:pt x="1652145" y="1652147"/>
                </a:cubicBezTo>
                <a:cubicBezTo>
                  <a:pt x="1470646" y="1833645"/>
                  <a:pt x="1224482" y="1935610"/>
                  <a:pt x="967804" y="1935610"/>
                </a:cubicBezTo>
                <a:cubicBezTo>
                  <a:pt x="711126" y="1935610"/>
                  <a:pt x="464962" y="1833645"/>
                  <a:pt x="283463" y="1652146"/>
                </a:cubicBezTo>
                <a:cubicBezTo>
                  <a:pt x="101965" y="1470647"/>
                  <a:pt x="0" y="1224482"/>
                  <a:pt x="0" y="967805"/>
                </a:cubicBezTo>
                <a:lnTo>
                  <a:pt x="0" y="9678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08863" tIns="308863" rIns="308863" bIns="308863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你的态度对自己的心情会产生什么影响？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498975" y="1635125"/>
            <a:ext cx="2054225" cy="2054225"/>
          </a:xfrm>
          <a:custGeom>
            <a:avLst/>
            <a:gdLst>
              <a:gd name="connsiteX0" fmla="*/ 0 w 1935607"/>
              <a:gd name="connsiteY0" fmla="*/ 967804 h 1935607"/>
              <a:gd name="connsiteX1" fmla="*/ 283464 w 1935607"/>
              <a:gd name="connsiteY1" fmla="*/ 283463 h 1935607"/>
              <a:gd name="connsiteX2" fmla="*/ 967805 w 1935607"/>
              <a:gd name="connsiteY2" fmla="*/ 1 h 1935607"/>
              <a:gd name="connsiteX3" fmla="*/ 1652146 w 1935607"/>
              <a:gd name="connsiteY3" fmla="*/ 283465 h 1935607"/>
              <a:gd name="connsiteX4" fmla="*/ 1935608 w 1935607"/>
              <a:gd name="connsiteY4" fmla="*/ 967806 h 1935607"/>
              <a:gd name="connsiteX5" fmla="*/ 1652145 w 1935607"/>
              <a:gd name="connsiteY5" fmla="*/ 1652147 h 1935607"/>
              <a:gd name="connsiteX6" fmla="*/ 967804 w 1935607"/>
              <a:gd name="connsiteY6" fmla="*/ 1935610 h 1935607"/>
              <a:gd name="connsiteX7" fmla="*/ 283463 w 1935607"/>
              <a:gd name="connsiteY7" fmla="*/ 1652146 h 1935607"/>
              <a:gd name="connsiteX8" fmla="*/ 0 w 1935607"/>
              <a:gd name="connsiteY8" fmla="*/ 967805 h 1935607"/>
              <a:gd name="connsiteX9" fmla="*/ 0 w 1935607"/>
              <a:gd name="connsiteY9" fmla="*/ 967804 h 19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5607" h="1935607">
                <a:moveTo>
                  <a:pt x="0" y="967804"/>
                </a:moveTo>
                <a:cubicBezTo>
                  <a:pt x="0" y="711126"/>
                  <a:pt x="101965" y="464962"/>
                  <a:pt x="283464" y="283463"/>
                </a:cubicBezTo>
                <a:cubicBezTo>
                  <a:pt x="464963" y="101965"/>
                  <a:pt x="711128" y="0"/>
                  <a:pt x="967805" y="1"/>
                </a:cubicBezTo>
                <a:cubicBezTo>
                  <a:pt x="1224483" y="1"/>
                  <a:pt x="1470647" y="101966"/>
                  <a:pt x="1652146" y="283465"/>
                </a:cubicBezTo>
                <a:cubicBezTo>
                  <a:pt x="1833644" y="464964"/>
                  <a:pt x="1935609" y="711129"/>
                  <a:pt x="1935608" y="967806"/>
                </a:cubicBezTo>
                <a:cubicBezTo>
                  <a:pt x="1935608" y="1224484"/>
                  <a:pt x="1833643" y="1470648"/>
                  <a:pt x="1652145" y="1652147"/>
                </a:cubicBezTo>
                <a:cubicBezTo>
                  <a:pt x="1470646" y="1833645"/>
                  <a:pt x="1224482" y="1935610"/>
                  <a:pt x="967804" y="1935610"/>
                </a:cubicBezTo>
                <a:cubicBezTo>
                  <a:pt x="711126" y="1935610"/>
                  <a:pt x="464962" y="1833645"/>
                  <a:pt x="283463" y="1652146"/>
                </a:cubicBezTo>
                <a:cubicBezTo>
                  <a:pt x="101965" y="1470647"/>
                  <a:pt x="0" y="1224482"/>
                  <a:pt x="0" y="967805"/>
                </a:cubicBezTo>
                <a:lnTo>
                  <a:pt x="0" y="967804"/>
                </a:lnTo>
                <a:close/>
              </a:path>
            </a:pathLst>
          </a:custGeom>
          <a:solidFill>
            <a:srgbClr val="CC72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08863" tIns="308863" rIns="308863" bIns="308863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你的态度对朋友关系会产生什么影响？</a:t>
            </a:r>
            <a:endParaRPr lang="zh-CN" altLang="en-US" sz="2200" b="1" dirty="0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25475" y="2871788"/>
            <a:ext cx="503238" cy="792162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终止 10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正确对待不同看法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08520" y="0"/>
            <a:ext cx="504056" cy="2051284"/>
            <a:chOff x="-108520" y="-1870"/>
            <a:chExt cx="504056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13" name="流程图: 终止 12">
              <a:hlinkClick r:id="rId1" action="ppaction://hlinksldjump"/>
            </p:cNvPr>
            <p:cNvSpPr/>
            <p:nvPr/>
          </p:nvSpPr>
          <p:spPr>
            <a:xfrm>
              <a:off x="-36512" y="-1870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流程图: 终止 13">
              <a:hlinkClick r:id="rId2" action="ppaction://hlinksldjump"/>
            </p:cNvPr>
            <p:cNvSpPr/>
            <p:nvPr/>
          </p:nvSpPr>
          <p:spPr>
            <a:xfrm>
              <a:off x="-108520" y="408778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流程图: 终止 14">
              <a:hlinkClick r:id="rId3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流程图: 终止 15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流程图: 终止 16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8445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2555875" y="12700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真诚坦率很重要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流程图: 终止 12"/>
          <p:cNvSpPr/>
          <p:nvPr/>
        </p:nvSpPr>
        <p:spPr>
          <a:xfrm>
            <a:off x="-71438" y="2051050"/>
            <a:ext cx="449263" cy="309245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真诚坦率很重要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08520" y="0"/>
            <a:ext cx="486345" cy="2051284"/>
            <a:chOff x="-108520" y="-1870"/>
            <a:chExt cx="486345" cy="2051284"/>
          </a:xfrm>
          <a:solidFill>
            <a:schemeClr val="accent3">
              <a:lumMod val="20000"/>
              <a:lumOff val="80000"/>
              <a:alpha val="55000"/>
            </a:schemeClr>
          </a:solidFill>
        </p:grpSpPr>
        <p:sp>
          <p:nvSpPr>
            <p:cNvPr id="15" name="流程图: 终止 14">
              <a:hlinkClick r:id="rId1" action="ppaction://hlinksldjump"/>
            </p:cNvPr>
            <p:cNvSpPr/>
            <p:nvPr/>
          </p:nvSpPr>
          <p:spPr>
            <a:xfrm>
              <a:off x="-108288" y="-1870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流程图: 终止 15">
              <a:hlinkClick r:id="rId2" action="ppaction://hlinksldjump"/>
            </p:cNvPr>
            <p:cNvSpPr/>
            <p:nvPr/>
          </p:nvSpPr>
          <p:spPr>
            <a:xfrm>
              <a:off x="-54223" y="408778"/>
              <a:ext cx="432048" cy="409670"/>
            </a:xfrm>
            <a:prstGeom prst="flowChartTerminator">
              <a:avLst/>
            </a:prstGeom>
            <a:solidFill>
              <a:schemeClr val="accent3"/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流程图: 终止 16">
              <a:hlinkClick r:id="rId3" action="ppaction://hlinksldjump"/>
            </p:cNvPr>
            <p:cNvSpPr/>
            <p:nvPr/>
          </p:nvSpPr>
          <p:spPr>
            <a:xfrm>
              <a:off x="-108520" y="819426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流程图: 终止 17">
              <a:hlinkClick r:id="rId4" action="ppaction://hlinksldjump"/>
            </p:cNvPr>
            <p:cNvSpPr/>
            <p:nvPr/>
          </p:nvSpPr>
          <p:spPr>
            <a:xfrm>
              <a:off x="-108520" y="123007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流程图: 终止 18">
              <a:hlinkClick r:id="rId5" action="ppaction://hlinksldjump"/>
            </p:cNvPr>
            <p:cNvSpPr/>
            <p:nvPr/>
          </p:nvSpPr>
          <p:spPr>
            <a:xfrm>
              <a:off x="-108520" y="1639744"/>
              <a:ext cx="432048" cy="409670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9461" name="图片 4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2600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23" descr="男童主持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684213"/>
            <a:ext cx="1133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云形标注 7"/>
          <p:cNvSpPr/>
          <p:nvPr/>
        </p:nvSpPr>
        <p:spPr>
          <a:xfrm flipH="1">
            <a:off x="1258888" y="841375"/>
            <a:ext cx="4805362" cy="1223963"/>
          </a:xfrm>
          <a:prstGeom prst="wedgeRoundRectCallout">
            <a:avLst>
              <a:gd name="adj1" fmla="val -59634"/>
              <a:gd name="adj2" fmla="val -7559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rIns="72000" anchor="ctr"/>
          <a:lstStyle/>
          <a:p>
            <a:pPr indent="612140">
              <a:defRPr/>
            </a:pPr>
            <a:endParaRPr lang="zh-CN" altLang="en-US" sz="2400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4" name="内容占位符 2"/>
          <p:cNvSpPr txBox="1">
            <a:spLocks noChangeArrowheads="1"/>
          </p:cNvSpPr>
          <p:nvPr/>
        </p:nvSpPr>
        <p:spPr bwMode="auto">
          <a:xfrm>
            <a:off x="1350963" y="892175"/>
            <a:ext cx="46196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当与同学意见不同时，你通常的想法、做法是什么？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5" name="内容占位符 2"/>
          <p:cNvSpPr txBox="1">
            <a:spLocks noChangeArrowheads="1"/>
          </p:cNvSpPr>
          <p:nvPr/>
        </p:nvSpPr>
        <p:spPr bwMode="auto">
          <a:xfrm>
            <a:off x="611188" y="2382838"/>
            <a:ext cx="82089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    学校马上就要召开秋季运动会了。王老师说我们进入高年级了，这次运动会开幕式的班级展示就由我们自己决定。在入场式服装问题上，有的同学提出不穿校服，因为全校都一样，无法突出班级的特点；有的同学认为，运动会不同于艺术节，整齐最重要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133,&quot;width&quot;:4909}"/>
</p:tagLst>
</file>

<file path=ppt/tags/tag2.xml><?xml version="1.0" encoding="utf-8"?>
<p:tagLst xmlns:p="http://schemas.openxmlformats.org/presentationml/2006/main">
  <p:tag name="KSO_WPP_MARK_KEY" val="77112485-1773-4e67-a562-f7bca655e13f"/>
  <p:tag name="COMMONDATA" val="eyJoZGlkIjoiN2YyNjFlYzJjNDA3Y2I3ZjE0ZDE2OWRjYmU0ZWVlZTIifQ==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>
        <a:spAutoFit/>
      </a:bodyPr>
      <a:lstStyle>
        <a:defPPr>
          <a:lnSpc>
            <a:spcPct val="120000"/>
          </a:lnSpc>
          <a:defRPr sz="28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2855</Words>
  <Application>WPS 演示</Application>
  <PresentationFormat>全屏显示(16:9)</PresentationFormat>
  <Paragraphs>504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楷体</vt:lpstr>
      <vt:lpstr>黑体</vt:lpstr>
      <vt:lpstr>微软雅黑</vt:lpstr>
      <vt:lpstr>Arial Unicode MS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</dc:creator>
  <cp:keywords>状元成才路</cp:keywords>
  <dc:description>声  明
 本文件仅用于个人学习、研究或欣赏，以及其他非商业性或非盈利性用途，但同时应遵守著作权法及其他相关法律的规定，不得侵犯本司及相关权利人的合法权利。
 除此以外，将本文件任何内容用于其他用途时，应获得授权，如发现未经授权用于商业或盈利用途将追加侵权者的法律责任。
武汉天成贵龙文化传播有限公司</dc:description>
  <dc:subject>状元成才路</dc:subject>
  <cp:category>状元成才路</cp:category>
  <cp:lastModifiedBy>回归</cp:lastModifiedBy>
  <cp:revision>1029</cp:revision>
  <dcterms:created xsi:type="dcterms:W3CDTF">2016-03-25T01:23:00Z</dcterms:created>
  <dcterms:modified xsi:type="dcterms:W3CDTF">2022-07-11T05:30:37Z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768ED94865964D54AA0C4753A937FAC2</vt:lpwstr>
  </property>
  <property fmtid="{D5CDD505-2E9C-101B-9397-08002B2CF9AE}" pid="3" name="KSOProductBuildVer">
    <vt:lpwstr>2052-11.1.0.11830</vt:lpwstr>
  </property>
</Properties>
</file>