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358" r:id="rId2"/>
    <p:sldId id="322" r:id="rId3"/>
    <p:sldId id="278" r:id="rId4"/>
    <p:sldId id="323" r:id="rId5"/>
    <p:sldId id="330" r:id="rId6"/>
    <p:sldId id="331" r:id="rId7"/>
    <p:sldId id="332" r:id="rId8"/>
    <p:sldId id="336" r:id="rId9"/>
    <p:sldId id="334" r:id="rId10"/>
    <p:sldId id="337" r:id="rId11"/>
    <p:sldId id="394" r:id="rId12"/>
    <p:sldId id="342" r:id="rId13"/>
    <p:sldId id="343" r:id="rId14"/>
    <p:sldId id="345" r:id="rId15"/>
    <p:sldId id="324" r:id="rId16"/>
    <p:sldId id="341" r:id="rId17"/>
    <p:sldId id="325" r:id="rId18"/>
    <p:sldId id="355" r:id="rId19"/>
    <p:sldId id="392" r:id="rId20"/>
    <p:sldId id="393" r:id="rId21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92D050"/>
    <a:srgbClr val="CCFF99"/>
    <a:srgbClr val="6600CC"/>
    <a:srgbClr val="009900"/>
    <a:srgbClr val="FF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0" autoAdjust="0"/>
  </p:normalViewPr>
  <p:slideViewPr>
    <p:cSldViewPr>
      <p:cViewPr varScale="1">
        <p:scale>
          <a:sx n="146" d="100"/>
          <a:sy n="146" d="100"/>
        </p:scale>
        <p:origin x="594" y="108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8D00E3-686D-4870-A86E-6D8E9B2EE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AADFE1-6B38-41FA-99CC-D42EA17498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B1450EF0-4BE5-4692-BBD0-9EF2436255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D8463313-29C3-4B5A-9AE9-886A23EEE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3A2901-CC4E-49C7-AB60-C8C0BED296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F3C021-E938-452E-9383-8EA9CE477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42044DE-8477-42A1-8648-49A9365F935E}" type="slidenum">
              <a:rPr lang="" altLang="en-US"/>
              <a:pPr>
                <a:defRPr/>
              </a:pPr>
              <a:t>‹#›</a:t>
            </a:fld>
            <a:endParaRPr lang="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07331174-E98F-4641-8A9E-EC009C313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634DD546-509C-4E90-9168-2D30DB0B1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B657FECF-B324-4B71-AADB-295B1929B3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4A6694D6-7EF6-4666-AC83-D54A575213D9}" type="slidenum">
              <a:rPr lang="" altLang="en-US" smtClean="0">
                <a:ea typeface="宋体" panose="02010600030101010101" pitchFamily="2" charset="-122"/>
              </a:rPr>
              <a:pPr/>
              <a:t>3</a:t>
            </a:fld>
            <a:endParaRPr lang="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D7D6FBB9-CF65-40F8-B557-496D84131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9CB78FCB-5514-44F5-A946-7C5350493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0DE88C0A-6AAE-45A4-8AEE-9C961BE2F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12A5BA3-F14E-49E1-A337-92A3E7D8F487}" type="slidenum">
              <a:rPr lang="" altLang="en-US" smtClean="0">
                <a:ea typeface="宋体" panose="02010600030101010101" pitchFamily="2" charset="-122"/>
              </a:rPr>
              <a:pPr/>
              <a:t>17</a:t>
            </a:fld>
            <a:endParaRPr lang="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C8157CAC-4A4B-45B4-8218-D0F5472B72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E5EBDAD-DE38-480A-BB9D-EE638B8F3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01B6ED5A-A04E-4508-AF89-D5027F0DE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0997363F-27AC-4AF3-8894-50A145E96F29}" type="slidenum">
              <a:rPr lang="" altLang="en-US" smtClean="0">
                <a:ea typeface="宋体" panose="02010600030101010101" pitchFamily="2" charset="-122"/>
              </a:rPr>
              <a:pPr/>
              <a:t>4</a:t>
            </a:fld>
            <a:endParaRPr lang="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80D84FC0-8645-4FFF-93F5-9C08FF7379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FE59A4AE-2D1C-4449-A3C1-D1773A669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46CED711-FAA5-48BB-8D11-B8C395F61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9737494E-6E09-4540-86AE-1271CAB06A20}" type="slidenum">
              <a:rPr lang="" altLang="en-US" smtClean="0">
                <a:ea typeface="宋体" panose="02010600030101010101" pitchFamily="2" charset="-122"/>
              </a:rPr>
              <a:pPr/>
              <a:t>5</a:t>
            </a:fld>
            <a:endParaRPr lang="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F6E3CE26-E69A-40F2-8FFC-8D66EB60BC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3D49867B-9DC9-44E3-9F7F-F7341C0AD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9B71E8CD-B6E9-40B6-A986-38A5836B4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0A5BD8C0-22E4-40A8-A3B7-C52CB4957552}" type="slidenum">
              <a:rPr lang="" altLang="en-US" smtClean="0">
                <a:ea typeface="宋体" panose="02010600030101010101" pitchFamily="2" charset="-122"/>
              </a:rPr>
              <a:pPr/>
              <a:t>6</a:t>
            </a:fld>
            <a:endParaRPr lang="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471AD869-B8AD-471F-8382-7E3BF4323C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9D7C3AB5-9EE2-43E1-9636-B32FD3DB6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BD748D04-DE7E-42C0-B082-EDC68F24F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CD196186-87E9-4A0B-8B39-C6E3B2132E7A}" type="slidenum">
              <a:rPr lang="" altLang="en-US" smtClean="0">
                <a:ea typeface="宋体" panose="02010600030101010101" pitchFamily="2" charset="-122"/>
              </a:rPr>
              <a:pPr/>
              <a:t>7</a:t>
            </a:fld>
            <a:endParaRPr lang="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CD9F9A3A-BF4F-4A71-97B3-0F9C6964FD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D852A151-4C0D-4601-B2B7-BF6263157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E8B49DD3-8B68-4317-864C-8637C8DBE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6521DDA5-612D-4300-A062-C234408C6705}" type="slidenum">
              <a:rPr lang="" altLang="en-US" smtClean="0">
                <a:ea typeface="宋体" panose="02010600030101010101" pitchFamily="2" charset="-122"/>
              </a:rPr>
              <a:pPr/>
              <a:t>9</a:t>
            </a:fld>
            <a:endParaRPr lang="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E24C6C8D-045B-4195-AC67-6C43E3BD0D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2E895585-F398-4DC2-BAF6-5E70B2310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9319AC37-1944-4933-90A1-C45191A83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25A4730C-A4BC-459A-A014-7E4CA2FEF51F}" type="slidenum">
              <a:rPr lang="" altLang="en-US" smtClean="0">
                <a:ea typeface="宋体" panose="02010600030101010101" pitchFamily="2" charset="-122"/>
              </a:rPr>
              <a:pPr/>
              <a:t>12</a:t>
            </a:fld>
            <a:endParaRPr lang="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C319A565-55D8-46F7-B628-81A1FDE3B1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FEAB14AB-C88B-4C2D-9849-752DCA724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78AE0297-A5D7-48F9-8A03-309857EA2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9EA09A2A-C74A-4125-A360-E22F493FE4CF}" type="slidenum">
              <a:rPr lang="" altLang="en-US" smtClean="0">
                <a:ea typeface="宋体" panose="02010600030101010101" pitchFamily="2" charset="-122"/>
              </a:rPr>
              <a:pPr/>
              <a:t>14</a:t>
            </a:fld>
            <a:endParaRPr lang="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032AF48A-6959-46EC-A805-AA27E9321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2604B17C-4FE0-4CDD-B073-0C41482BB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70DC41BF-5583-4166-88A8-B12DDAC16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ABBA5AC2-6DEB-43D9-AA1F-2D4E8E79E302}" type="slidenum">
              <a:rPr lang="" altLang="en-US" smtClean="0">
                <a:ea typeface="宋体" panose="02010600030101010101" pitchFamily="2" charset="-122"/>
              </a:rPr>
              <a:pPr/>
              <a:t>16</a:t>
            </a:fld>
            <a:endParaRPr lang="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B4491AF-6FBF-45D9-A311-6AD982E13A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BEBEB1B-44FB-4E95-884E-362B674430A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DF4FA02-49CA-46FA-BB94-78A40709A5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8C350FB-9C9A-4E11-9BE6-43D65ABF714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54D51D4-B748-4A53-9796-D2A6329A72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CBCE4D-6577-49C7-B429-B4BF993B48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560583-88F5-4250-BD75-D65F47E905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B02AC2-AEB4-4216-B65D-E11B6102B4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CBE187C-2908-46C8-87E4-BDCD9B616B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90" y="163736"/>
            <a:ext cx="1264450" cy="6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2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B55A4D0-1AA5-4FB0-B0F5-191E33FA3E2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02BF511-A21B-471C-9AF7-314E72000E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8895123-98E0-4427-88DD-8B8A2840DF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BA4BCB54-F69B-4490-BA90-1A19AE102DFB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itchFamily="2" charset="-122"/>
              <a:ea typeface="等线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D068D2-3766-44E8-90F4-EA55F44550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4E0D6B-6D7D-466C-A360-0D6BC5C6F7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F6DF6D0F-9550-4C68-959D-61D2C51C186D}"/>
              </a:ext>
            </a:extLst>
          </p:cNvPr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E7E6E6"/>
                </a:solidFill>
                <a:latin typeface="+mj-ea"/>
                <a:ea typeface="+mj-ea"/>
              </a:rPr>
              <a:t>状元成才路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6770ADB-75BB-4103-B1F2-EC687ECAFA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90" y="163736"/>
            <a:ext cx="1264450" cy="6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4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9C28E0E-1CCA-4B3F-B7D5-DEDD129D3E3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7C4DD54-1F12-485E-849F-E2A469734B1C}"/>
                </a:ext>
              </a:extLst>
            </p:cNvPr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等线" pitchFamily="2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01F2B72-0715-49F1-8181-7611EB633DA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B7E5E7AE-FB20-47C3-A947-CBD021A070F0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itchFamily="2" charset="-122"/>
              <a:ea typeface="等线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618A986-E2DD-E114-C126-174EBDA523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90" y="163736"/>
            <a:ext cx="1264450" cy="6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7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9790DEE-96A4-493F-BB90-34019FB75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437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>
            <a:extLst>
              <a:ext uri="{FF2B5EF4-FFF2-40B4-BE49-F238E27FC236}">
                <a16:creationId xmlns:a16="http://schemas.microsoft.com/office/drawing/2014/main" id="{5AC26362-61EE-48C6-8E73-904E35576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915988"/>
            <a:ext cx="74231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新人教版六年级上册</a:t>
            </a:r>
            <a:endParaRPr lang="en-US" altLang="zh-CN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数学慕课堂</a:t>
            </a:r>
            <a:endParaRPr lang="en-US" altLang="zh-CN" sz="60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7" name="TextBox 13">
            <a:extLst>
              <a:ext uri="{FF2B5EF4-FFF2-40B4-BE49-F238E27FC236}">
                <a16:creationId xmlns:a16="http://schemas.microsoft.com/office/drawing/2014/main" id="{7A1CB4BA-9F94-4D87-A07E-652B7F894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3794125"/>
            <a:ext cx="3373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主讲：小墨老师</a:t>
            </a:r>
          </a:p>
        </p:txBody>
      </p:sp>
      <p:sp>
        <p:nvSpPr>
          <p:cNvPr id="6148" name="TextBox 1">
            <a:extLst>
              <a:ext uri="{FF2B5EF4-FFF2-40B4-BE49-F238E27FC236}">
                <a16:creationId xmlns:a16="http://schemas.microsoft.com/office/drawing/2014/main" id="{530D24B4-5ACD-41B0-8913-B927A4B46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F1FBBC2A-9A0C-4269-8CA7-ABA4DCCF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313" y="885949"/>
            <a:ext cx="721864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lt"/>
                <a:ea typeface="+mj-ea"/>
              </a:rPr>
              <a:t>（</a:t>
            </a:r>
            <a:r>
              <a:rPr lang="en-US" altLang="zh-CN" sz="2400" b="1" dirty="0">
                <a:latin typeface="+mn-lt"/>
                <a:ea typeface="+mj-ea"/>
              </a:rPr>
              <a:t>3</a:t>
            </a:r>
            <a:r>
              <a:rPr lang="zh-CN" altLang="en-US" sz="2400" b="1" dirty="0">
                <a:latin typeface="+mn-lt"/>
                <a:ea typeface="+mj-ea"/>
              </a:rPr>
              <a:t>）</a:t>
            </a:r>
            <a:r>
              <a:rPr lang="en-US" altLang="zh-CN" sz="2400" b="1" dirty="0">
                <a:latin typeface="+mn-lt"/>
                <a:ea typeface="+mj-ea"/>
              </a:rPr>
              <a:t>2021 </a:t>
            </a:r>
            <a:r>
              <a:rPr lang="zh-CN" altLang="en-US" sz="2400" b="1" dirty="0">
                <a:latin typeface="+mn-lt"/>
                <a:ea typeface="+mj-ea"/>
              </a:rPr>
              <a:t>年绿荫小学校园内各种树木数量统计表。</a:t>
            </a:r>
          </a:p>
        </p:txBody>
      </p:sp>
      <p:grpSp>
        <p:nvGrpSpPr>
          <p:cNvPr id="9" name="Group 32">
            <a:extLst>
              <a:ext uri="{FF2B5EF4-FFF2-40B4-BE49-F238E27FC236}">
                <a16:creationId xmlns:a16="http://schemas.microsoft.com/office/drawing/2014/main" id="{6EB9A64A-C28E-4F36-80D6-4426F89EDF51}"/>
              </a:ext>
            </a:extLst>
          </p:cNvPr>
          <p:cNvGrpSpPr>
            <a:grpSpLocks/>
          </p:cNvGrpSpPr>
          <p:nvPr/>
        </p:nvGrpSpPr>
        <p:grpSpPr bwMode="auto">
          <a:xfrm>
            <a:off x="1636713" y="2894011"/>
            <a:ext cx="6481761" cy="1609724"/>
            <a:chOff x="1789" y="3043"/>
            <a:chExt cx="4083" cy="1014"/>
          </a:xfrm>
        </p:grpSpPr>
        <p:sp>
          <p:nvSpPr>
            <p:cNvPr id="22535" name="AutoShape 27">
              <a:extLst>
                <a:ext uri="{FF2B5EF4-FFF2-40B4-BE49-F238E27FC236}">
                  <a16:creationId xmlns:a16="http://schemas.microsoft.com/office/drawing/2014/main" id="{B492E84F-BC2C-4363-A64B-9684B7CBF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" y="3180"/>
              <a:ext cx="2676" cy="635"/>
            </a:xfrm>
            <a:prstGeom prst="wedgeRoundRectCallout">
              <a:avLst>
                <a:gd name="adj1" fmla="val 59560"/>
                <a:gd name="adj2" fmla="val -3162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just" latin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这题给出了各种树木的数量，只能用条形统计图来表示。</a:t>
              </a:r>
            </a:p>
          </p:txBody>
        </p:sp>
        <p:pic>
          <p:nvPicPr>
            <p:cNvPr id="21512" name="Picture 31">
              <a:extLst>
                <a:ext uri="{FF2B5EF4-FFF2-40B4-BE49-F238E27FC236}">
                  <a16:creationId xmlns:a16="http://schemas.microsoft.com/office/drawing/2014/main" id="{C44C1932-96EC-43C1-8C03-C80F73922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4818" y="3043"/>
              <a:ext cx="1054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文本框 6">
            <a:extLst>
              <a:ext uri="{FF2B5EF4-FFF2-40B4-BE49-F238E27FC236}">
                <a16:creationId xmlns:a16="http://schemas.microsoft.com/office/drawing/2014/main" id="{A8247454-824C-482E-A5A4-686103E3FFA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1510" name="图片 7">
            <a:extLst>
              <a:ext uri="{FF2B5EF4-FFF2-40B4-BE49-F238E27FC236}">
                <a16:creationId xmlns:a16="http://schemas.microsoft.com/office/drawing/2014/main" id="{1E8A30FD-9ED1-44A7-9725-22C10C65006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5F55344-E6CD-4144-B5A2-983AC97D2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666" y="1482370"/>
            <a:ext cx="7292668" cy="109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8217A57-33A5-440E-8299-0947A364C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3" y="1873483"/>
            <a:ext cx="2992795" cy="21597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4CB38B-3DC7-444D-B8F0-98EE1B9D3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63" y="1849251"/>
            <a:ext cx="2949889" cy="22124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C18B7A-445F-4F96-ACD4-CA7DA05FF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626" y="1880760"/>
            <a:ext cx="2231353" cy="22031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177C5F-CF1D-49A0-BA81-DC3349A29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56811"/>
            <a:ext cx="2690624" cy="4205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6DD59BC-2548-417E-9EA9-3ED48CA76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922" y="847703"/>
            <a:ext cx="2756240" cy="4137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663F8D5-326D-44C4-BCAB-76E53C17D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238" y="843558"/>
            <a:ext cx="2772152" cy="417861"/>
          </a:xfrm>
          <a:prstGeom prst="rect">
            <a:avLst/>
          </a:prstGeom>
        </p:spPr>
      </p:pic>
      <p:sp>
        <p:nvSpPr>
          <p:cNvPr id="8" name="Rectangle 35">
            <a:extLst>
              <a:ext uri="{FF2B5EF4-FFF2-40B4-BE49-F238E27FC236}">
                <a16:creationId xmlns:a16="http://schemas.microsoft.com/office/drawing/2014/main" id="{D4E49335-2D3C-4E8D-A8B5-7E411B2AB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1300803"/>
            <a:ext cx="366077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latin typeface="+mn-lt"/>
                <a:ea typeface="+mj-ea"/>
              </a:rPr>
              <a:t>绿荫小学</a:t>
            </a:r>
            <a:r>
              <a:rPr lang="en-US" altLang="zh-CN" sz="1600" b="1" dirty="0">
                <a:latin typeface="+mn-lt"/>
                <a:ea typeface="+mj-ea"/>
              </a:rPr>
              <a:t>2017</a:t>
            </a:r>
            <a:r>
              <a:rPr lang="zh-CN" altLang="en-US" sz="1600" b="1" dirty="0">
                <a:latin typeface="+mn-lt"/>
                <a:ea typeface="+mj-ea"/>
              </a:rPr>
              <a:t>－</a:t>
            </a:r>
            <a:r>
              <a:rPr lang="en-US" altLang="zh-CN" sz="1600" b="1" dirty="0">
                <a:latin typeface="+mn-lt"/>
                <a:ea typeface="+mj-ea"/>
              </a:rPr>
              <a:t>2021</a:t>
            </a:r>
            <a:r>
              <a:rPr lang="zh-CN" altLang="en-US" sz="1600" b="1" dirty="0">
                <a:latin typeface="+mn-lt"/>
                <a:ea typeface="+mj-ea"/>
              </a:rPr>
              <a:t>年校园内</a:t>
            </a: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latin typeface="+mn-lt"/>
                <a:ea typeface="+mj-ea"/>
              </a:rPr>
              <a:t>树木总量变化情况统计图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A770DAF4-E456-467E-A25A-7E2A8E720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1256557"/>
            <a:ext cx="253314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latin typeface="+mj-ea"/>
                <a:ea typeface="+mj-ea"/>
              </a:rPr>
              <a:t>绿荫小学校园内各种树木所占百分比情况统计图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E1B7B458-2DF6-469C-A0F0-7D0722964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178" y="1256556"/>
            <a:ext cx="244827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latin typeface="+mn-lt"/>
                <a:ea typeface="+mj-ea"/>
              </a:rPr>
              <a:t>2021 </a:t>
            </a:r>
            <a:r>
              <a:rPr lang="zh-CN" altLang="en-US" sz="1600" b="1" dirty="0">
                <a:latin typeface="+mn-lt"/>
                <a:ea typeface="+mj-ea"/>
              </a:rPr>
              <a:t>年绿荫小学校园内各种树木数量统计表</a:t>
            </a:r>
          </a:p>
        </p:txBody>
      </p:sp>
      <p:sp>
        <p:nvSpPr>
          <p:cNvPr id="11" name="AutoShape 27">
            <a:extLst>
              <a:ext uri="{FF2B5EF4-FFF2-40B4-BE49-F238E27FC236}">
                <a16:creationId xmlns:a16="http://schemas.microsoft.com/office/drawing/2014/main" id="{5B3588FC-7468-4B74-B96B-5A5315D2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998" y="4397350"/>
            <a:ext cx="4217084" cy="432048"/>
          </a:xfrm>
          <a:prstGeom prst="wedgeRoundRectCallout">
            <a:avLst>
              <a:gd name="adj1" fmla="val 55110"/>
              <a:gd name="adj2" fmla="val 15337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>
              <a:defRPr/>
            </a:pPr>
            <a:r>
              <a:rPr lang="zh-CN" altLang="en-US" sz="2000" b="1" dirty="0">
                <a:solidFill>
                  <a:srgbClr val="00B0F0"/>
                </a:solidFill>
                <a:latin typeface="+mj-ea"/>
                <a:ea typeface="+mj-ea"/>
              </a:rPr>
              <a:t>比一比，说一说，你有什么发现？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8A6FB62-00CF-4B9A-BF8F-D880D3890DE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80" y="4081178"/>
            <a:ext cx="900461" cy="103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4">
            <a:extLst>
              <a:ext uri="{FF2B5EF4-FFF2-40B4-BE49-F238E27FC236}">
                <a16:creationId xmlns:a16="http://schemas.microsoft.com/office/drawing/2014/main" id="{9B2010FF-3C47-464F-81C3-40B6F78FF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5263"/>
            <a:ext cx="6049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三、巩固练习，综合应用</a:t>
            </a:r>
          </a:p>
        </p:txBody>
      </p:sp>
      <p:sp>
        <p:nvSpPr>
          <p:cNvPr id="24579" name="矩形 2">
            <a:extLst>
              <a:ext uri="{FF2B5EF4-FFF2-40B4-BE49-F238E27FC236}">
                <a16:creationId xmlns:a16="http://schemas.microsoft.com/office/drawing/2014/main" id="{035EE69D-D850-4612-A583-EC5C684A1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72" y="1219671"/>
            <a:ext cx="7704856" cy="27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填空。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）（                     ）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能清楚地表示出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数量的多少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）（                     ）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能清楚地表示出数量的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增减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变化。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）（                     ）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能清楚地表示出各部分在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整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体中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所占的百分比。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9A860C-E69B-451C-98D0-148D76DA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758" y="1859186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条形统计图</a:t>
            </a:r>
            <a:endParaRPr lang="zh-CN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A1214C-4881-4F87-9654-DD5D8AC5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062" y="2416707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折线统计图</a:t>
            </a:r>
            <a:endParaRPr lang="zh-CN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DE77F23-744F-4F94-A1E8-A3F6F323E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062" y="2931790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扇形统计图</a:t>
            </a:r>
            <a:endParaRPr lang="zh-CN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583" name="文本框 6">
            <a:extLst>
              <a:ext uri="{FF2B5EF4-FFF2-40B4-BE49-F238E27FC236}">
                <a16:creationId xmlns:a16="http://schemas.microsoft.com/office/drawing/2014/main" id="{9A2D6AE4-8F62-47C1-BF9A-2C4700CEE05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4584" name="图片 7">
            <a:extLst>
              <a:ext uri="{FF2B5EF4-FFF2-40B4-BE49-F238E27FC236}">
                <a16:creationId xmlns:a16="http://schemas.microsoft.com/office/drawing/2014/main" id="{CA34B7E1-C37C-42CC-B9DA-891DDAC3847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>
            <a:extLst>
              <a:ext uri="{FF2B5EF4-FFF2-40B4-BE49-F238E27FC236}">
                <a16:creationId xmlns:a16="http://schemas.microsoft.com/office/drawing/2014/main" id="{017DB922-7FF9-4E02-9D17-86BDC95A7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" y="671513"/>
            <a:ext cx="76327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选择。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“一班有学生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35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人，男生占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，女生占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(     )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统计图来表示男、女生占学生总数百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分比最为合适。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A.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条形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B.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折线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C.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扇形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表示某地气温及其变化，用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(      )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统计图表示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更合适。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A.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条形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B.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折线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C.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扇形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CC11A1-06C4-46EF-B0DD-9ABCC40D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1568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A73FE07-29B5-4CE0-9942-2BFBAD6D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2898775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6629" name="对象 4">
            <a:extLst>
              <a:ext uri="{FF2B5EF4-FFF2-40B4-BE49-F238E27FC236}">
                <a16:creationId xmlns:a16="http://schemas.microsoft.com/office/drawing/2014/main" id="{3E0C8148-8E21-4FC5-990B-D12908B437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3888" y="842963"/>
          <a:ext cx="3333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2268" imgH="406048" progId="Equation.DSMT4">
                  <p:embed/>
                </p:oleObj>
              </mc:Choice>
              <mc:Fallback>
                <p:oleObj r:id="rId5" imgW="152268" imgH="406048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842963"/>
                        <a:ext cx="3333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对象 5">
            <a:extLst>
              <a:ext uri="{FF2B5EF4-FFF2-40B4-BE49-F238E27FC236}">
                <a16:creationId xmlns:a16="http://schemas.microsoft.com/office/drawing/2014/main" id="{87B946A9-3295-4E66-AE2A-D431030BE4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8563" y="828675"/>
          <a:ext cx="333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2268" imgH="406048" progId="Equation.DSMT4">
                  <p:embed/>
                </p:oleObj>
              </mc:Choice>
              <mc:Fallback>
                <p:oleObj r:id="rId7" imgW="152268" imgH="406048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563" y="828675"/>
                        <a:ext cx="3333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文本框 6">
            <a:extLst>
              <a:ext uri="{FF2B5EF4-FFF2-40B4-BE49-F238E27FC236}">
                <a16:creationId xmlns:a16="http://schemas.microsoft.com/office/drawing/2014/main" id="{AF0402AA-3BF5-43FF-9BEB-69D654479CA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6632" name="图片 7">
            <a:extLst>
              <a:ext uri="{FF2B5EF4-FFF2-40B4-BE49-F238E27FC236}">
                <a16:creationId xmlns:a16="http://schemas.microsoft.com/office/drawing/2014/main" id="{FED38ADB-EBCE-44CE-AA6F-DB028CF7B3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>
            <a:extLst>
              <a:ext uri="{FF2B5EF4-FFF2-40B4-BE49-F238E27FC236}">
                <a16:creationId xmlns:a16="http://schemas.microsoft.com/office/drawing/2014/main" id="{F602432B-8288-422F-AC01-04662FC30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593725"/>
            <a:ext cx="7689850" cy="4099456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(3)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选择哪种统计图表示下面数据最合适？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①表示参加各种小组的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学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生人数情况，选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     )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②表示各大洲陆地面积占地球陆地总面积的百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分数选（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③表示我国几座名山主峰的海拔，选（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④表示学校各年级的人数，选（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⑤表示某超市一周销售额的变化情况，选（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⑥表示一昼夜气温的变化情况，选（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）。</a:t>
            </a:r>
          </a:p>
          <a:p>
            <a:pPr eaLnBrk="1" latin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条形统计图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B.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折线统计图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C.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扇形统计图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455EA6-BE84-417D-9C84-FB91CF61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3657600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7BFA04-FC18-4D8D-955D-B8EAF1379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3255963"/>
            <a:ext cx="423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BEB9FDB-1621-4568-ABBB-482DC3E0C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10445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4F2B95-0B46-4FA2-AA46-509B05219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1909763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BB1FF02-25AE-4490-9F55-66E216B5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23780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6977EA8-1335-4707-A962-008CB7C0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2784475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657" name="文本框 8">
            <a:extLst>
              <a:ext uri="{FF2B5EF4-FFF2-40B4-BE49-F238E27FC236}">
                <a16:creationId xmlns:a16="http://schemas.microsoft.com/office/drawing/2014/main" id="{C61B2626-C6D2-4D73-90E0-CF936F7D13A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7658" name="图片 9">
            <a:extLst>
              <a:ext uri="{FF2B5EF4-FFF2-40B4-BE49-F238E27FC236}">
                <a16:creationId xmlns:a16="http://schemas.microsoft.com/office/drawing/2014/main" id="{F0A740C7-0DDB-4751-9876-DF5DD77D0BC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>
            <a:extLst>
              <a:ext uri="{FF2B5EF4-FFF2-40B4-BE49-F238E27FC236}">
                <a16:creationId xmlns:a16="http://schemas.microsoft.com/office/drawing/2014/main" id="{2BFEEE3E-3873-4EEB-913D-F4C60015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280" y="975375"/>
            <a:ext cx="8204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在林业科学里，通常根据生长期的长短将乔木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分成不同的类型。下面是我国乔木林各龄组的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面积构成情况。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以上信息可以用什么统计图表示？哪种更直观些？</a:t>
            </a:r>
          </a:p>
        </p:txBody>
      </p:sp>
      <p:sp>
        <p:nvSpPr>
          <p:cNvPr id="29700" name="文本框 3">
            <a:extLst>
              <a:ext uri="{FF2B5EF4-FFF2-40B4-BE49-F238E27FC236}">
                <a16:creationId xmlns:a16="http://schemas.microsoft.com/office/drawing/2014/main" id="{D0811749-8FE6-41D6-9D0E-F13F758F0CB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9701" name="图片 4">
            <a:extLst>
              <a:ext uri="{FF2B5EF4-FFF2-40B4-BE49-F238E27FC236}">
                <a16:creationId xmlns:a16="http://schemas.microsoft.com/office/drawing/2014/main" id="{94D29C94-94CB-449A-9EB8-2A8D4BF5B7D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F76590B-2D19-4094-86DB-DB22EE9BDD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601" y="2415535"/>
            <a:ext cx="6870023" cy="10338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>
            <a:extLst>
              <a:ext uri="{FF2B5EF4-FFF2-40B4-BE49-F238E27FC236}">
                <a16:creationId xmlns:a16="http://schemas.microsoft.com/office/drawing/2014/main" id="{8047BD74-BA35-43F0-8005-E3BC8B201EBE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871538"/>
            <a:ext cx="4859338" cy="2632075"/>
            <a:chOff x="687" y="2562"/>
            <a:chExt cx="2624" cy="1441"/>
          </a:xfrm>
        </p:grpSpPr>
        <p:grpSp>
          <p:nvGrpSpPr>
            <p:cNvPr id="30735" name="Group 58">
              <a:extLst>
                <a:ext uri="{FF2B5EF4-FFF2-40B4-BE49-F238E27FC236}">
                  <a16:creationId xmlns:a16="http://schemas.microsoft.com/office/drawing/2014/main" id="{0EF00B9C-F0F4-488B-B508-2F5BB9367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" y="2562"/>
              <a:ext cx="2624" cy="1340"/>
              <a:chOff x="722" y="2562"/>
              <a:chExt cx="2624" cy="1340"/>
            </a:xfrm>
          </p:grpSpPr>
          <p:grpSp>
            <p:nvGrpSpPr>
              <p:cNvPr id="30737" name="Group 48">
                <a:extLst>
                  <a:ext uri="{FF2B5EF4-FFF2-40B4-BE49-F238E27FC236}">
                    <a16:creationId xmlns:a16="http://schemas.microsoft.com/office/drawing/2014/main" id="{57577137-5442-4120-A753-0C79C5092E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2563"/>
                <a:ext cx="2235" cy="1252"/>
                <a:chOff x="1111" y="2563"/>
                <a:chExt cx="2235" cy="1252"/>
              </a:xfrm>
            </p:grpSpPr>
            <p:pic>
              <p:nvPicPr>
                <p:cNvPr id="30747" name="Picture 35" descr="100">
                  <a:extLst>
                    <a:ext uri="{FF2B5EF4-FFF2-40B4-BE49-F238E27FC236}">
                      <a16:creationId xmlns:a16="http://schemas.microsoft.com/office/drawing/2014/main" id="{C2AB8B45-2887-4629-98B6-3212316E0C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1" y="2624"/>
                  <a:ext cx="1929" cy="1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48" name="Text Box 40">
                  <a:extLst>
                    <a:ext uri="{FF2B5EF4-FFF2-40B4-BE49-F238E27FC236}">
                      <a16:creationId xmlns:a16="http://schemas.microsoft.com/office/drawing/2014/main" id="{E405F9B3-94E8-4B45-88CC-7EA81B6728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33" y="2640"/>
                  <a:ext cx="544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33.82%</a:t>
                  </a:r>
                </a:p>
              </p:txBody>
            </p:sp>
            <p:sp>
              <p:nvSpPr>
                <p:cNvPr id="30749" name="Text Box 41">
                  <a:extLst>
                    <a:ext uri="{FF2B5EF4-FFF2-40B4-BE49-F238E27FC236}">
                      <a16:creationId xmlns:a16="http://schemas.microsoft.com/office/drawing/2014/main" id="{F64D2C70-878B-4EA8-BEA7-83B3D58333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8" y="2687"/>
                  <a:ext cx="544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33.43%</a:t>
                  </a:r>
                </a:p>
              </p:txBody>
            </p:sp>
            <p:sp>
              <p:nvSpPr>
                <p:cNvPr id="30750" name="Text Box 42">
                  <a:extLst>
                    <a:ext uri="{FF2B5EF4-FFF2-40B4-BE49-F238E27FC236}">
                      <a16:creationId xmlns:a16="http://schemas.microsoft.com/office/drawing/2014/main" id="{AAEC0F07-4A4A-4861-8170-D9F1AA5123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7" y="3206"/>
                  <a:ext cx="544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14.82%</a:t>
                  </a:r>
                </a:p>
              </p:txBody>
            </p:sp>
            <p:sp>
              <p:nvSpPr>
                <p:cNvPr id="30751" name="Text Box 43">
                  <a:extLst>
                    <a:ext uri="{FF2B5EF4-FFF2-40B4-BE49-F238E27FC236}">
                      <a16:creationId xmlns:a16="http://schemas.microsoft.com/office/drawing/2014/main" id="{E2D1DA23-F750-44B7-806D-CE40374D28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5" y="3293"/>
                  <a:ext cx="544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12.03%</a:t>
                  </a:r>
                </a:p>
              </p:txBody>
            </p:sp>
            <p:sp>
              <p:nvSpPr>
                <p:cNvPr id="30752" name="Text Box 44">
                  <a:extLst>
                    <a:ext uri="{FF2B5EF4-FFF2-40B4-BE49-F238E27FC236}">
                      <a16:creationId xmlns:a16="http://schemas.microsoft.com/office/drawing/2014/main" id="{03E5C39B-1E30-41FC-9AAB-98346F2813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08" y="3463"/>
                  <a:ext cx="43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5.9%</a:t>
                  </a:r>
                </a:p>
              </p:txBody>
            </p:sp>
            <p:sp>
              <p:nvSpPr>
                <p:cNvPr id="30753" name="Line 45">
                  <a:extLst>
                    <a:ext uri="{FF2B5EF4-FFF2-40B4-BE49-F238E27FC236}">
                      <a16:creationId xmlns:a16="http://schemas.microsoft.com/office/drawing/2014/main" id="{224CD93B-2B9C-41D3-958B-06BA50CC1A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56" y="3793"/>
                  <a:ext cx="2190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54" name="Line 46">
                  <a:extLst>
                    <a:ext uri="{FF2B5EF4-FFF2-40B4-BE49-F238E27FC236}">
                      <a16:creationId xmlns:a16="http://schemas.microsoft.com/office/drawing/2014/main" id="{E5F8D61D-30D1-4123-8005-7957335540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537" y="3175"/>
                  <a:ext cx="1231" cy="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0738" name="Rectangle 49">
                <a:extLst>
                  <a:ext uri="{FF2B5EF4-FFF2-40B4-BE49-F238E27FC236}">
                    <a16:creationId xmlns:a16="http://schemas.microsoft.com/office/drawing/2014/main" id="{C404D851-7B58-4DB7-8974-ECCC73DE0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717"/>
                <a:ext cx="40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0.00%</a:t>
                </a:r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39" name="Rectangle 50">
                <a:extLst>
                  <a:ext uri="{FF2B5EF4-FFF2-40B4-BE49-F238E27FC236}">
                    <a16:creationId xmlns:a16="http://schemas.microsoft.com/office/drawing/2014/main" id="{02D9E072-8406-4504-8996-061B511B0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3571"/>
                <a:ext cx="40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5.00%</a:t>
                </a:r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40" name="Rectangle 51">
                <a:extLst>
                  <a:ext uri="{FF2B5EF4-FFF2-40B4-BE49-F238E27FC236}">
                    <a16:creationId xmlns:a16="http://schemas.microsoft.com/office/drawing/2014/main" id="{AB0DA7FA-1AB3-4339-81D8-6397B96E5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" y="3420"/>
                <a:ext cx="4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10.00%</a:t>
                </a:r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41" name="Rectangle 52">
                <a:extLst>
                  <a:ext uri="{FF2B5EF4-FFF2-40B4-BE49-F238E27FC236}">
                    <a16:creationId xmlns:a16="http://schemas.microsoft.com/office/drawing/2014/main" id="{6F19A05F-0D25-4B2A-819D-7667E46D9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" y="3271"/>
                <a:ext cx="4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15.00%</a:t>
                </a:r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42" name="Rectangle 53">
                <a:extLst>
                  <a:ext uri="{FF2B5EF4-FFF2-40B4-BE49-F238E27FC236}">
                    <a16:creationId xmlns:a16="http://schemas.microsoft.com/office/drawing/2014/main" id="{D184B72A-E828-47AC-AB09-01F72F78F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121"/>
                <a:ext cx="4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20.00%</a:t>
                </a:r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43" name="Rectangle 54">
                <a:extLst>
                  <a:ext uri="{FF2B5EF4-FFF2-40B4-BE49-F238E27FC236}">
                    <a16:creationId xmlns:a16="http://schemas.microsoft.com/office/drawing/2014/main" id="{F1B2FDB0-A2A0-4587-9E8C-6678632C6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" y="2981"/>
                <a:ext cx="4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25.00%</a:t>
                </a:r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44" name="Rectangle 55">
                <a:extLst>
                  <a:ext uri="{FF2B5EF4-FFF2-40B4-BE49-F238E27FC236}">
                    <a16:creationId xmlns:a16="http://schemas.microsoft.com/office/drawing/2014/main" id="{D06A14E4-21F6-4DE1-8D44-B6B69D3AE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2833"/>
                <a:ext cx="4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30.00%</a:t>
                </a:r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45" name="Rectangle 56">
                <a:extLst>
                  <a:ext uri="{FF2B5EF4-FFF2-40B4-BE49-F238E27FC236}">
                    <a16:creationId xmlns:a16="http://schemas.microsoft.com/office/drawing/2014/main" id="{E92E9933-4BBC-4216-8297-544F569AE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" y="2709"/>
                <a:ext cx="4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35.00%</a:t>
                </a:r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46" name="Rectangle 57">
                <a:extLst>
                  <a:ext uri="{FF2B5EF4-FFF2-40B4-BE49-F238E27FC236}">
                    <a16:creationId xmlns:a16="http://schemas.microsoft.com/office/drawing/2014/main" id="{FB4BB09A-B811-4978-8B38-B5287221B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2562"/>
                <a:ext cx="4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40.00%</a:t>
                </a:r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736" name="Rectangle 59">
              <a:extLst>
                <a:ext uri="{FF2B5EF4-FFF2-40B4-BE49-F238E27FC236}">
                  <a16:creationId xmlns:a16="http://schemas.microsoft.com/office/drawing/2014/main" id="{443ED00D-EF62-4A0D-8666-315D36EFB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" y="3818"/>
              <a:ext cx="2056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幼龄林 中龄林 近熟林 成熟林 过熟林</a:t>
              </a:r>
            </a:p>
          </p:txBody>
        </p:sp>
      </p:grpSp>
      <p:grpSp>
        <p:nvGrpSpPr>
          <p:cNvPr id="23" name="Group 71">
            <a:extLst>
              <a:ext uri="{FF2B5EF4-FFF2-40B4-BE49-F238E27FC236}">
                <a16:creationId xmlns:a16="http://schemas.microsoft.com/office/drawing/2014/main" id="{C718125E-6864-4372-9CAF-F1A6E0CFBAAB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749300"/>
            <a:ext cx="2546350" cy="2465388"/>
            <a:chOff x="3787" y="2876"/>
            <a:chExt cx="1299" cy="1257"/>
          </a:xfrm>
        </p:grpSpPr>
        <p:pic>
          <p:nvPicPr>
            <p:cNvPr id="30729" name="Picture 65" descr="101">
              <a:extLst>
                <a:ext uri="{FF2B5EF4-FFF2-40B4-BE49-F238E27FC236}">
                  <a16:creationId xmlns:a16="http://schemas.microsoft.com/office/drawing/2014/main" id="{354F0D9B-585D-4117-8A72-4A55267BF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886"/>
              <a:ext cx="1299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Rectangle 66">
              <a:extLst>
                <a:ext uri="{FF2B5EF4-FFF2-40B4-BE49-F238E27FC236}">
                  <a16:creationId xmlns:a16="http://schemas.microsoft.com/office/drawing/2014/main" id="{8EF2293C-B8EC-49BE-9D81-B5B3F9AAC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3262"/>
              <a:ext cx="4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1600" b="1">
                  <a:latin typeface="Times New Roman" panose="02020603050405020304" pitchFamily="18" charset="0"/>
                  <a:ea typeface="黑体" panose="02010609060101010101" pitchFamily="49" charset="-122"/>
                </a:rPr>
                <a:t>幼龄林</a:t>
              </a:r>
            </a:p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黑体" panose="02010609060101010101" pitchFamily="49" charset="-122"/>
                </a:rPr>
                <a:t>33.82%</a:t>
              </a:r>
            </a:p>
          </p:txBody>
        </p:sp>
        <p:sp>
          <p:nvSpPr>
            <p:cNvPr id="30731" name="Rectangle 67">
              <a:extLst>
                <a:ext uri="{FF2B5EF4-FFF2-40B4-BE49-F238E27FC236}">
                  <a16:creationId xmlns:a16="http://schemas.microsoft.com/office/drawing/2014/main" id="{9F1DF80A-5736-405B-A8F3-925B35AD3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3702"/>
              <a:ext cx="4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1600" b="1">
                  <a:latin typeface="Times New Roman" panose="02020603050405020304" pitchFamily="18" charset="0"/>
                  <a:ea typeface="黑体" panose="02010609060101010101" pitchFamily="49" charset="-122"/>
                </a:rPr>
                <a:t>中龄林</a:t>
              </a:r>
            </a:p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黑体" panose="02010609060101010101" pitchFamily="49" charset="-122"/>
                </a:rPr>
                <a:t>33.43%</a:t>
              </a:r>
            </a:p>
          </p:txBody>
        </p:sp>
        <p:sp>
          <p:nvSpPr>
            <p:cNvPr id="30732" name="Rectangle 68">
              <a:extLst>
                <a:ext uri="{FF2B5EF4-FFF2-40B4-BE49-F238E27FC236}">
                  <a16:creationId xmlns:a16="http://schemas.microsoft.com/office/drawing/2014/main" id="{095EDA1B-E0CA-4A56-8163-826B39113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3375"/>
              <a:ext cx="53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1600" b="1">
                  <a:latin typeface="Times New Roman" panose="02020603050405020304" pitchFamily="18" charset="0"/>
                  <a:ea typeface="黑体" panose="02010609060101010101" pitchFamily="49" charset="-122"/>
                </a:rPr>
                <a:t>近熟林</a:t>
              </a:r>
            </a:p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黑体" panose="02010609060101010101" pitchFamily="49" charset="-122"/>
                </a:rPr>
                <a:t>14.82%</a:t>
              </a:r>
            </a:p>
          </p:txBody>
        </p:sp>
        <p:sp>
          <p:nvSpPr>
            <p:cNvPr id="30733" name="Rectangle 69">
              <a:extLst>
                <a:ext uri="{FF2B5EF4-FFF2-40B4-BE49-F238E27FC236}">
                  <a16:creationId xmlns:a16="http://schemas.microsoft.com/office/drawing/2014/main" id="{35DAD937-1AFE-4212-819A-9347A00B7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3109"/>
              <a:ext cx="4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1600" b="1">
                  <a:latin typeface="Times New Roman" panose="02020603050405020304" pitchFamily="18" charset="0"/>
                  <a:ea typeface="黑体" panose="02010609060101010101" pitchFamily="49" charset="-122"/>
                </a:rPr>
                <a:t>成熟林</a:t>
              </a:r>
            </a:p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黑体" panose="02010609060101010101" pitchFamily="49" charset="-122"/>
                </a:rPr>
                <a:t>12.03%</a:t>
              </a:r>
            </a:p>
          </p:txBody>
        </p:sp>
        <p:sp>
          <p:nvSpPr>
            <p:cNvPr id="30734" name="Rectangle 70">
              <a:extLst>
                <a:ext uri="{FF2B5EF4-FFF2-40B4-BE49-F238E27FC236}">
                  <a16:creationId xmlns:a16="http://schemas.microsoft.com/office/drawing/2014/main" id="{C1F5D105-7BED-4657-A9E2-364351C56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876"/>
              <a:ext cx="4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1600" b="1">
                  <a:latin typeface="Times New Roman" panose="02020603050405020304" pitchFamily="18" charset="0"/>
                  <a:ea typeface="黑体" panose="02010609060101010101" pitchFamily="49" charset="-122"/>
                </a:rPr>
                <a:t>过熟林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黑体" panose="02010609060101010101" pitchFamily="49" charset="-122"/>
                </a:rPr>
                <a:t>5.9%</a:t>
              </a:r>
            </a:p>
          </p:txBody>
        </p:sp>
      </p:grpSp>
      <p:sp>
        <p:nvSpPr>
          <p:cNvPr id="30" name="TextBox 3">
            <a:extLst>
              <a:ext uri="{FF2B5EF4-FFF2-40B4-BE49-F238E27FC236}">
                <a16:creationId xmlns:a16="http://schemas.microsoft.com/office/drawing/2014/main" id="{CF5EC250-A992-4064-9F40-FA7D67BF0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3522663"/>
            <a:ext cx="7143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答：这题可以用条形统计图和扇形统计图表 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示出这些信息，但用扇形统计图更能直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观地看出它们之间的关系。</a:t>
            </a:r>
          </a:p>
        </p:txBody>
      </p:sp>
      <p:sp>
        <p:nvSpPr>
          <p:cNvPr id="30725" name="文本框 2">
            <a:extLst>
              <a:ext uri="{FF2B5EF4-FFF2-40B4-BE49-F238E27FC236}">
                <a16:creationId xmlns:a16="http://schemas.microsoft.com/office/drawing/2014/main" id="{0B5B3ACF-C714-49EC-8DA7-AEFC394C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425" y="3119438"/>
            <a:ext cx="704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龄组</a:t>
            </a:r>
          </a:p>
        </p:txBody>
      </p:sp>
      <p:sp>
        <p:nvSpPr>
          <p:cNvPr id="30726" name="文本框 3">
            <a:extLst>
              <a:ext uri="{FF2B5EF4-FFF2-40B4-BE49-F238E27FC236}">
                <a16:creationId xmlns:a16="http://schemas.microsoft.com/office/drawing/2014/main" id="{AA990734-F0CB-4E33-B1E6-BA72C2F7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504825"/>
            <a:ext cx="909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百分比</a:t>
            </a:r>
          </a:p>
        </p:txBody>
      </p:sp>
      <p:sp>
        <p:nvSpPr>
          <p:cNvPr id="30727" name="文本框 32">
            <a:extLst>
              <a:ext uri="{FF2B5EF4-FFF2-40B4-BE49-F238E27FC236}">
                <a16:creationId xmlns:a16="http://schemas.microsoft.com/office/drawing/2014/main" id="{3D3D476E-52B9-41B0-BE67-6CC10625EA0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0728" name="图片 33">
            <a:extLst>
              <a:ext uri="{FF2B5EF4-FFF2-40B4-BE49-F238E27FC236}">
                <a16:creationId xmlns:a16="http://schemas.microsoft.com/office/drawing/2014/main" id="{3CD14216-24BD-4EB2-8961-EC6153EF582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4">
            <a:extLst>
              <a:ext uri="{FF2B5EF4-FFF2-40B4-BE49-F238E27FC236}">
                <a16:creationId xmlns:a16="http://schemas.microsoft.com/office/drawing/2014/main" id="{5B8357D6-87FD-4587-B151-AD1E6C658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8288"/>
            <a:ext cx="360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ED4277D-41F6-404B-886E-A0286BB7B08E}"/>
              </a:ext>
            </a:extLst>
          </p:cNvPr>
          <p:cNvSpPr/>
          <p:nvPr/>
        </p:nvSpPr>
        <p:spPr>
          <a:xfrm>
            <a:off x="719907" y="1855975"/>
            <a:ext cx="576064" cy="1384995"/>
          </a:xfrm>
          <a:prstGeom prst="rect">
            <a:avLst/>
          </a:prstGeom>
          <a:solidFill>
            <a:srgbClr val="00B0F0">
              <a:alpha val="5098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统计图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B7421A-AD3F-4F34-9EBE-AF0643DDE971}"/>
              </a:ext>
            </a:extLst>
          </p:cNvPr>
          <p:cNvSpPr/>
          <p:nvPr/>
        </p:nvSpPr>
        <p:spPr>
          <a:xfrm>
            <a:off x="1620538" y="1393144"/>
            <a:ext cx="902812" cy="523222"/>
          </a:xfrm>
          <a:prstGeom prst="rect">
            <a:avLst/>
          </a:prstGeom>
          <a:solidFill>
            <a:srgbClr val="00B0F0">
              <a:alpha val="50980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条形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B87A09-1F5A-42D5-990F-FD1002F4CC21}"/>
              </a:ext>
            </a:extLst>
          </p:cNvPr>
          <p:cNvSpPr/>
          <p:nvPr/>
        </p:nvSpPr>
        <p:spPr>
          <a:xfrm>
            <a:off x="1620538" y="2293246"/>
            <a:ext cx="902812" cy="523220"/>
          </a:xfrm>
          <a:prstGeom prst="rect">
            <a:avLst/>
          </a:prstGeom>
          <a:solidFill>
            <a:srgbClr val="00B0F0">
              <a:alpha val="50980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折线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4D70FB-C661-452F-8733-567BBCC3CFDC}"/>
              </a:ext>
            </a:extLst>
          </p:cNvPr>
          <p:cNvSpPr/>
          <p:nvPr/>
        </p:nvSpPr>
        <p:spPr>
          <a:xfrm>
            <a:off x="1620538" y="3193346"/>
            <a:ext cx="902812" cy="523220"/>
          </a:xfrm>
          <a:prstGeom prst="rect">
            <a:avLst/>
          </a:prstGeom>
          <a:solidFill>
            <a:srgbClr val="00B0F0">
              <a:alpha val="50980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扇形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80DD889-4D7E-498F-89E3-F06F4AFCB2E1}"/>
              </a:ext>
            </a:extLst>
          </p:cNvPr>
          <p:cNvSpPr/>
          <p:nvPr/>
        </p:nvSpPr>
        <p:spPr>
          <a:xfrm>
            <a:off x="2693087" y="1368480"/>
            <a:ext cx="2339104" cy="523220"/>
          </a:xfrm>
          <a:prstGeom prst="rect">
            <a:avLst/>
          </a:prstGeom>
          <a:solidFill>
            <a:srgbClr val="00B0F0">
              <a:alpha val="50980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表示数量多少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B86C8CA-4D62-4B34-B1AE-05B6A97FE66E}"/>
              </a:ext>
            </a:extLst>
          </p:cNvPr>
          <p:cNvSpPr/>
          <p:nvPr/>
        </p:nvSpPr>
        <p:spPr>
          <a:xfrm>
            <a:off x="2683564" y="2283438"/>
            <a:ext cx="3057247" cy="523220"/>
          </a:xfrm>
          <a:prstGeom prst="rect">
            <a:avLst/>
          </a:prstGeom>
          <a:solidFill>
            <a:srgbClr val="00B0F0">
              <a:alpha val="50980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表示数量增减变化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E23C3B0-B7DC-497E-ADF4-6909B4CA170C}"/>
              </a:ext>
            </a:extLst>
          </p:cNvPr>
          <p:cNvSpPr/>
          <p:nvPr/>
        </p:nvSpPr>
        <p:spPr>
          <a:xfrm>
            <a:off x="2693088" y="3179346"/>
            <a:ext cx="3070071" cy="523219"/>
          </a:xfrm>
          <a:prstGeom prst="rect">
            <a:avLst/>
          </a:prstGeom>
          <a:solidFill>
            <a:srgbClr val="00B0F0">
              <a:alpha val="50980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部分与整体的关系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DEEA17-0579-41A4-B51A-4FBE477E0F0D}"/>
              </a:ext>
            </a:extLst>
          </p:cNvPr>
          <p:cNvSpPr/>
          <p:nvPr/>
        </p:nvSpPr>
        <p:spPr>
          <a:xfrm>
            <a:off x="6228184" y="2071419"/>
            <a:ext cx="2376264" cy="954105"/>
          </a:xfrm>
          <a:prstGeom prst="rect">
            <a:avLst/>
          </a:prstGeom>
          <a:solidFill>
            <a:srgbClr val="00B0F0">
              <a:alpha val="5098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根据数据的特点进行选择</a:t>
            </a: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85CC4157-6F09-4EE2-A68F-9DD01FDA5F46}"/>
              </a:ext>
            </a:extLst>
          </p:cNvPr>
          <p:cNvSpPr>
            <a:spLocks/>
          </p:cNvSpPr>
          <p:nvPr/>
        </p:nvSpPr>
        <p:spPr bwMode="auto">
          <a:xfrm>
            <a:off x="1277938" y="1658938"/>
            <a:ext cx="287337" cy="1811337"/>
          </a:xfrm>
          <a:prstGeom prst="leftBrace">
            <a:avLst>
              <a:gd name="adj1" fmla="val 58019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1" name="右大括号 10">
            <a:extLst>
              <a:ext uri="{FF2B5EF4-FFF2-40B4-BE49-F238E27FC236}">
                <a16:creationId xmlns:a16="http://schemas.microsoft.com/office/drawing/2014/main" id="{993E2E91-2232-4D3B-83FB-C499B1272AEA}"/>
              </a:ext>
            </a:extLst>
          </p:cNvPr>
          <p:cNvSpPr>
            <a:spLocks/>
          </p:cNvSpPr>
          <p:nvPr/>
        </p:nvSpPr>
        <p:spPr bwMode="auto">
          <a:xfrm>
            <a:off x="5702300" y="1565275"/>
            <a:ext cx="496888" cy="1978025"/>
          </a:xfrm>
          <a:prstGeom prst="rightBrace">
            <a:avLst>
              <a:gd name="adj1" fmla="val 38371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2797" name="文本框 12">
            <a:extLst>
              <a:ext uri="{FF2B5EF4-FFF2-40B4-BE49-F238E27FC236}">
                <a16:creationId xmlns:a16="http://schemas.microsoft.com/office/drawing/2014/main" id="{062DF6E9-C37D-4459-8860-83801434563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2798" name="图片 13">
            <a:extLst>
              <a:ext uri="{FF2B5EF4-FFF2-40B4-BE49-F238E27FC236}">
                <a16:creationId xmlns:a16="http://schemas.microsoft.com/office/drawing/2014/main" id="{6672F5A1-5694-4EC0-A596-56C35476801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>
            <a:extLst>
              <a:ext uri="{FF2B5EF4-FFF2-40B4-BE49-F238E27FC236}">
                <a16:creationId xmlns:a16="http://schemas.microsoft.com/office/drawing/2014/main" id="{9FE700FA-2323-4E97-B613-F9DFC884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A755699-F078-4454-AF92-AE1704611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0" name="文本框 3">
            <a:extLst>
              <a:ext uri="{FF2B5EF4-FFF2-40B4-BE49-F238E27FC236}">
                <a16:creationId xmlns:a16="http://schemas.microsoft.com/office/drawing/2014/main" id="{AAB479BD-5062-4A2A-8DC2-E59D84EDD5E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4821" name="图片 4">
            <a:extLst>
              <a:ext uri="{FF2B5EF4-FFF2-40B4-BE49-F238E27FC236}">
                <a16:creationId xmlns:a16="http://schemas.microsoft.com/office/drawing/2014/main" id="{B7C6582F-53EB-41FA-92BD-E4723C67D9C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A012EB-A443-3DF5-80D0-164196B6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81"/>
            <a:ext cx="9144000" cy="51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2">
            <a:extLst>
              <a:ext uri="{FF2B5EF4-FFF2-40B4-BE49-F238E27FC236}">
                <a16:creationId xmlns:a16="http://schemas.microsoft.com/office/drawing/2014/main" id="{49783357-31F4-4403-8076-4EAAC6EA86B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7171" name="图片 3">
            <a:extLst>
              <a:ext uri="{FF2B5EF4-FFF2-40B4-BE49-F238E27FC236}">
                <a16:creationId xmlns:a16="http://schemas.microsoft.com/office/drawing/2014/main" id="{1C57B940-54EE-4BCE-92D0-E4006F8811B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组合 5">
            <a:extLst>
              <a:ext uri="{FF2B5EF4-FFF2-40B4-BE49-F238E27FC236}">
                <a16:creationId xmlns:a16="http://schemas.microsoft.com/office/drawing/2014/main" id="{537A537C-D59B-4F73-ADD3-1FE63CDC448F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1797050"/>
            <a:ext cx="6178550" cy="903288"/>
            <a:chOff x="4731742" y="2451151"/>
            <a:chExt cx="8239001" cy="1204289"/>
          </a:xfrm>
        </p:grpSpPr>
        <p:sp>
          <p:nvSpPr>
            <p:cNvPr id="7175" name="文本框 197">
              <a:extLst>
                <a:ext uri="{FF2B5EF4-FFF2-40B4-BE49-F238E27FC236}">
                  <a16:creationId xmlns:a16="http://schemas.microsoft.com/office/drawing/2014/main" id="{F0C96307-0387-4004-BD5C-8E2F01D82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1742" y="2451151"/>
              <a:ext cx="8239001" cy="86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zh-CN" altLang="en-US"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选择合适的统计图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17B5495-9AB0-4FED-A9D0-AFEC4214BAFC}"/>
                </a:ext>
              </a:extLst>
            </p:cNvPr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3" name="文本框 8">
            <a:extLst>
              <a:ext uri="{FF2B5EF4-FFF2-40B4-BE49-F238E27FC236}">
                <a16:creationId xmlns:a16="http://schemas.microsoft.com/office/drawing/2014/main" id="{9F4B00DD-BC0F-4631-913F-C003BB566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49F859-E475-4EB2-BB86-7CE9CA7EDE60}"/>
              </a:ext>
            </a:extLst>
          </p:cNvPr>
          <p:cNvSpPr/>
          <p:nvPr/>
        </p:nvSpPr>
        <p:spPr>
          <a:xfrm>
            <a:off x="82550" y="60325"/>
            <a:ext cx="1349375" cy="322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00" b="1" dirty="0">
                <a:solidFill>
                  <a:prstClr val="black"/>
                </a:solidFill>
                <a:latin typeface="+mn-lt"/>
                <a:ea typeface="+mj-ea"/>
              </a:rPr>
              <a:t>R·</a:t>
            </a:r>
            <a:r>
              <a:rPr lang="zh-CN" altLang="en-US" sz="1500" b="1" dirty="0">
                <a:solidFill>
                  <a:prstClr val="black"/>
                </a:solidFill>
                <a:latin typeface="+mn-lt"/>
                <a:ea typeface="+mj-ea"/>
              </a:rPr>
              <a:t>六年级上册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4">
            <a:extLst>
              <a:ext uri="{FF2B5EF4-FFF2-40B4-BE49-F238E27FC236}">
                <a16:creationId xmlns:a16="http://schemas.microsoft.com/office/drawing/2014/main" id="{53E8B16E-DA04-4B16-9176-39DA272B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F2F581-097F-4903-848F-6045666608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604003"/>
            <a:ext cx="3335048" cy="1831843"/>
          </a:xfrm>
          <a:prstGeom prst="rect">
            <a:avLst/>
          </a:prstGeom>
        </p:spPr>
      </p:pic>
      <p:sp>
        <p:nvSpPr>
          <p:cNvPr id="8194" name="Rectangle 16">
            <a:extLst>
              <a:ext uri="{FF2B5EF4-FFF2-40B4-BE49-F238E27FC236}">
                <a16:creationId xmlns:a16="http://schemas.microsoft.com/office/drawing/2014/main" id="{6327A472-35A5-4A5A-B969-BF4EBC1FF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5263"/>
            <a:ext cx="3024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ea typeface="黑体" panose="02010609060101010101" pitchFamily="49" charset="-122"/>
              </a:rPr>
              <a:t>一、复习引入</a:t>
            </a:r>
          </a:p>
        </p:txBody>
      </p:sp>
      <p:sp>
        <p:nvSpPr>
          <p:cNvPr id="8195" name="文本框 9">
            <a:extLst>
              <a:ext uri="{FF2B5EF4-FFF2-40B4-BE49-F238E27FC236}">
                <a16:creationId xmlns:a16="http://schemas.microsoft.com/office/drawing/2014/main" id="{7B825E49-2871-4474-AFCE-B7850943C38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8196" name="图片 10">
            <a:extLst>
              <a:ext uri="{FF2B5EF4-FFF2-40B4-BE49-F238E27FC236}">
                <a16:creationId xmlns:a16="http://schemas.microsoft.com/office/drawing/2014/main" id="{E9888A81-2A4A-4F24-ADD9-6D364AAD0AC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49FC970-18D2-4ED4-88FC-00DA5EFB5D3E}"/>
              </a:ext>
            </a:extLst>
          </p:cNvPr>
          <p:cNvSpPr txBox="1"/>
          <p:nvPr/>
        </p:nvSpPr>
        <p:spPr>
          <a:xfrm>
            <a:off x="539552" y="1066714"/>
            <a:ext cx="8497887" cy="1000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latin typeface="+mn-lt"/>
                <a:ea typeface="+mn-ea"/>
              </a:rPr>
              <a:t>空气主要成分的体积所占百分比情况统计如下图。</a:t>
            </a:r>
            <a:endParaRPr lang="en-US" altLang="zh-CN" sz="2400" b="1" dirty="0">
              <a:latin typeface="+mn-lt"/>
              <a:ea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latin typeface="+mn-lt"/>
                <a:ea typeface="+mn-ea"/>
              </a:rPr>
              <a:t>100 L </a:t>
            </a:r>
            <a:r>
              <a:rPr lang="zh-CN" altLang="en-US" sz="2400" b="1" dirty="0">
                <a:latin typeface="+mn-lt"/>
                <a:ea typeface="+mn-ea"/>
              </a:rPr>
              <a:t>空气中含有多少升氧气？</a:t>
            </a:r>
            <a:endParaRPr lang="en-US" altLang="zh-CN" sz="2400" b="1" dirty="0">
              <a:latin typeface="+mn-lt"/>
              <a:ea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BE3D94F-EA94-4B79-85CF-2287671624FF}"/>
              </a:ext>
            </a:extLst>
          </p:cNvPr>
          <p:cNvSpPr txBox="1"/>
          <p:nvPr/>
        </p:nvSpPr>
        <p:spPr>
          <a:xfrm>
            <a:off x="519499" y="2139702"/>
            <a:ext cx="5688880" cy="100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100×21% = 21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L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答：在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100 L 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空气中含有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21 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升氧气。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F4447CD-817D-4865-AAE4-17330890941E}"/>
              </a:ext>
            </a:extLst>
          </p:cNvPr>
          <p:cNvGrpSpPr>
            <a:grpSpLocks/>
          </p:cNvGrpSpPr>
          <p:nvPr/>
        </p:nvGrpSpPr>
        <p:grpSpPr bwMode="auto">
          <a:xfrm>
            <a:off x="827584" y="3363838"/>
            <a:ext cx="5343489" cy="1354164"/>
            <a:chOff x="310061" y="2339901"/>
            <a:chExt cx="5343648" cy="1354444"/>
          </a:xfrm>
        </p:grpSpPr>
        <p:pic>
          <p:nvPicPr>
            <p:cNvPr id="8201" name="图片 18">
              <a:extLst>
                <a:ext uri="{FF2B5EF4-FFF2-40B4-BE49-F238E27FC236}">
                  <a16:creationId xmlns:a16="http://schemas.microsoft.com/office/drawing/2014/main" id="{85C3E6B6-FCF2-440A-9CD3-CC45E45F6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61" y="2339901"/>
              <a:ext cx="1204531" cy="1354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27">
              <a:extLst>
                <a:ext uri="{FF2B5EF4-FFF2-40B4-BE49-F238E27FC236}">
                  <a16:creationId xmlns:a16="http://schemas.microsoft.com/office/drawing/2014/main" id="{6CC25D32-F904-4BF2-9CCF-A4ED2A88E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969" y="2512988"/>
              <a:ext cx="3672740" cy="1008271"/>
            </a:xfrm>
            <a:prstGeom prst="wedgeRoundRectCallout">
              <a:avLst>
                <a:gd name="adj1" fmla="val -58718"/>
                <a:gd name="adj2" fmla="val 15866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just" latinLnBrk="1">
                <a:defRPr/>
              </a:pP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我们还学过哪些统计图？它们分别有什么特点？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6">
            <a:extLst>
              <a:ext uri="{FF2B5EF4-FFF2-40B4-BE49-F238E27FC236}">
                <a16:creationId xmlns:a16="http://schemas.microsoft.com/office/drawing/2014/main" id="{E43B865C-1816-417C-9E5C-26863300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8288"/>
            <a:ext cx="505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二、经历过程，探究新知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458CDBC-4F93-45E0-9910-83EDADD2B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08" y="1000690"/>
            <a:ext cx="7700963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latin typeface="+mn-lt"/>
                <a:ea typeface="+mj-ea"/>
              </a:rPr>
              <a:t>下面几组数据分别选用哪种统计图表示更合适？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00C796F-D857-4F74-84D6-1692E51A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46" y="1432887"/>
            <a:ext cx="812113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latin typeface="+mn-lt"/>
                <a:ea typeface="+mj-ea"/>
              </a:rPr>
              <a:t>（</a:t>
            </a:r>
            <a:r>
              <a:rPr lang="en-US" altLang="zh-CN" sz="2200" b="1" dirty="0">
                <a:latin typeface="+mn-lt"/>
                <a:ea typeface="+mj-ea"/>
              </a:rPr>
              <a:t>1</a:t>
            </a:r>
            <a:r>
              <a:rPr lang="zh-CN" altLang="en-US" sz="2200" b="1" dirty="0">
                <a:latin typeface="+mn-lt"/>
                <a:ea typeface="+mj-ea"/>
              </a:rPr>
              <a:t>）绿荫小学 </a:t>
            </a:r>
            <a:r>
              <a:rPr lang="en-US" altLang="zh-CN" sz="2200" b="1" dirty="0">
                <a:latin typeface="+mn-lt"/>
                <a:ea typeface="+mj-ea"/>
              </a:rPr>
              <a:t>2017</a:t>
            </a:r>
            <a:r>
              <a:rPr lang="zh-CN" altLang="en-US" sz="2200" b="1" dirty="0">
                <a:latin typeface="+mn-lt"/>
                <a:ea typeface="+mj-ea"/>
              </a:rPr>
              <a:t>－</a:t>
            </a:r>
            <a:r>
              <a:rPr lang="en-US" altLang="zh-CN" sz="2200" b="1" dirty="0">
                <a:latin typeface="+mn-lt"/>
                <a:ea typeface="+mj-ea"/>
              </a:rPr>
              <a:t>2021 </a:t>
            </a:r>
            <a:r>
              <a:rPr lang="zh-CN" altLang="en-US" sz="2200" b="1" dirty="0">
                <a:latin typeface="+mn-lt"/>
                <a:ea typeface="+mj-ea"/>
              </a:rPr>
              <a:t>年校园内树木总量变化情况统计表。</a:t>
            </a:r>
          </a:p>
        </p:txBody>
      </p:sp>
      <p:sp>
        <p:nvSpPr>
          <p:cNvPr id="10246" name="文本框 5">
            <a:extLst>
              <a:ext uri="{FF2B5EF4-FFF2-40B4-BE49-F238E27FC236}">
                <a16:creationId xmlns:a16="http://schemas.microsoft.com/office/drawing/2014/main" id="{D37C91EC-BAD3-43AD-BF27-FCEC374A9A9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247" name="图片 6">
            <a:extLst>
              <a:ext uri="{FF2B5EF4-FFF2-40B4-BE49-F238E27FC236}">
                <a16:creationId xmlns:a16="http://schemas.microsoft.com/office/drawing/2014/main" id="{06F9A6AE-9C9F-4CC7-AD33-4449AEBDAE9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D4FA3C46-BDEF-46F8-A228-7014197C2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46" y="2586176"/>
            <a:ext cx="7983276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latin typeface="+mn-lt"/>
                <a:ea typeface="+mj-ea"/>
              </a:rPr>
              <a:t>（</a:t>
            </a:r>
            <a:r>
              <a:rPr lang="en-US" altLang="zh-CN" sz="2200" b="1" dirty="0">
                <a:latin typeface="+mn-lt"/>
                <a:ea typeface="+mj-ea"/>
              </a:rPr>
              <a:t>2</a:t>
            </a:r>
            <a:r>
              <a:rPr lang="zh-CN" altLang="en-US" sz="2200" b="1" dirty="0">
                <a:latin typeface="+mn-lt"/>
                <a:ea typeface="+mj-ea"/>
              </a:rPr>
              <a:t>）</a:t>
            </a:r>
            <a:r>
              <a:rPr lang="en-US" altLang="zh-CN" sz="2200" b="1" dirty="0">
                <a:latin typeface="+mn-lt"/>
                <a:ea typeface="+mj-ea"/>
              </a:rPr>
              <a:t>2021 </a:t>
            </a:r>
            <a:r>
              <a:rPr lang="zh-CN" altLang="en-US" sz="2200" b="1" dirty="0">
                <a:latin typeface="+mn-lt"/>
                <a:ea typeface="+mj-ea"/>
              </a:rPr>
              <a:t>年绿荫小学校园内各种树木所占百分比情况统计表。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68523B1-3C26-4F9E-B041-C9831F27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84" y="3731091"/>
            <a:ext cx="663515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latin typeface="+mn-lt"/>
                <a:ea typeface="+mj-ea"/>
              </a:rPr>
              <a:t>（</a:t>
            </a:r>
            <a:r>
              <a:rPr lang="en-US" altLang="zh-CN" sz="2200" b="1" dirty="0">
                <a:latin typeface="+mn-lt"/>
                <a:ea typeface="+mj-ea"/>
              </a:rPr>
              <a:t>3</a:t>
            </a:r>
            <a:r>
              <a:rPr lang="zh-CN" altLang="en-US" sz="2200" b="1" dirty="0">
                <a:latin typeface="+mn-lt"/>
                <a:ea typeface="+mj-ea"/>
              </a:rPr>
              <a:t>）</a:t>
            </a:r>
            <a:r>
              <a:rPr lang="en-US" altLang="zh-CN" sz="2200" b="1" dirty="0">
                <a:latin typeface="+mn-lt"/>
                <a:ea typeface="+mj-ea"/>
              </a:rPr>
              <a:t>2021 </a:t>
            </a:r>
            <a:r>
              <a:rPr lang="zh-CN" altLang="en-US" sz="2200" b="1" dirty="0">
                <a:latin typeface="+mn-lt"/>
                <a:ea typeface="+mj-ea"/>
              </a:rPr>
              <a:t>年绿荫小学校园内各种树木数量统计表。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8216D4-4F85-442C-94E7-23E607CD6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9390"/>
            <a:ext cx="477819" cy="4747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F9DD27-7494-40C9-B29F-9F833FB38B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827" y="1849805"/>
            <a:ext cx="4619190" cy="7219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04099DD-375B-4A3B-AFCB-8AF777C97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827" y="3030529"/>
            <a:ext cx="4619190" cy="6933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1426865-F61C-424C-8536-CFC1BC0D1B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4827" y="4201088"/>
            <a:ext cx="4619190" cy="7017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:a16="http://schemas.microsoft.com/office/drawing/2014/main" id="{05755535-E357-453C-B871-F7C3FA9EDB2C}"/>
              </a:ext>
            </a:extLst>
          </p:cNvPr>
          <p:cNvGrpSpPr>
            <a:grpSpLocks/>
          </p:cNvGrpSpPr>
          <p:nvPr/>
        </p:nvGrpSpPr>
        <p:grpSpPr bwMode="auto">
          <a:xfrm>
            <a:off x="2894013" y="2011363"/>
            <a:ext cx="5780087" cy="3108325"/>
            <a:chOff x="1934" y="1180"/>
            <a:chExt cx="3641" cy="1958"/>
          </a:xfrm>
        </p:grpSpPr>
        <p:pic>
          <p:nvPicPr>
            <p:cNvPr id="12304" name="Picture 21" descr="95">
              <a:extLst>
                <a:ext uri="{FF2B5EF4-FFF2-40B4-BE49-F238E27FC236}">
                  <a16:creationId xmlns:a16="http://schemas.microsoft.com/office/drawing/2014/main" id="{759BEE48-067E-4689-9EF0-3B4B63734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292"/>
              <a:ext cx="2904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 Box 22">
              <a:extLst>
                <a:ext uri="{FF2B5EF4-FFF2-40B4-BE49-F238E27FC236}">
                  <a16:creationId xmlns:a16="http://schemas.microsoft.com/office/drawing/2014/main" id="{633D073E-109C-49D6-AD18-03803BD17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7" y="2848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+mn-lt"/>
                  <a:ea typeface="+mj-ea"/>
                </a:rPr>
                <a:t>2017</a:t>
              </a:r>
            </a:p>
          </p:txBody>
        </p:sp>
        <p:sp>
          <p:nvSpPr>
            <p:cNvPr id="9232" name="Text Box 23">
              <a:extLst>
                <a:ext uri="{FF2B5EF4-FFF2-40B4-BE49-F238E27FC236}">
                  <a16:creationId xmlns:a16="http://schemas.microsoft.com/office/drawing/2014/main" id="{5EC4F2D9-43DE-4140-8E6C-84886B46E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5" y="2848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+mn-lt"/>
                  <a:ea typeface="+mj-ea"/>
                </a:rPr>
                <a:t>2018</a:t>
              </a:r>
            </a:p>
          </p:txBody>
        </p:sp>
        <p:sp>
          <p:nvSpPr>
            <p:cNvPr id="9233" name="Text Box 24">
              <a:extLst>
                <a:ext uri="{FF2B5EF4-FFF2-40B4-BE49-F238E27FC236}">
                  <a16:creationId xmlns:a16="http://schemas.microsoft.com/office/drawing/2014/main" id="{96966D06-CAFA-48E0-BEF7-A9578EF86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2848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+mn-lt"/>
                  <a:ea typeface="+mj-ea"/>
                </a:rPr>
                <a:t>2019</a:t>
              </a:r>
            </a:p>
          </p:txBody>
        </p:sp>
        <p:sp>
          <p:nvSpPr>
            <p:cNvPr id="9234" name="Text Box 25">
              <a:extLst>
                <a:ext uri="{FF2B5EF4-FFF2-40B4-BE49-F238E27FC236}">
                  <a16:creationId xmlns:a16="http://schemas.microsoft.com/office/drawing/2014/main" id="{8589F090-9DAB-4440-91AF-90FFE4321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848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+mn-lt"/>
                  <a:ea typeface="+mj-ea"/>
                </a:rPr>
                <a:t>2020</a:t>
              </a:r>
            </a:p>
          </p:txBody>
        </p:sp>
        <p:sp>
          <p:nvSpPr>
            <p:cNvPr id="9235" name="Text Box 26">
              <a:extLst>
                <a:ext uri="{FF2B5EF4-FFF2-40B4-BE49-F238E27FC236}">
                  <a16:creationId xmlns:a16="http://schemas.microsoft.com/office/drawing/2014/main" id="{1F9A2901-8220-4093-8950-942A351A3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2848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+mn-lt"/>
                  <a:ea typeface="+mj-ea"/>
                </a:rPr>
                <a:t>2021</a:t>
              </a:r>
            </a:p>
          </p:txBody>
        </p:sp>
        <p:sp>
          <p:nvSpPr>
            <p:cNvPr id="9236" name="Text Box 27">
              <a:extLst>
                <a:ext uri="{FF2B5EF4-FFF2-40B4-BE49-F238E27FC236}">
                  <a16:creationId xmlns:a16="http://schemas.microsoft.com/office/drawing/2014/main" id="{56E99841-F509-42E4-91D9-4252D1707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" y="2886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latin typeface="+mn-lt"/>
                  <a:ea typeface="+mj-ea"/>
                </a:rPr>
                <a:t>年份</a:t>
              </a:r>
            </a:p>
          </p:txBody>
        </p:sp>
        <p:sp>
          <p:nvSpPr>
            <p:cNvPr id="9237" name="Text Box 28">
              <a:extLst>
                <a:ext uri="{FF2B5EF4-FFF2-40B4-BE49-F238E27FC236}">
                  <a16:creationId xmlns:a16="http://schemas.microsoft.com/office/drawing/2014/main" id="{9BA870B1-122D-40AC-88C2-F6A260F64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1180"/>
              <a:ext cx="862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latin typeface="+mn-lt"/>
                  <a:ea typeface="+mj-ea"/>
                </a:rPr>
                <a:t>总量</a:t>
              </a:r>
              <a:r>
                <a:rPr lang="en-US" altLang="en-US" sz="2000" b="1">
                  <a:latin typeface="+mn-lt"/>
                  <a:ea typeface="+mj-ea"/>
                </a:rPr>
                <a:t>／</a:t>
              </a:r>
              <a:r>
                <a:rPr lang="zh-CN" altLang="en-US" sz="2000" b="1">
                  <a:latin typeface="+mn-lt"/>
                  <a:ea typeface="+mj-ea"/>
                </a:rPr>
                <a:t>棵</a:t>
              </a:r>
            </a:p>
          </p:txBody>
        </p:sp>
        <p:sp>
          <p:nvSpPr>
            <p:cNvPr id="9238" name="Text Box 29">
              <a:extLst>
                <a:ext uri="{FF2B5EF4-FFF2-40B4-BE49-F238E27FC236}">
                  <a16:creationId xmlns:a16="http://schemas.microsoft.com/office/drawing/2014/main" id="{1DDED71F-643E-41F1-8685-8BAB9ED30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" y="2722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0</a:t>
              </a:r>
            </a:p>
          </p:txBody>
        </p:sp>
        <p:sp>
          <p:nvSpPr>
            <p:cNvPr id="9239" name="Text Box 30">
              <a:extLst>
                <a:ext uri="{FF2B5EF4-FFF2-40B4-BE49-F238E27FC236}">
                  <a16:creationId xmlns:a16="http://schemas.microsoft.com/office/drawing/2014/main" id="{0AE6A026-C208-46A5-AB56-2F2C01063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" y="2470"/>
              <a:ext cx="318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50</a:t>
              </a:r>
            </a:p>
          </p:txBody>
        </p:sp>
        <p:sp>
          <p:nvSpPr>
            <p:cNvPr id="9240" name="Text Box 31">
              <a:extLst>
                <a:ext uri="{FF2B5EF4-FFF2-40B4-BE49-F238E27FC236}">
                  <a16:creationId xmlns:a16="http://schemas.microsoft.com/office/drawing/2014/main" id="{496E957D-3A93-4294-BA0C-2B4A473C2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" y="2212"/>
              <a:ext cx="552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100</a:t>
              </a:r>
            </a:p>
          </p:txBody>
        </p:sp>
        <p:sp>
          <p:nvSpPr>
            <p:cNvPr id="9241" name="Text Box 32">
              <a:extLst>
                <a:ext uri="{FF2B5EF4-FFF2-40B4-BE49-F238E27FC236}">
                  <a16:creationId xmlns:a16="http://schemas.microsoft.com/office/drawing/2014/main" id="{4A6145DE-50BC-416F-B6BB-ED11E378F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1948"/>
              <a:ext cx="552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150</a:t>
              </a:r>
            </a:p>
          </p:txBody>
        </p:sp>
        <p:sp>
          <p:nvSpPr>
            <p:cNvPr id="9242" name="Text Box 33">
              <a:extLst>
                <a:ext uri="{FF2B5EF4-FFF2-40B4-BE49-F238E27FC236}">
                  <a16:creationId xmlns:a16="http://schemas.microsoft.com/office/drawing/2014/main" id="{B9F989FA-06C0-4156-8256-90FCB4822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1686"/>
              <a:ext cx="552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200</a:t>
              </a:r>
            </a:p>
          </p:txBody>
        </p:sp>
        <p:sp>
          <p:nvSpPr>
            <p:cNvPr id="9243" name="Text Box 34">
              <a:extLst>
                <a:ext uri="{FF2B5EF4-FFF2-40B4-BE49-F238E27FC236}">
                  <a16:creationId xmlns:a16="http://schemas.microsoft.com/office/drawing/2014/main" id="{8DC7373D-1039-488F-9BC4-0A85E9AA7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0" y="1432"/>
              <a:ext cx="552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250</a:t>
              </a:r>
            </a:p>
          </p:txBody>
        </p:sp>
      </p:grpSp>
      <p:sp>
        <p:nvSpPr>
          <p:cNvPr id="17" name="Rectangle 35">
            <a:extLst>
              <a:ext uri="{FF2B5EF4-FFF2-40B4-BE49-F238E27FC236}">
                <a16:creationId xmlns:a16="http://schemas.microsoft.com/office/drawing/2014/main" id="{83C11DF8-1272-4475-8D2C-E942C4D9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491630"/>
            <a:ext cx="7740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n-lt"/>
                <a:ea typeface="+mj-ea"/>
              </a:rPr>
              <a:t>绿荫小学</a:t>
            </a:r>
            <a:r>
              <a:rPr lang="en-US" altLang="zh-CN" sz="2000" b="1" dirty="0">
                <a:latin typeface="+mn-lt"/>
                <a:ea typeface="+mj-ea"/>
              </a:rPr>
              <a:t>2017</a:t>
            </a:r>
            <a:r>
              <a:rPr lang="zh-CN" altLang="en-US" sz="2000" b="1" dirty="0">
                <a:latin typeface="+mn-lt"/>
                <a:ea typeface="+mj-ea"/>
              </a:rPr>
              <a:t>－</a:t>
            </a:r>
            <a:r>
              <a:rPr lang="en-US" altLang="zh-CN" sz="2000" b="1" dirty="0">
                <a:latin typeface="+mn-lt"/>
                <a:ea typeface="+mj-ea"/>
              </a:rPr>
              <a:t>2021</a:t>
            </a:r>
            <a:r>
              <a:rPr lang="zh-CN" altLang="en-US" sz="2000" b="1" dirty="0">
                <a:latin typeface="+mn-lt"/>
                <a:ea typeface="+mj-ea"/>
              </a:rPr>
              <a:t>年校园内树木总量变化情况统计图</a:t>
            </a: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6C5B0D36-AD94-4059-882E-1018FEAFC3CE}"/>
              </a:ext>
            </a:extLst>
          </p:cNvPr>
          <p:cNvGrpSpPr>
            <a:grpSpLocks/>
          </p:cNvGrpSpPr>
          <p:nvPr/>
        </p:nvGrpSpPr>
        <p:grpSpPr bwMode="auto">
          <a:xfrm>
            <a:off x="371475" y="2089149"/>
            <a:ext cx="2616200" cy="2460625"/>
            <a:chOff x="715" y="2828"/>
            <a:chExt cx="1648" cy="1550"/>
          </a:xfrm>
        </p:grpSpPr>
        <p:pic>
          <p:nvPicPr>
            <p:cNvPr id="12303" name="Picture 38">
              <a:extLst>
                <a:ext uri="{FF2B5EF4-FFF2-40B4-BE49-F238E27FC236}">
                  <a16:creationId xmlns:a16="http://schemas.microsoft.com/office/drawing/2014/main" id="{4ECA2379-2916-4A09-B77E-C6B88ABAB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44" y="3577"/>
              <a:ext cx="719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AutoShape 27">
              <a:extLst>
                <a:ext uri="{FF2B5EF4-FFF2-40B4-BE49-F238E27FC236}">
                  <a16:creationId xmlns:a16="http://schemas.microsoft.com/office/drawing/2014/main" id="{0FA4C815-796B-41BF-9A0D-88F75F439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828"/>
              <a:ext cx="1270" cy="709"/>
            </a:xfrm>
            <a:prstGeom prst="wedgeRoundRectCallout">
              <a:avLst>
                <a:gd name="adj1" fmla="val 34611"/>
                <a:gd name="adj2" fmla="val 6657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just" eaLnBrk="1" latin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00B0F0"/>
                  </a:solidFill>
                  <a:latin typeface="+mj-ea"/>
                  <a:ea typeface="+mj-ea"/>
                </a:rPr>
                <a:t>第</a:t>
              </a:r>
              <a:r>
                <a:rPr lang="en-US" altLang="zh-CN" sz="2000" b="1" dirty="0">
                  <a:solidFill>
                    <a:srgbClr val="00B0F0"/>
                  </a:solidFill>
                  <a:latin typeface="+mj-ea"/>
                  <a:ea typeface="+mj-ea"/>
                </a:rPr>
                <a:t>(1)</a:t>
              </a:r>
              <a:r>
                <a:rPr lang="zh-CN" altLang="en-US" sz="2000" b="1" dirty="0">
                  <a:solidFill>
                    <a:srgbClr val="00B0F0"/>
                  </a:solidFill>
                  <a:latin typeface="+mj-ea"/>
                  <a:ea typeface="+mj-ea"/>
                </a:rPr>
                <a:t>小题给出了</a:t>
              </a:r>
              <a:r>
                <a:rPr lang="en-US" altLang="zh-CN" sz="2000" b="1" dirty="0">
                  <a:solidFill>
                    <a:srgbClr val="00B0F0"/>
                  </a:solidFill>
                  <a:latin typeface="+mj-ea"/>
                  <a:ea typeface="+mj-ea"/>
                </a:rPr>
                <a:t>5</a:t>
              </a:r>
              <a:r>
                <a:rPr lang="zh-CN" altLang="en-US" sz="2000" b="1" dirty="0">
                  <a:solidFill>
                    <a:srgbClr val="00B0F0"/>
                  </a:solidFill>
                  <a:latin typeface="+mj-ea"/>
                  <a:ea typeface="+mj-ea"/>
                </a:rPr>
                <a:t>年中每年的树木数量。</a:t>
              </a:r>
              <a:endParaRPr lang="zh-CN" altLang="zh-CN" sz="20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Rectangle 5">
            <a:extLst>
              <a:ext uri="{FF2B5EF4-FFF2-40B4-BE49-F238E27FC236}">
                <a16:creationId xmlns:a16="http://schemas.microsoft.com/office/drawing/2014/main" id="{8BD25F50-1E77-471E-A6C1-FEC7805BC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3854450"/>
            <a:ext cx="390525" cy="809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3B85F74-E5C4-4A62-A728-D10496FAC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3727450"/>
            <a:ext cx="3905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59D438C7-8E55-4434-9E90-E57B3C490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3438525"/>
            <a:ext cx="387350" cy="1235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67EB133E-E701-47AC-BA9D-946C257DE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3287713"/>
            <a:ext cx="401637" cy="1376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46CC1761-5B96-4740-8F84-6B3F9174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3028950"/>
            <a:ext cx="403225" cy="164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2298" name="文本框 25">
            <a:extLst>
              <a:ext uri="{FF2B5EF4-FFF2-40B4-BE49-F238E27FC236}">
                <a16:creationId xmlns:a16="http://schemas.microsoft.com/office/drawing/2014/main" id="{0571EEFF-3C05-414F-A9EB-388589B78F4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2299" name="图片 26">
            <a:extLst>
              <a:ext uri="{FF2B5EF4-FFF2-40B4-BE49-F238E27FC236}">
                <a16:creationId xmlns:a16="http://schemas.microsoft.com/office/drawing/2014/main" id="{B28B4538-4D1B-432B-81B0-9E8EB0DE88F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9">
            <a:extLst>
              <a:ext uri="{FF2B5EF4-FFF2-40B4-BE49-F238E27FC236}">
                <a16:creationId xmlns:a16="http://schemas.microsoft.com/office/drawing/2014/main" id="{EA5EEB6A-693A-42CC-B7F1-F5582FBB2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04" y="291089"/>
            <a:ext cx="70734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latin typeface="+mn-lt"/>
                <a:ea typeface="+mj-ea"/>
              </a:rPr>
              <a:t>（</a:t>
            </a:r>
            <a:r>
              <a:rPr lang="en-US" altLang="zh-CN" sz="2200" b="1" dirty="0">
                <a:latin typeface="+mn-lt"/>
                <a:ea typeface="+mj-ea"/>
              </a:rPr>
              <a:t>1</a:t>
            </a:r>
            <a:r>
              <a:rPr lang="zh-CN" altLang="en-US" sz="2200" b="1" dirty="0">
                <a:latin typeface="+mn-lt"/>
                <a:ea typeface="+mj-ea"/>
              </a:rPr>
              <a:t>）绿荫小学 </a:t>
            </a:r>
            <a:r>
              <a:rPr lang="en-US" altLang="zh-CN" sz="2200" b="1" dirty="0">
                <a:latin typeface="+mn-lt"/>
                <a:ea typeface="+mj-ea"/>
              </a:rPr>
              <a:t>2017</a:t>
            </a:r>
            <a:r>
              <a:rPr lang="zh-CN" altLang="en-US" sz="2200" b="1" dirty="0">
                <a:latin typeface="+mn-lt"/>
                <a:ea typeface="+mj-ea"/>
              </a:rPr>
              <a:t>－</a:t>
            </a:r>
            <a:r>
              <a:rPr lang="en-US" altLang="zh-CN" sz="2200" b="1" dirty="0">
                <a:latin typeface="+mn-lt"/>
                <a:ea typeface="+mj-ea"/>
              </a:rPr>
              <a:t>2021 </a:t>
            </a:r>
            <a:r>
              <a:rPr lang="zh-CN" altLang="en-US" sz="2200" b="1" dirty="0">
                <a:latin typeface="+mn-lt"/>
                <a:ea typeface="+mj-ea"/>
              </a:rPr>
              <a:t>年校园内树木总量变化情况统计表。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71E62CBF-78BC-498A-A7C4-283F31786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8013" y="737851"/>
            <a:ext cx="4619190" cy="721945"/>
          </a:xfrm>
          <a:prstGeom prst="rect">
            <a:avLst/>
          </a:prstGeom>
        </p:spPr>
      </p:pic>
      <p:sp>
        <p:nvSpPr>
          <p:cNvPr id="30" name="Text Box 34">
            <a:extLst>
              <a:ext uri="{FF2B5EF4-FFF2-40B4-BE49-F238E27FC236}">
                <a16:creationId xmlns:a16="http://schemas.microsoft.com/office/drawing/2014/main" id="{E94477D7-02F9-492B-8FD4-FCA04722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67" y="3462885"/>
            <a:ext cx="712849" cy="40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100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ECB8DA10-1C5D-4D59-BBED-D3048C5E0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446" y="3352020"/>
            <a:ext cx="712849" cy="40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120</a:t>
            </a: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58CE3A27-4590-43AA-AE9C-2ABF0CDC0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5" y="3076163"/>
            <a:ext cx="712849" cy="40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150</a:t>
            </a:r>
          </a:p>
        </p:txBody>
      </p:sp>
      <p:sp>
        <p:nvSpPr>
          <p:cNvPr id="40" name="Text Box 34">
            <a:extLst>
              <a:ext uri="{FF2B5EF4-FFF2-40B4-BE49-F238E27FC236}">
                <a16:creationId xmlns:a16="http://schemas.microsoft.com/office/drawing/2014/main" id="{96821CF4-3232-40A0-A006-46D06791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64" y="2913557"/>
            <a:ext cx="712849" cy="40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170</a:t>
            </a:r>
          </a:p>
        </p:txBody>
      </p:sp>
      <p:sp>
        <p:nvSpPr>
          <p:cNvPr id="41" name="Text Box 34">
            <a:extLst>
              <a:ext uri="{FF2B5EF4-FFF2-40B4-BE49-F238E27FC236}">
                <a16:creationId xmlns:a16="http://schemas.microsoft.com/office/drawing/2014/main" id="{E43DBA76-A6A0-4FF8-A8E1-807CE0FD2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629" y="2669563"/>
            <a:ext cx="712849" cy="40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0" grpId="0"/>
      <p:bldP spid="31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7C9DB71-6C0E-411E-B11B-7E4A1667D3D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02175" y="3186113"/>
            <a:ext cx="801688" cy="1762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AF163C0-4789-4149-BF8E-9F28CC4778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03863" y="2933700"/>
            <a:ext cx="749300" cy="252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5CC6F8A9-42E6-4718-BC46-913EDF9A5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91630"/>
            <a:ext cx="76327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n-lt"/>
                <a:ea typeface="+mj-ea"/>
              </a:rPr>
              <a:t>绿荫小学 </a:t>
            </a:r>
            <a:r>
              <a:rPr lang="en-US" altLang="zh-CN" sz="2000" b="1" dirty="0">
                <a:latin typeface="+mn-lt"/>
                <a:ea typeface="+mj-ea"/>
              </a:rPr>
              <a:t>2017</a:t>
            </a:r>
            <a:r>
              <a:rPr lang="zh-CN" altLang="en-US" sz="2000" b="1" dirty="0">
                <a:latin typeface="+mn-lt"/>
                <a:ea typeface="+mj-ea"/>
              </a:rPr>
              <a:t>－</a:t>
            </a:r>
            <a:r>
              <a:rPr lang="en-US" altLang="zh-CN" sz="2000" b="1" dirty="0">
                <a:latin typeface="+mn-lt"/>
                <a:ea typeface="+mj-ea"/>
              </a:rPr>
              <a:t>2021 </a:t>
            </a:r>
            <a:r>
              <a:rPr lang="zh-CN" altLang="en-US" sz="2000" b="1" dirty="0">
                <a:latin typeface="+mn-lt"/>
                <a:ea typeface="+mj-ea"/>
              </a:rPr>
              <a:t>年校园内树木总量变化情况统计图</a:t>
            </a:r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F2AF5C39-90C2-472E-BDC8-70E00F700E04}"/>
              </a:ext>
            </a:extLst>
          </p:cNvPr>
          <p:cNvGrpSpPr>
            <a:grpSpLocks/>
          </p:cNvGrpSpPr>
          <p:nvPr/>
        </p:nvGrpSpPr>
        <p:grpSpPr bwMode="auto">
          <a:xfrm>
            <a:off x="1763688" y="1924050"/>
            <a:ext cx="5780087" cy="3108325"/>
            <a:chOff x="1934" y="1180"/>
            <a:chExt cx="3641" cy="1958"/>
          </a:xfrm>
        </p:grpSpPr>
        <p:pic>
          <p:nvPicPr>
            <p:cNvPr id="14361" name="Picture 21" descr="95">
              <a:extLst>
                <a:ext uri="{FF2B5EF4-FFF2-40B4-BE49-F238E27FC236}">
                  <a16:creationId xmlns:a16="http://schemas.microsoft.com/office/drawing/2014/main" id="{720AD5D4-3FEC-41B7-86C9-81AEA46FD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292"/>
              <a:ext cx="2904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Text Box 22">
              <a:extLst>
                <a:ext uri="{FF2B5EF4-FFF2-40B4-BE49-F238E27FC236}">
                  <a16:creationId xmlns:a16="http://schemas.microsoft.com/office/drawing/2014/main" id="{3AD5205A-1C4C-41A0-B2B6-688016466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" y="2848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+mn-lt"/>
                  <a:ea typeface="+mj-ea"/>
                </a:rPr>
                <a:t>2017</a:t>
              </a:r>
            </a:p>
          </p:txBody>
        </p:sp>
        <p:sp>
          <p:nvSpPr>
            <p:cNvPr id="11288" name="Text Box 23">
              <a:extLst>
                <a:ext uri="{FF2B5EF4-FFF2-40B4-BE49-F238E27FC236}">
                  <a16:creationId xmlns:a16="http://schemas.microsoft.com/office/drawing/2014/main" id="{0F94EE59-1140-4C01-B5B7-F20A7193F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" y="2848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+mn-lt"/>
                  <a:ea typeface="+mj-ea"/>
                </a:rPr>
                <a:t>2018</a:t>
              </a:r>
            </a:p>
          </p:txBody>
        </p:sp>
        <p:sp>
          <p:nvSpPr>
            <p:cNvPr id="11289" name="Text Box 24">
              <a:extLst>
                <a:ext uri="{FF2B5EF4-FFF2-40B4-BE49-F238E27FC236}">
                  <a16:creationId xmlns:a16="http://schemas.microsoft.com/office/drawing/2014/main" id="{963B66ED-D411-4591-8FAA-C50B2435D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5" y="2848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+mn-lt"/>
                  <a:ea typeface="+mj-ea"/>
                </a:rPr>
                <a:t>2019</a:t>
              </a:r>
            </a:p>
          </p:txBody>
        </p:sp>
        <p:sp>
          <p:nvSpPr>
            <p:cNvPr id="11290" name="Text Box 25">
              <a:extLst>
                <a:ext uri="{FF2B5EF4-FFF2-40B4-BE49-F238E27FC236}">
                  <a16:creationId xmlns:a16="http://schemas.microsoft.com/office/drawing/2014/main" id="{0D054399-8BA8-4210-BFE1-400E50292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4" y="2848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+mn-lt"/>
                  <a:ea typeface="+mj-ea"/>
                </a:rPr>
                <a:t>2020</a:t>
              </a:r>
            </a:p>
          </p:txBody>
        </p:sp>
        <p:sp>
          <p:nvSpPr>
            <p:cNvPr id="11291" name="Text Box 26">
              <a:extLst>
                <a:ext uri="{FF2B5EF4-FFF2-40B4-BE49-F238E27FC236}">
                  <a16:creationId xmlns:a16="http://schemas.microsoft.com/office/drawing/2014/main" id="{48D63B55-88B3-4FF2-A212-72EB3CA61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6" y="2848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+mn-lt"/>
                  <a:ea typeface="+mj-ea"/>
                </a:rPr>
                <a:t>2021</a:t>
              </a:r>
            </a:p>
          </p:txBody>
        </p:sp>
        <p:sp>
          <p:nvSpPr>
            <p:cNvPr id="11292" name="Text Box 27">
              <a:extLst>
                <a:ext uri="{FF2B5EF4-FFF2-40B4-BE49-F238E27FC236}">
                  <a16:creationId xmlns:a16="http://schemas.microsoft.com/office/drawing/2014/main" id="{EFAD1FF6-58A5-463A-ADC5-B7217877B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" y="2886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latin typeface="+mn-lt"/>
                  <a:ea typeface="+mj-ea"/>
                </a:rPr>
                <a:t>年份</a:t>
              </a:r>
            </a:p>
          </p:txBody>
        </p:sp>
        <p:sp>
          <p:nvSpPr>
            <p:cNvPr id="11293" name="Text Box 28">
              <a:extLst>
                <a:ext uri="{FF2B5EF4-FFF2-40B4-BE49-F238E27FC236}">
                  <a16:creationId xmlns:a16="http://schemas.microsoft.com/office/drawing/2014/main" id="{E0B73686-C884-4C74-BCB0-E497E4DAA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1180"/>
              <a:ext cx="862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latin typeface="+mn-lt"/>
                  <a:ea typeface="+mj-ea"/>
                </a:rPr>
                <a:t>总量</a:t>
              </a:r>
              <a:r>
                <a:rPr lang="en-US" altLang="en-US" sz="2000" b="1" dirty="0">
                  <a:latin typeface="+mn-lt"/>
                  <a:ea typeface="+mj-ea"/>
                </a:rPr>
                <a:t>／</a:t>
              </a:r>
              <a:r>
                <a:rPr lang="zh-CN" altLang="en-US" sz="2000" b="1" dirty="0">
                  <a:latin typeface="+mn-lt"/>
                  <a:ea typeface="+mj-ea"/>
                </a:rPr>
                <a:t>棵</a:t>
              </a:r>
            </a:p>
          </p:txBody>
        </p:sp>
        <p:sp>
          <p:nvSpPr>
            <p:cNvPr id="11294" name="Text Box 29">
              <a:extLst>
                <a:ext uri="{FF2B5EF4-FFF2-40B4-BE49-F238E27FC236}">
                  <a16:creationId xmlns:a16="http://schemas.microsoft.com/office/drawing/2014/main" id="{59134231-5669-4B12-9523-0C27A8E4F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" y="2722"/>
              <a:ext cx="544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0</a:t>
              </a:r>
            </a:p>
          </p:txBody>
        </p:sp>
        <p:sp>
          <p:nvSpPr>
            <p:cNvPr id="11295" name="Text Box 30">
              <a:extLst>
                <a:ext uri="{FF2B5EF4-FFF2-40B4-BE49-F238E27FC236}">
                  <a16:creationId xmlns:a16="http://schemas.microsoft.com/office/drawing/2014/main" id="{877ACCA5-C5E5-45DE-BEE2-E4273F2DC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" y="2470"/>
              <a:ext cx="318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50</a:t>
              </a:r>
            </a:p>
          </p:txBody>
        </p:sp>
        <p:sp>
          <p:nvSpPr>
            <p:cNvPr id="11296" name="Text Box 31">
              <a:extLst>
                <a:ext uri="{FF2B5EF4-FFF2-40B4-BE49-F238E27FC236}">
                  <a16:creationId xmlns:a16="http://schemas.microsoft.com/office/drawing/2014/main" id="{D31497CE-CD70-4CC9-8C51-B020671AB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" y="2212"/>
              <a:ext cx="552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100</a:t>
              </a:r>
            </a:p>
          </p:txBody>
        </p:sp>
        <p:sp>
          <p:nvSpPr>
            <p:cNvPr id="11297" name="Text Box 32">
              <a:extLst>
                <a:ext uri="{FF2B5EF4-FFF2-40B4-BE49-F238E27FC236}">
                  <a16:creationId xmlns:a16="http://schemas.microsoft.com/office/drawing/2014/main" id="{A57EA5C6-405D-4F94-B4F1-5A4ACF0FE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1948"/>
              <a:ext cx="552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150</a:t>
              </a:r>
            </a:p>
          </p:txBody>
        </p:sp>
        <p:sp>
          <p:nvSpPr>
            <p:cNvPr id="11298" name="Text Box 33">
              <a:extLst>
                <a:ext uri="{FF2B5EF4-FFF2-40B4-BE49-F238E27FC236}">
                  <a16:creationId xmlns:a16="http://schemas.microsoft.com/office/drawing/2014/main" id="{8F390FCF-EA6B-45DE-9166-BCD4602A4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1686"/>
              <a:ext cx="552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200</a:t>
              </a:r>
            </a:p>
          </p:txBody>
        </p:sp>
        <p:sp>
          <p:nvSpPr>
            <p:cNvPr id="11299" name="Text Box 34">
              <a:extLst>
                <a:ext uri="{FF2B5EF4-FFF2-40B4-BE49-F238E27FC236}">
                  <a16:creationId xmlns:a16="http://schemas.microsoft.com/office/drawing/2014/main" id="{2A009F52-3806-4FAE-85CA-A58026485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0" y="1432"/>
              <a:ext cx="552" cy="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latin typeface="+mn-lt"/>
                  <a:ea typeface="+mj-ea"/>
                </a:rPr>
                <a:t>250</a:t>
              </a:r>
            </a:p>
          </p:txBody>
        </p: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id="{39C66784-92AF-4AD1-A7C3-60B99EB4F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38" y="31591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7312E78-4E26-40A1-B3E3-C31992E86D8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76675" y="3355975"/>
            <a:ext cx="822325" cy="288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E091B92-047D-447E-9CC0-330BC75F777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27375" y="3635375"/>
            <a:ext cx="765175" cy="133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7">
            <a:extLst>
              <a:ext uri="{FF2B5EF4-FFF2-40B4-BE49-F238E27FC236}">
                <a16:creationId xmlns:a16="http://schemas.microsoft.com/office/drawing/2014/main" id="{16A53A5E-3633-4A43-AB02-B9A526BA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475" y="29051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75965FE6-F4B7-486B-80C3-26C2075E4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63" y="37306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68BD8A59-5B54-4993-BDB2-7E2E850C0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038" y="359727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96371318-F2BA-416B-B166-531E9C54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38" y="331787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171A32E9-4836-43D0-9702-F08838D91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13" y="3365500"/>
            <a:ext cx="56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100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FC1B5E68-3ED1-41CE-BF0F-4D294EE8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50" y="3233738"/>
            <a:ext cx="56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120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BE0379B2-122F-4260-9A8D-016CC6C01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00" y="2954338"/>
            <a:ext cx="56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150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4764D2B-B26E-45C3-BA1B-C944F89A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00" y="2798763"/>
            <a:ext cx="56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170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2FB9A6A9-0AFE-46B6-BDD3-29035E8C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50" y="2562225"/>
            <a:ext cx="56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200</a:t>
            </a:r>
          </a:p>
        </p:txBody>
      </p:sp>
      <p:sp>
        <p:nvSpPr>
          <p:cNvPr id="14354" name="文本框 33">
            <a:extLst>
              <a:ext uri="{FF2B5EF4-FFF2-40B4-BE49-F238E27FC236}">
                <a16:creationId xmlns:a16="http://schemas.microsoft.com/office/drawing/2014/main" id="{4E204523-6F1A-465F-B441-0EF8214F4BF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4355" name="图片 35">
            <a:extLst>
              <a:ext uri="{FF2B5EF4-FFF2-40B4-BE49-F238E27FC236}">
                <a16:creationId xmlns:a16="http://schemas.microsoft.com/office/drawing/2014/main" id="{A25736AF-8154-4BD5-B9D0-AA8A3C4D428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9">
            <a:extLst>
              <a:ext uri="{FF2B5EF4-FFF2-40B4-BE49-F238E27FC236}">
                <a16:creationId xmlns:a16="http://schemas.microsoft.com/office/drawing/2014/main" id="{6BE4749E-51C2-4B90-967F-10335490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04" y="291089"/>
            <a:ext cx="692098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latin typeface="+mn-lt"/>
                <a:ea typeface="+mj-ea"/>
              </a:rPr>
              <a:t>（</a:t>
            </a:r>
            <a:r>
              <a:rPr lang="en-US" altLang="zh-CN" sz="2200" b="1" dirty="0">
                <a:latin typeface="+mn-lt"/>
                <a:ea typeface="+mj-ea"/>
              </a:rPr>
              <a:t>1</a:t>
            </a:r>
            <a:r>
              <a:rPr lang="zh-CN" altLang="en-US" sz="2200" b="1" dirty="0">
                <a:latin typeface="+mn-lt"/>
                <a:ea typeface="+mj-ea"/>
              </a:rPr>
              <a:t>）绿荫小学 </a:t>
            </a:r>
            <a:r>
              <a:rPr lang="en-US" altLang="zh-CN" sz="2200" b="1" dirty="0">
                <a:latin typeface="+mn-lt"/>
                <a:ea typeface="+mj-ea"/>
              </a:rPr>
              <a:t>2017</a:t>
            </a:r>
            <a:r>
              <a:rPr lang="zh-CN" altLang="en-US" sz="2200" b="1" dirty="0">
                <a:latin typeface="+mn-lt"/>
                <a:ea typeface="+mj-ea"/>
              </a:rPr>
              <a:t>－</a:t>
            </a:r>
            <a:r>
              <a:rPr lang="en-US" altLang="zh-CN" sz="2200" b="1" dirty="0">
                <a:latin typeface="+mn-lt"/>
                <a:ea typeface="+mj-ea"/>
              </a:rPr>
              <a:t>2021 </a:t>
            </a:r>
            <a:r>
              <a:rPr lang="zh-CN" altLang="en-US" sz="2200" b="1" dirty="0">
                <a:latin typeface="+mn-lt"/>
                <a:ea typeface="+mj-ea"/>
              </a:rPr>
              <a:t>年校园内树木总量变化情况统计表。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DA99BBAB-A7C8-4D4F-A96D-FD6B195DF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013" y="737851"/>
            <a:ext cx="4619190" cy="72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 animBg="1"/>
      <p:bldP spid="21" grpId="0" animBg="1"/>
      <p:bldP spid="22" grpId="0" animBg="1"/>
      <p:bldP spid="23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5">
            <a:extLst>
              <a:ext uri="{FF2B5EF4-FFF2-40B4-BE49-F238E27FC236}">
                <a16:creationId xmlns:a16="http://schemas.microsoft.com/office/drawing/2014/main" id="{C2AAB51E-5C08-447D-A9F4-A3D0D592E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711597"/>
            <a:ext cx="36607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n-lt"/>
                <a:ea typeface="+mj-ea"/>
              </a:rPr>
              <a:t>绿荫小学</a:t>
            </a:r>
            <a:r>
              <a:rPr lang="en-US" altLang="zh-CN" sz="2000" b="1" dirty="0">
                <a:latin typeface="+mn-lt"/>
                <a:ea typeface="+mj-ea"/>
              </a:rPr>
              <a:t>2017</a:t>
            </a:r>
            <a:r>
              <a:rPr lang="zh-CN" altLang="en-US" sz="2000" b="1" dirty="0">
                <a:latin typeface="+mn-lt"/>
                <a:ea typeface="+mj-ea"/>
              </a:rPr>
              <a:t>－</a:t>
            </a:r>
            <a:r>
              <a:rPr lang="en-US" altLang="zh-CN" sz="2000" b="1" dirty="0">
                <a:latin typeface="+mn-lt"/>
                <a:ea typeface="+mj-ea"/>
              </a:rPr>
              <a:t>2021</a:t>
            </a:r>
            <a:r>
              <a:rPr lang="zh-CN" altLang="en-US" sz="2000" b="1" dirty="0">
                <a:latin typeface="+mn-lt"/>
                <a:ea typeface="+mj-ea"/>
              </a:rPr>
              <a:t>年校园内</a:t>
            </a: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n-lt"/>
                <a:ea typeface="+mj-ea"/>
              </a:rPr>
              <a:t>树木总量变化情况统计图</a:t>
            </a:r>
          </a:p>
        </p:txBody>
      </p:sp>
      <p:grpSp>
        <p:nvGrpSpPr>
          <p:cNvPr id="16387" name="组合 1">
            <a:extLst>
              <a:ext uri="{FF2B5EF4-FFF2-40B4-BE49-F238E27FC236}">
                <a16:creationId xmlns:a16="http://schemas.microsoft.com/office/drawing/2014/main" id="{533B93DF-AE7A-4C88-894C-C2D250195C7C}"/>
              </a:ext>
            </a:extLst>
          </p:cNvPr>
          <p:cNvGrpSpPr>
            <a:grpSpLocks/>
          </p:cNvGrpSpPr>
          <p:nvPr/>
        </p:nvGrpSpPr>
        <p:grpSpPr bwMode="auto">
          <a:xfrm>
            <a:off x="484188" y="1430635"/>
            <a:ext cx="4216400" cy="2531850"/>
            <a:chOff x="484188" y="1322388"/>
            <a:chExt cx="4408487" cy="2647820"/>
          </a:xfrm>
        </p:grpSpPr>
        <p:grpSp>
          <p:nvGrpSpPr>
            <p:cNvPr id="16425" name="Group 20">
              <a:extLst>
                <a:ext uri="{FF2B5EF4-FFF2-40B4-BE49-F238E27FC236}">
                  <a16:creationId xmlns:a16="http://schemas.microsoft.com/office/drawing/2014/main" id="{BEC73ABD-485A-4FC2-A814-428FDF3927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188" y="1322388"/>
              <a:ext cx="4408487" cy="2647820"/>
              <a:chOff x="1919" y="1173"/>
              <a:chExt cx="3265" cy="1961"/>
            </a:xfrm>
          </p:grpSpPr>
          <p:pic>
            <p:nvPicPr>
              <p:cNvPr id="16431" name="Picture 21" descr="95">
                <a:extLst>
                  <a:ext uri="{FF2B5EF4-FFF2-40B4-BE49-F238E27FC236}">
                    <a16:creationId xmlns:a16="http://schemas.microsoft.com/office/drawing/2014/main" id="{1F783915-CF84-4ACD-AB30-569A7A483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" y="1292"/>
                <a:ext cx="2478" cy="1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57" name="Text Box 22">
                <a:extLst>
                  <a:ext uri="{FF2B5EF4-FFF2-40B4-BE49-F238E27FC236}">
                    <a16:creationId xmlns:a16="http://schemas.microsoft.com/office/drawing/2014/main" id="{CD14EAD2-74A9-4B60-BB0E-F230D478E6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7" y="2848"/>
                <a:ext cx="545" cy="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b="1" dirty="0">
                    <a:latin typeface="+mn-lt"/>
                    <a:ea typeface="+mj-ea"/>
                  </a:rPr>
                  <a:t>2017</a:t>
                </a:r>
              </a:p>
            </p:txBody>
          </p:sp>
          <p:sp>
            <p:nvSpPr>
              <p:cNvPr id="13358" name="Text Box 23">
                <a:extLst>
                  <a:ext uri="{FF2B5EF4-FFF2-40B4-BE49-F238E27FC236}">
                    <a16:creationId xmlns:a16="http://schemas.microsoft.com/office/drawing/2014/main" id="{5236B0AB-08F8-4218-B4C8-A6C055832C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4" y="2848"/>
                <a:ext cx="546" cy="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b="1" dirty="0">
                    <a:latin typeface="+mn-lt"/>
                    <a:ea typeface="+mj-ea"/>
                  </a:rPr>
                  <a:t>2018</a:t>
                </a:r>
              </a:p>
            </p:txBody>
          </p:sp>
          <p:sp>
            <p:nvSpPr>
              <p:cNvPr id="13359" name="Text Box 24">
                <a:extLst>
                  <a:ext uri="{FF2B5EF4-FFF2-40B4-BE49-F238E27FC236}">
                    <a16:creationId xmlns:a16="http://schemas.microsoft.com/office/drawing/2014/main" id="{A4EC0AD0-4FEF-4CC9-9B00-F17266F570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0" y="2848"/>
                <a:ext cx="543" cy="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b="1" dirty="0">
                    <a:latin typeface="+mn-lt"/>
                    <a:ea typeface="+mj-ea"/>
                  </a:rPr>
                  <a:t>2019</a:t>
                </a:r>
              </a:p>
            </p:txBody>
          </p:sp>
          <p:sp>
            <p:nvSpPr>
              <p:cNvPr id="13360" name="Text Box 25">
                <a:extLst>
                  <a:ext uri="{FF2B5EF4-FFF2-40B4-BE49-F238E27FC236}">
                    <a16:creationId xmlns:a16="http://schemas.microsoft.com/office/drawing/2014/main" id="{336D0148-7FB0-45A1-9D73-8AA6C88E0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2" y="2848"/>
                <a:ext cx="545" cy="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b="1" dirty="0">
                    <a:latin typeface="+mn-lt"/>
                    <a:ea typeface="+mj-ea"/>
                  </a:rPr>
                  <a:t>2020</a:t>
                </a:r>
              </a:p>
            </p:txBody>
          </p:sp>
          <p:sp>
            <p:nvSpPr>
              <p:cNvPr id="13361" name="Text Box 26">
                <a:extLst>
                  <a:ext uri="{FF2B5EF4-FFF2-40B4-BE49-F238E27FC236}">
                    <a16:creationId xmlns:a16="http://schemas.microsoft.com/office/drawing/2014/main" id="{DD444B04-2BB5-4DF0-8509-BE0D42E10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2848"/>
                <a:ext cx="546" cy="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b="1" dirty="0">
                    <a:latin typeface="+mn-lt"/>
                    <a:ea typeface="+mj-ea"/>
                  </a:rPr>
                  <a:t>2021</a:t>
                </a:r>
              </a:p>
            </p:txBody>
          </p:sp>
          <p:sp>
            <p:nvSpPr>
              <p:cNvPr id="13362" name="Text Box 27">
                <a:extLst>
                  <a:ext uri="{FF2B5EF4-FFF2-40B4-BE49-F238E27FC236}">
                    <a16:creationId xmlns:a16="http://schemas.microsoft.com/office/drawing/2014/main" id="{0248F470-3157-46BD-8AFA-BAA64FBBAE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9" y="2837"/>
                <a:ext cx="545" cy="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2000" b="1">
                    <a:latin typeface="+mn-lt"/>
                    <a:ea typeface="+mj-ea"/>
                  </a:rPr>
                  <a:t>年份</a:t>
                </a:r>
              </a:p>
            </p:txBody>
          </p:sp>
          <p:sp>
            <p:nvSpPr>
              <p:cNvPr id="13363" name="Text Box 28">
                <a:extLst>
                  <a:ext uri="{FF2B5EF4-FFF2-40B4-BE49-F238E27FC236}">
                    <a16:creationId xmlns:a16="http://schemas.microsoft.com/office/drawing/2014/main" id="{12125DB9-A3B7-47E3-A586-66450BDD0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9" y="1173"/>
                <a:ext cx="1052" cy="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2000" b="1" dirty="0">
                    <a:latin typeface="+mn-lt"/>
                    <a:ea typeface="+mj-ea"/>
                  </a:rPr>
                  <a:t>总量</a:t>
                </a:r>
                <a:r>
                  <a:rPr lang="en-US" altLang="en-US" sz="2000" b="1" dirty="0">
                    <a:latin typeface="+mn-lt"/>
                    <a:ea typeface="+mj-ea"/>
                  </a:rPr>
                  <a:t>／</a:t>
                </a:r>
                <a:r>
                  <a:rPr lang="zh-CN" altLang="en-US" sz="2000" b="1" dirty="0">
                    <a:latin typeface="+mn-lt"/>
                    <a:ea typeface="+mj-ea"/>
                  </a:rPr>
                  <a:t>棵</a:t>
                </a:r>
              </a:p>
            </p:txBody>
          </p:sp>
          <p:sp>
            <p:nvSpPr>
              <p:cNvPr id="13364" name="Text Box 29">
                <a:extLst>
                  <a:ext uri="{FF2B5EF4-FFF2-40B4-BE49-F238E27FC236}">
                    <a16:creationId xmlns:a16="http://schemas.microsoft.com/office/drawing/2014/main" id="{6452B44C-8B5D-4D38-A745-5ECD7DE705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1" y="2708"/>
                <a:ext cx="546" cy="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>
                    <a:latin typeface="+mn-lt"/>
                    <a:ea typeface="+mj-ea"/>
                  </a:rPr>
                  <a:t>0</a:t>
                </a:r>
              </a:p>
            </p:txBody>
          </p:sp>
          <p:sp>
            <p:nvSpPr>
              <p:cNvPr id="13365" name="Text Box 30">
                <a:extLst>
                  <a:ext uri="{FF2B5EF4-FFF2-40B4-BE49-F238E27FC236}">
                    <a16:creationId xmlns:a16="http://schemas.microsoft.com/office/drawing/2014/main" id="{6E3F3358-9BA2-416C-8BAC-A1294CDF9D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4" y="2455"/>
                <a:ext cx="349" cy="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>
                    <a:latin typeface="+mn-lt"/>
                    <a:ea typeface="+mj-ea"/>
                  </a:rPr>
                  <a:t>50</a:t>
                </a:r>
              </a:p>
            </p:txBody>
          </p:sp>
          <p:sp>
            <p:nvSpPr>
              <p:cNvPr id="13366" name="Text Box 31">
                <a:extLst>
                  <a:ext uri="{FF2B5EF4-FFF2-40B4-BE49-F238E27FC236}">
                    <a16:creationId xmlns:a16="http://schemas.microsoft.com/office/drawing/2014/main" id="{219F5B0E-F887-41E7-92D2-78D645E45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1" y="2198"/>
                <a:ext cx="552" cy="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>
                    <a:latin typeface="+mn-lt"/>
                    <a:ea typeface="+mj-ea"/>
                  </a:rPr>
                  <a:t>100</a:t>
                </a:r>
              </a:p>
            </p:txBody>
          </p:sp>
          <p:sp>
            <p:nvSpPr>
              <p:cNvPr id="13367" name="Text Box 32">
                <a:extLst>
                  <a:ext uri="{FF2B5EF4-FFF2-40B4-BE49-F238E27FC236}">
                    <a16:creationId xmlns:a16="http://schemas.microsoft.com/office/drawing/2014/main" id="{480ACA23-7E41-4A18-81E8-DDBBA485A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" y="1934"/>
                <a:ext cx="552" cy="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>
                    <a:latin typeface="+mn-lt"/>
                    <a:ea typeface="+mj-ea"/>
                  </a:rPr>
                  <a:t>150</a:t>
                </a:r>
              </a:p>
            </p:txBody>
          </p:sp>
          <p:sp>
            <p:nvSpPr>
              <p:cNvPr id="13368" name="Text Box 33">
                <a:extLst>
                  <a:ext uri="{FF2B5EF4-FFF2-40B4-BE49-F238E27FC236}">
                    <a16:creationId xmlns:a16="http://schemas.microsoft.com/office/drawing/2014/main" id="{1887C2ED-979A-47AD-B410-DD540759D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8" y="1672"/>
                <a:ext cx="553" cy="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>
                    <a:latin typeface="+mn-lt"/>
                    <a:ea typeface="+mj-ea"/>
                  </a:rPr>
                  <a:t>200</a:t>
                </a:r>
              </a:p>
            </p:txBody>
          </p:sp>
          <p:sp>
            <p:nvSpPr>
              <p:cNvPr id="13369" name="Text Box 34">
                <a:extLst>
                  <a:ext uri="{FF2B5EF4-FFF2-40B4-BE49-F238E27FC236}">
                    <a16:creationId xmlns:a16="http://schemas.microsoft.com/office/drawing/2014/main" id="{BF6E66CB-B22E-42EF-AE77-17DD8A8331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7" y="1418"/>
                <a:ext cx="552" cy="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 dirty="0">
                    <a:latin typeface="+mn-lt"/>
                    <a:ea typeface="+mj-ea"/>
                  </a:rPr>
                  <a:t>250</a:t>
                </a:r>
              </a:p>
            </p:txBody>
          </p:sp>
          <p:sp>
            <p:nvSpPr>
              <p:cNvPr id="16445" name="Text Box 34">
                <a:extLst>
                  <a:ext uri="{FF2B5EF4-FFF2-40B4-BE49-F238E27FC236}">
                    <a16:creationId xmlns:a16="http://schemas.microsoft.com/office/drawing/2014/main" id="{ACF6E39F-9474-4D23-985B-970F7F9AE1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9" y="2085"/>
                <a:ext cx="5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100</a:t>
                </a:r>
              </a:p>
            </p:txBody>
          </p:sp>
          <p:sp>
            <p:nvSpPr>
              <p:cNvPr id="16446" name="Text Box 34">
                <a:extLst>
                  <a:ext uri="{FF2B5EF4-FFF2-40B4-BE49-F238E27FC236}">
                    <a16:creationId xmlns:a16="http://schemas.microsoft.com/office/drawing/2014/main" id="{44AC1F2F-6E63-4815-ACC4-2F45B5403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0" y="1994"/>
                <a:ext cx="5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120</a:t>
                </a:r>
              </a:p>
            </p:txBody>
          </p:sp>
          <p:sp>
            <p:nvSpPr>
              <p:cNvPr id="16447" name="Text Box 34">
                <a:extLst>
                  <a:ext uri="{FF2B5EF4-FFF2-40B4-BE49-F238E27FC236}">
                    <a16:creationId xmlns:a16="http://schemas.microsoft.com/office/drawing/2014/main" id="{2E9DC50F-9399-4924-B3B1-6682DE44D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6" y="1806"/>
                <a:ext cx="5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150</a:t>
                </a:r>
              </a:p>
            </p:txBody>
          </p:sp>
          <p:sp>
            <p:nvSpPr>
              <p:cNvPr id="16448" name="Text Box 34">
                <a:extLst>
                  <a:ext uri="{FF2B5EF4-FFF2-40B4-BE49-F238E27FC236}">
                    <a16:creationId xmlns:a16="http://schemas.microsoft.com/office/drawing/2014/main" id="{5223AC0A-5DFF-40C6-A6C2-0D5B181A3C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2" y="1639"/>
                <a:ext cx="5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170</a:t>
                </a:r>
              </a:p>
            </p:txBody>
          </p:sp>
          <p:sp>
            <p:nvSpPr>
              <p:cNvPr id="16449" name="Text Box 34">
                <a:extLst>
                  <a:ext uri="{FF2B5EF4-FFF2-40B4-BE49-F238E27FC236}">
                    <a16:creationId xmlns:a16="http://schemas.microsoft.com/office/drawing/2014/main" id="{227F9AB9-BFB4-46BE-A191-154EC8378C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2" y="1527"/>
                <a:ext cx="5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200</a:t>
                </a:r>
              </a:p>
            </p:txBody>
          </p:sp>
        </p:grpSp>
        <p:sp>
          <p:nvSpPr>
            <p:cNvPr id="16426" name="Rectangle 5">
              <a:extLst>
                <a:ext uri="{FF2B5EF4-FFF2-40B4-BE49-F238E27FC236}">
                  <a16:creationId xmlns:a16="http://schemas.microsoft.com/office/drawing/2014/main" id="{AAC34290-A07D-44B7-A96F-E5D6B7123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50" y="2894013"/>
              <a:ext cx="277813" cy="695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6427" name="Rectangle 5">
              <a:extLst>
                <a:ext uri="{FF2B5EF4-FFF2-40B4-BE49-F238E27FC236}">
                  <a16:creationId xmlns:a16="http://schemas.microsoft.com/office/drawing/2014/main" id="{46BA0E4B-71FC-438F-B2C7-66BAACEA5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950" y="2786063"/>
              <a:ext cx="269875" cy="796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6428" name="Rectangle 5">
              <a:extLst>
                <a:ext uri="{FF2B5EF4-FFF2-40B4-BE49-F238E27FC236}">
                  <a16:creationId xmlns:a16="http://schemas.microsoft.com/office/drawing/2014/main" id="{AD0B07D3-F8A5-449E-BD85-FA23A6657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275" y="2549525"/>
              <a:ext cx="276225" cy="1038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6429" name="Rectangle 5">
              <a:extLst>
                <a:ext uri="{FF2B5EF4-FFF2-40B4-BE49-F238E27FC236}">
                  <a16:creationId xmlns:a16="http://schemas.microsoft.com/office/drawing/2014/main" id="{5B88C3B6-49A8-470C-8004-ECF6A303E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2413000"/>
              <a:ext cx="274637" cy="1174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6430" name="Rectangle 5">
              <a:extLst>
                <a:ext uri="{FF2B5EF4-FFF2-40B4-BE49-F238E27FC236}">
                  <a16:creationId xmlns:a16="http://schemas.microsoft.com/office/drawing/2014/main" id="{964535B8-6C2E-458B-9413-2E6961773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2203450"/>
              <a:ext cx="277812" cy="13858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13332" name="Rectangle 35">
            <a:extLst>
              <a:ext uri="{FF2B5EF4-FFF2-40B4-BE49-F238E27FC236}">
                <a16:creationId xmlns:a16="http://schemas.microsoft.com/office/drawing/2014/main" id="{B9472690-74C7-4466-88E0-B51D55A3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711597"/>
            <a:ext cx="36607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n-lt"/>
                <a:ea typeface="+mj-ea"/>
              </a:rPr>
              <a:t>绿荫小学</a:t>
            </a:r>
            <a:r>
              <a:rPr lang="en-US" altLang="zh-CN" sz="2000" b="1" dirty="0">
                <a:latin typeface="+mn-lt"/>
                <a:ea typeface="+mj-ea"/>
              </a:rPr>
              <a:t>2017</a:t>
            </a:r>
            <a:r>
              <a:rPr lang="zh-CN" altLang="en-US" sz="2000" b="1" dirty="0">
                <a:latin typeface="+mn-lt"/>
                <a:ea typeface="+mj-ea"/>
              </a:rPr>
              <a:t>－</a:t>
            </a:r>
            <a:r>
              <a:rPr lang="en-US" altLang="zh-CN" sz="2000" b="1" dirty="0">
                <a:latin typeface="+mn-lt"/>
                <a:ea typeface="+mj-ea"/>
              </a:rPr>
              <a:t>2021</a:t>
            </a:r>
            <a:r>
              <a:rPr lang="zh-CN" altLang="en-US" sz="2000" b="1" dirty="0">
                <a:latin typeface="+mn-lt"/>
                <a:ea typeface="+mj-ea"/>
              </a:rPr>
              <a:t>年校园内</a:t>
            </a: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n-lt"/>
                <a:ea typeface="+mj-ea"/>
              </a:rPr>
              <a:t>树木总量变化情况统计图</a:t>
            </a:r>
          </a:p>
        </p:txBody>
      </p:sp>
      <p:grpSp>
        <p:nvGrpSpPr>
          <p:cNvPr id="16389" name="组合 2">
            <a:extLst>
              <a:ext uri="{FF2B5EF4-FFF2-40B4-BE49-F238E27FC236}">
                <a16:creationId xmlns:a16="http://schemas.microsoft.com/office/drawing/2014/main" id="{2FBBEF77-00EE-42B8-9264-DED6FC52344F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1384597"/>
            <a:ext cx="4249737" cy="2597822"/>
            <a:chOff x="4411663" y="1223963"/>
            <a:chExt cx="4646612" cy="2842850"/>
          </a:xfrm>
        </p:grpSpPr>
        <p:grpSp>
          <p:nvGrpSpPr>
            <p:cNvPr id="16396" name="Group 20">
              <a:extLst>
                <a:ext uri="{FF2B5EF4-FFF2-40B4-BE49-F238E27FC236}">
                  <a16:creationId xmlns:a16="http://schemas.microsoft.com/office/drawing/2014/main" id="{7B48393B-6341-4952-96C6-BD916E02A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1663" y="1223963"/>
              <a:ext cx="4646612" cy="2842850"/>
              <a:chOff x="1934" y="1180"/>
              <a:chExt cx="3858" cy="1938"/>
            </a:xfrm>
          </p:grpSpPr>
          <p:pic>
            <p:nvPicPr>
              <p:cNvPr id="16411" name="Picture 21" descr="95">
                <a:extLst>
                  <a:ext uri="{FF2B5EF4-FFF2-40B4-BE49-F238E27FC236}">
                    <a16:creationId xmlns:a16="http://schemas.microsoft.com/office/drawing/2014/main" id="{07AE652B-A895-494D-8B0A-B0F4DC1705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" y="1292"/>
                <a:ext cx="2904" cy="1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3" name="Text Box 22">
                <a:extLst>
                  <a:ext uri="{FF2B5EF4-FFF2-40B4-BE49-F238E27FC236}">
                    <a16:creationId xmlns:a16="http://schemas.microsoft.com/office/drawing/2014/main" id="{280C433D-9D62-40E6-84D1-71E72AB9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3" y="2839"/>
                <a:ext cx="669" cy="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b="1" dirty="0">
                    <a:latin typeface="+mn-lt"/>
                    <a:ea typeface="+mj-ea"/>
                  </a:rPr>
                  <a:t>2017</a:t>
                </a:r>
              </a:p>
            </p:txBody>
          </p:sp>
          <p:sp>
            <p:nvSpPr>
              <p:cNvPr id="13344" name="Text Box 23">
                <a:extLst>
                  <a:ext uri="{FF2B5EF4-FFF2-40B4-BE49-F238E27FC236}">
                    <a16:creationId xmlns:a16="http://schemas.microsoft.com/office/drawing/2014/main" id="{A62C5019-9778-4B7C-BE45-4518CE152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8" y="2842"/>
                <a:ext cx="742" cy="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b="1" dirty="0">
                    <a:latin typeface="+mn-lt"/>
                    <a:ea typeface="+mj-ea"/>
                  </a:rPr>
                  <a:t>2018</a:t>
                </a:r>
              </a:p>
            </p:txBody>
          </p:sp>
          <p:sp>
            <p:nvSpPr>
              <p:cNvPr id="13345" name="Text Box 24">
                <a:extLst>
                  <a:ext uri="{FF2B5EF4-FFF2-40B4-BE49-F238E27FC236}">
                    <a16:creationId xmlns:a16="http://schemas.microsoft.com/office/drawing/2014/main" id="{EBA7FC73-C7DE-44E9-B0E3-B75E4732A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3" y="2842"/>
                <a:ext cx="751" cy="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b="1" dirty="0">
                    <a:latin typeface="+mn-lt"/>
                    <a:ea typeface="+mj-ea"/>
                  </a:rPr>
                  <a:t>2019</a:t>
                </a:r>
              </a:p>
            </p:txBody>
          </p:sp>
          <p:sp>
            <p:nvSpPr>
              <p:cNvPr id="13346" name="Text Box 25">
                <a:extLst>
                  <a:ext uri="{FF2B5EF4-FFF2-40B4-BE49-F238E27FC236}">
                    <a16:creationId xmlns:a16="http://schemas.microsoft.com/office/drawing/2014/main" id="{E5CDF9CE-030C-41F9-B3FD-B89A667A6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6" y="2836"/>
                <a:ext cx="791" cy="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b="1" dirty="0">
                    <a:latin typeface="+mn-lt"/>
                    <a:ea typeface="+mj-ea"/>
                  </a:rPr>
                  <a:t>2020</a:t>
                </a:r>
              </a:p>
            </p:txBody>
          </p:sp>
          <p:sp>
            <p:nvSpPr>
              <p:cNvPr id="13347" name="Text Box 26">
                <a:extLst>
                  <a:ext uri="{FF2B5EF4-FFF2-40B4-BE49-F238E27FC236}">
                    <a16:creationId xmlns:a16="http://schemas.microsoft.com/office/drawing/2014/main" id="{41D3B010-3E07-4A90-8B6D-F78973DE3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0" y="2836"/>
                <a:ext cx="950" cy="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b="1" dirty="0">
                    <a:latin typeface="+mn-lt"/>
                    <a:ea typeface="+mj-ea"/>
                  </a:rPr>
                  <a:t>2021</a:t>
                </a:r>
              </a:p>
            </p:txBody>
          </p:sp>
          <p:sp>
            <p:nvSpPr>
              <p:cNvPr id="13348" name="Text Box 27">
                <a:extLst>
                  <a:ext uri="{FF2B5EF4-FFF2-40B4-BE49-F238E27FC236}">
                    <a16:creationId xmlns:a16="http://schemas.microsoft.com/office/drawing/2014/main" id="{C77210F7-59BA-42F6-9AD5-CA4F70594B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6" y="2821"/>
                <a:ext cx="686" cy="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2000" b="1">
                    <a:latin typeface="+mn-lt"/>
                    <a:ea typeface="+mj-ea"/>
                  </a:rPr>
                  <a:t>年份</a:t>
                </a:r>
              </a:p>
            </p:txBody>
          </p:sp>
          <p:sp>
            <p:nvSpPr>
              <p:cNvPr id="13349" name="Text Box 28">
                <a:extLst>
                  <a:ext uri="{FF2B5EF4-FFF2-40B4-BE49-F238E27FC236}">
                    <a16:creationId xmlns:a16="http://schemas.microsoft.com/office/drawing/2014/main" id="{00EC34A4-D964-4C6F-9289-9B2689902F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1180"/>
                <a:ext cx="1386" cy="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2000" b="1" dirty="0">
                    <a:latin typeface="+mn-lt"/>
                    <a:ea typeface="+mj-ea"/>
                  </a:rPr>
                  <a:t>总量</a:t>
                </a:r>
                <a:r>
                  <a:rPr lang="en-US" altLang="en-US" sz="2000" b="1" dirty="0">
                    <a:latin typeface="+mn-lt"/>
                    <a:ea typeface="+mj-ea"/>
                  </a:rPr>
                  <a:t>／</a:t>
                </a:r>
                <a:r>
                  <a:rPr lang="zh-CN" altLang="en-US" sz="2000" b="1" dirty="0">
                    <a:latin typeface="+mn-lt"/>
                    <a:ea typeface="+mj-ea"/>
                  </a:rPr>
                  <a:t>棵</a:t>
                </a:r>
              </a:p>
            </p:txBody>
          </p:sp>
          <p:sp>
            <p:nvSpPr>
              <p:cNvPr id="13350" name="Text Box 29">
                <a:extLst>
                  <a:ext uri="{FF2B5EF4-FFF2-40B4-BE49-F238E27FC236}">
                    <a16:creationId xmlns:a16="http://schemas.microsoft.com/office/drawing/2014/main" id="{40AE3677-F671-4B48-B0DD-3DF05845D7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6" y="2722"/>
                <a:ext cx="543" cy="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>
                    <a:latin typeface="+mn-lt"/>
                    <a:ea typeface="+mj-ea"/>
                  </a:rPr>
                  <a:t>0</a:t>
                </a:r>
              </a:p>
            </p:txBody>
          </p:sp>
          <p:sp>
            <p:nvSpPr>
              <p:cNvPr id="13351" name="Text Box 30">
                <a:extLst>
                  <a:ext uri="{FF2B5EF4-FFF2-40B4-BE49-F238E27FC236}">
                    <a16:creationId xmlns:a16="http://schemas.microsoft.com/office/drawing/2014/main" id="{C9306349-5A24-4E8A-BDE1-383A569E29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8" y="2470"/>
                <a:ext cx="555" cy="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 dirty="0">
                    <a:latin typeface="+mn-lt"/>
                    <a:ea typeface="+mj-ea"/>
                  </a:rPr>
                  <a:t>50</a:t>
                </a:r>
              </a:p>
            </p:txBody>
          </p:sp>
          <p:sp>
            <p:nvSpPr>
              <p:cNvPr id="13352" name="Text Box 31">
                <a:extLst>
                  <a:ext uri="{FF2B5EF4-FFF2-40B4-BE49-F238E27FC236}">
                    <a16:creationId xmlns:a16="http://schemas.microsoft.com/office/drawing/2014/main" id="{92A952F4-D93D-427D-80F2-3B15324CEA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4" y="2212"/>
                <a:ext cx="552" cy="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>
                    <a:latin typeface="+mn-lt"/>
                    <a:ea typeface="+mj-ea"/>
                  </a:rPr>
                  <a:t>100</a:t>
                </a:r>
              </a:p>
            </p:txBody>
          </p:sp>
          <p:sp>
            <p:nvSpPr>
              <p:cNvPr id="13353" name="Text Box 32">
                <a:extLst>
                  <a:ext uri="{FF2B5EF4-FFF2-40B4-BE49-F238E27FC236}">
                    <a16:creationId xmlns:a16="http://schemas.microsoft.com/office/drawing/2014/main" id="{43ADAF61-CBF0-485A-A0D7-07F876DB25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7" y="1947"/>
                <a:ext cx="552" cy="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>
                    <a:latin typeface="+mn-lt"/>
                    <a:ea typeface="+mj-ea"/>
                  </a:rPr>
                  <a:t>150</a:t>
                </a:r>
              </a:p>
            </p:txBody>
          </p:sp>
          <p:sp>
            <p:nvSpPr>
              <p:cNvPr id="13354" name="Text Box 33">
                <a:extLst>
                  <a:ext uri="{FF2B5EF4-FFF2-40B4-BE49-F238E27FC236}">
                    <a16:creationId xmlns:a16="http://schemas.microsoft.com/office/drawing/2014/main" id="{B2D358A5-E71E-468A-B696-ECF0965E2C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0" y="1686"/>
                <a:ext cx="552" cy="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>
                    <a:latin typeface="+mn-lt"/>
                    <a:ea typeface="+mj-ea"/>
                  </a:rPr>
                  <a:t>200</a:t>
                </a:r>
              </a:p>
            </p:txBody>
          </p:sp>
          <p:sp>
            <p:nvSpPr>
              <p:cNvPr id="13355" name="Text Box 34">
                <a:extLst>
                  <a:ext uri="{FF2B5EF4-FFF2-40B4-BE49-F238E27FC236}">
                    <a16:creationId xmlns:a16="http://schemas.microsoft.com/office/drawing/2014/main" id="{2800CFC4-EFB4-4A6E-B034-B68C2A69EA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9" y="1432"/>
                <a:ext cx="552" cy="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1">
                    <a:latin typeface="+mn-lt"/>
                    <a:ea typeface="+mj-ea"/>
                  </a:rPr>
                  <a:t>250</a:t>
                </a:r>
              </a:p>
            </p:txBody>
          </p:sp>
        </p:grpSp>
        <p:sp>
          <p:nvSpPr>
            <p:cNvPr id="16397" name="Oval 7">
              <a:extLst>
                <a:ext uri="{FF2B5EF4-FFF2-40B4-BE49-F238E27FC236}">
                  <a16:creationId xmlns:a16="http://schemas.microsoft.com/office/drawing/2014/main" id="{02C703DC-1B5F-460E-B594-3348F8C06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775" y="2371725"/>
              <a:ext cx="55563" cy="666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6398" name="Oval 7">
              <a:extLst>
                <a:ext uri="{FF2B5EF4-FFF2-40B4-BE49-F238E27FC236}">
                  <a16:creationId xmlns:a16="http://schemas.microsoft.com/office/drawing/2014/main" id="{D358FCCC-0C9C-4FE5-91C0-141EC126C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5913" y="2117725"/>
              <a:ext cx="55562" cy="666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6399" name="Oval 7">
              <a:extLst>
                <a:ext uri="{FF2B5EF4-FFF2-40B4-BE49-F238E27FC236}">
                  <a16:creationId xmlns:a16="http://schemas.microsoft.com/office/drawing/2014/main" id="{C922933C-7846-464E-B112-DD9B6780F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950" y="2887663"/>
              <a:ext cx="55563" cy="650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6400" name="Oval 7">
              <a:extLst>
                <a:ext uri="{FF2B5EF4-FFF2-40B4-BE49-F238E27FC236}">
                  <a16:creationId xmlns:a16="http://schemas.microsoft.com/office/drawing/2014/main" id="{574D43C9-4362-4D3B-AEA2-7FB00EEEF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563" y="2762250"/>
              <a:ext cx="53975" cy="650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6401" name="Oval 7">
              <a:extLst>
                <a:ext uri="{FF2B5EF4-FFF2-40B4-BE49-F238E27FC236}">
                  <a16:creationId xmlns:a16="http://schemas.microsoft.com/office/drawing/2014/main" id="{BBC88A45-2448-44FB-ACCE-56AC343F1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2501900"/>
              <a:ext cx="55562" cy="666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6402" name="Text Box 6">
              <a:extLst>
                <a:ext uri="{FF2B5EF4-FFF2-40B4-BE49-F238E27FC236}">
                  <a16:creationId xmlns:a16="http://schemas.microsoft.com/office/drawing/2014/main" id="{E5C5E9D3-4093-4806-9527-52F58FBC5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4312" y="2493963"/>
              <a:ext cx="848880" cy="43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100</a:t>
              </a:r>
            </a:p>
          </p:txBody>
        </p:sp>
        <p:sp>
          <p:nvSpPr>
            <p:cNvPr id="16403" name="Text Box 12">
              <a:extLst>
                <a:ext uri="{FF2B5EF4-FFF2-40B4-BE49-F238E27FC236}">
                  <a16:creationId xmlns:a16="http://schemas.microsoft.com/office/drawing/2014/main" id="{2AAA6952-FABE-453D-91C7-64560E8EA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150" y="2362200"/>
              <a:ext cx="848882" cy="43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120</a:t>
              </a:r>
            </a:p>
          </p:txBody>
        </p:sp>
        <p:sp>
          <p:nvSpPr>
            <p:cNvPr id="16404" name="Text Box 13">
              <a:extLst>
                <a:ext uri="{FF2B5EF4-FFF2-40B4-BE49-F238E27FC236}">
                  <a16:creationId xmlns:a16="http://schemas.microsoft.com/office/drawing/2014/main" id="{B7D061BB-4616-48BE-80B7-04227D3D0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2237" y="2128838"/>
              <a:ext cx="848880" cy="43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150</a:t>
              </a:r>
            </a:p>
          </p:txBody>
        </p:sp>
        <p:sp>
          <p:nvSpPr>
            <p:cNvPr id="16405" name="Text Box 14">
              <a:extLst>
                <a:ext uri="{FF2B5EF4-FFF2-40B4-BE49-F238E27FC236}">
                  <a16:creationId xmlns:a16="http://schemas.microsoft.com/office/drawing/2014/main" id="{22C15B19-6BAB-4CC6-A85E-FDF7E8A88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5487" y="2003425"/>
              <a:ext cx="848880" cy="43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170</a:t>
              </a:r>
            </a:p>
          </p:txBody>
        </p:sp>
        <p:sp>
          <p:nvSpPr>
            <p:cNvPr id="16406" name="Text Box 15">
              <a:extLst>
                <a:ext uri="{FF2B5EF4-FFF2-40B4-BE49-F238E27FC236}">
                  <a16:creationId xmlns:a16="http://schemas.microsoft.com/office/drawing/2014/main" id="{3159CB67-230A-4B3C-9FF8-25491D8DC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8101" y="1749424"/>
              <a:ext cx="848882" cy="43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200</a:t>
              </a:r>
            </a:p>
          </p:txBody>
        </p:sp>
        <p:cxnSp>
          <p:nvCxnSpPr>
            <p:cNvPr id="16407" name="直接连接符 114">
              <a:extLst>
                <a:ext uri="{FF2B5EF4-FFF2-40B4-BE49-F238E27FC236}">
                  <a16:creationId xmlns:a16="http://schemas.microsoft.com/office/drawing/2014/main" id="{CEA79EBA-A21D-447A-813E-A3A119DC04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624513" y="2786063"/>
              <a:ext cx="581025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8" name="直接连接符 116">
              <a:extLst>
                <a:ext uri="{FF2B5EF4-FFF2-40B4-BE49-F238E27FC236}">
                  <a16:creationId xmlns:a16="http://schemas.microsoft.com/office/drawing/2014/main" id="{7C2C3654-F00F-4FC7-82B7-BEF2718D22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205538" y="2559050"/>
              <a:ext cx="577850" cy="2270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9" name="直接连接符 118">
              <a:extLst>
                <a:ext uri="{FF2B5EF4-FFF2-40B4-BE49-F238E27FC236}">
                  <a16:creationId xmlns:a16="http://schemas.microsoft.com/office/drawing/2014/main" id="{5B64D88C-4A78-4844-B773-F95A2EF8CB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802438" y="2395538"/>
              <a:ext cx="596900" cy="1539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0" name="直接连接符 120">
              <a:extLst>
                <a:ext uri="{FF2B5EF4-FFF2-40B4-BE49-F238E27FC236}">
                  <a16:creationId xmlns:a16="http://schemas.microsoft.com/office/drawing/2014/main" id="{2D2A757A-CDB0-47DC-AFF6-19E4C7A604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399338" y="2141538"/>
              <a:ext cx="536575" cy="254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90" name="文本框 55">
            <a:extLst>
              <a:ext uri="{FF2B5EF4-FFF2-40B4-BE49-F238E27FC236}">
                <a16:creationId xmlns:a16="http://schemas.microsoft.com/office/drawing/2014/main" id="{C7F1A460-9EF5-4AD5-8270-D324945A4C7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9B46C07-ED79-4ACF-95E4-2D53D9931FD7}"/>
              </a:ext>
            </a:extLst>
          </p:cNvPr>
          <p:cNvCxnSpPr/>
          <p:nvPr/>
        </p:nvCxnSpPr>
        <p:spPr>
          <a:xfrm flipV="1">
            <a:off x="4644008" y="340023"/>
            <a:ext cx="0" cy="3671887"/>
          </a:xfrm>
          <a:prstGeom prst="line">
            <a:avLst/>
          </a:prstGeom>
          <a:ln w="28575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3" name="组合 69">
            <a:extLst>
              <a:ext uri="{FF2B5EF4-FFF2-40B4-BE49-F238E27FC236}">
                <a16:creationId xmlns:a16="http://schemas.microsoft.com/office/drawing/2014/main" id="{D0589132-ED93-4D37-87FE-CCDF2A30D24E}"/>
              </a:ext>
            </a:extLst>
          </p:cNvPr>
          <p:cNvGrpSpPr>
            <a:grpSpLocks/>
          </p:cNvGrpSpPr>
          <p:nvPr/>
        </p:nvGrpSpPr>
        <p:grpSpPr bwMode="auto">
          <a:xfrm>
            <a:off x="1186706" y="4083918"/>
            <a:ext cx="6533714" cy="841799"/>
            <a:chOff x="1273147" y="3955559"/>
            <a:chExt cx="6534914" cy="841003"/>
          </a:xfrm>
        </p:grpSpPr>
        <p:pic>
          <p:nvPicPr>
            <p:cNvPr id="16394" name="图片 70">
              <a:extLst>
                <a:ext uri="{FF2B5EF4-FFF2-40B4-BE49-F238E27FC236}">
                  <a16:creationId xmlns:a16="http://schemas.microsoft.com/office/drawing/2014/main" id="{DB16C78F-FDC8-486E-911B-9B8F2913C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742" y="3955559"/>
              <a:ext cx="844319" cy="84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AutoShape 27">
              <a:extLst>
                <a:ext uri="{FF2B5EF4-FFF2-40B4-BE49-F238E27FC236}">
                  <a16:creationId xmlns:a16="http://schemas.microsoft.com/office/drawing/2014/main" id="{7D8A1D98-A80A-4247-A441-5DC577553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47" y="4101378"/>
              <a:ext cx="5390553" cy="502762"/>
            </a:xfrm>
            <a:prstGeom prst="wedgeRoundRectCallout">
              <a:avLst>
                <a:gd name="adj1" fmla="val 54848"/>
                <a:gd name="adj2" fmla="val 14799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latinLnBrk="1">
                <a:defRPr/>
              </a:pP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比较这两个统计图，你有什么发现？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>
            <a:extLst>
              <a:ext uri="{FF2B5EF4-FFF2-40B4-BE49-F238E27FC236}">
                <a16:creationId xmlns:a16="http://schemas.microsoft.com/office/drawing/2014/main" id="{639E09CD-FEBC-46E2-A909-D5B3DF301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916727"/>
            <a:ext cx="7983276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latin typeface="+mn-lt"/>
                <a:ea typeface="+mj-ea"/>
              </a:rPr>
              <a:t>（</a:t>
            </a:r>
            <a:r>
              <a:rPr lang="en-US" altLang="zh-CN" sz="2200" b="1" dirty="0">
                <a:latin typeface="+mn-lt"/>
                <a:ea typeface="+mj-ea"/>
              </a:rPr>
              <a:t>2</a:t>
            </a:r>
            <a:r>
              <a:rPr lang="zh-CN" altLang="en-US" sz="2200" b="1" dirty="0">
                <a:latin typeface="+mn-lt"/>
                <a:ea typeface="+mj-ea"/>
              </a:rPr>
              <a:t>）</a:t>
            </a:r>
            <a:r>
              <a:rPr lang="en-US" altLang="zh-CN" sz="2200" b="1" dirty="0">
                <a:latin typeface="+mn-lt"/>
                <a:ea typeface="+mj-ea"/>
              </a:rPr>
              <a:t>2021</a:t>
            </a:r>
            <a:r>
              <a:rPr lang="zh-CN" altLang="en-US" sz="2200" b="1" dirty="0">
                <a:latin typeface="+mn-lt"/>
                <a:ea typeface="+mj-ea"/>
              </a:rPr>
              <a:t>年绿荫小学校园内各种树木所占百分比情况统计表。</a:t>
            </a:r>
          </a:p>
        </p:txBody>
      </p:sp>
      <p:sp>
        <p:nvSpPr>
          <p:cNvPr id="6" name="AutoShape 27">
            <a:extLst>
              <a:ext uri="{FF2B5EF4-FFF2-40B4-BE49-F238E27FC236}">
                <a16:creationId xmlns:a16="http://schemas.microsoft.com/office/drawing/2014/main" id="{88604794-BABE-43BE-B315-89C019DC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815" y="2876550"/>
            <a:ext cx="4681537" cy="1358900"/>
          </a:xfrm>
          <a:prstGeom prst="wedgeRoundRectCallout">
            <a:avLst>
              <a:gd name="adj1" fmla="val -60509"/>
              <a:gd name="adj2" fmla="val -30134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B0F0"/>
                </a:solidFill>
                <a:latin typeface="+mj-ea"/>
                <a:ea typeface="+mj-ea"/>
              </a:rPr>
              <a:t>这题给出了各种树木占树木总量的百分比，用条形统计图和扇形统计图都可以表示出这些信息。</a:t>
            </a:r>
            <a:endParaRPr lang="zh-CN" altLang="zh-CN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pic>
        <p:nvPicPr>
          <p:cNvPr id="7" name="Picture 28">
            <a:extLst>
              <a:ext uri="{FF2B5EF4-FFF2-40B4-BE49-F238E27FC236}">
                <a16:creationId xmlns:a16="http://schemas.microsoft.com/office/drawing/2014/main" id="{186DA815-310D-45B7-AB08-44CC2D76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2659113"/>
            <a:ext cx="1708150" cy="16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文本框 7">
            <a:extLst>
              <a:ext uri="{FF2B5EF4-FFF2-40B4-BE49-F238E27FC236}">
                <a16:creationId xmlns:a16="http://schemas.microsoft.com/office/drawing/2014/main" id="{79CA8FE0-D491-4F70-B65C-D6A8B549540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8439" name="图片 8">
            <a:extLst>
              <a:ext uri="{FF2B5EF4-FFF2-40B4-BE49-F238E27FC236}">
                <a16:creationId xmlns:a16="http://schemas.microsoft.com/office/drawing/2014/main" id="{F4DE1B72-4894-4A08-A938-766187C1000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E4B5638-CAAB-43E3-BCEF-01E87F43D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988" y="1465994"/>
            <a:ext cx="6870023" cy="1033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31A3791A-B525-4963-9214-A24E4BAA1643}"/>
              </a:ext>
            </a:extLst>
          </p:cNvPr>
          <p:cNvGrpSpPr>
            <a:grpSpLocks/>
          </p:cNvGrpSpPr>
          <p:nvPr/>
        </p:nvGrpSpPr>
        <p:grpSpPr bwMode="auto">
          <a:xfrm>
            <a:off x="1047752" y="567480"/>
            <a:ext cx="3536950" cy="3300413"/>
            <a:chOff x="872" y="1607"/>
            <a:chExt cx="2228" cy="2079"/>
          </a:xfrm>
        </p:grpSpPr>
        <p:sp>
          <p:nvSpPr>
            <p:cNvPr id="18440" name="Rectangle 20">
              <a:extLst>
                <a:ext uri="{FF2B5EF4-FFF2-40B4-BE49-F238E27FC236}">
                  <a16:creationId xmlns:a16="http://schemas.microsoft.com/office/drawing/2014/main" id="{AE4F70B6-EBCC-4B58-8E90-20519D319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1607"/>
              <a:ext cx="1905" cy="4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latin typeface="+mj-ea"/>
                  <a:ea typeface="+mj-ea"/>
                </a:rPr>
                <a:t>绿荫小学校园内各种树木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latin typeface="+mj-ea"/>
                  <a:ea typeface="+mj-ea"/>
                </a:rPr>
                <a:t>所占百分比情况统计图</a:t>
              </a:r>
              <a:endParaRPr lang="en-US" altLang="zh-CN" sz="2000" b="1" dirty="0">
                <a:latin typeface="+mj-ea"/>
                <a:ea typeface="+mj-ea"/>
              </a:endParaRPr>
            </a:p>
          </p:txBody>
        </p:sp>
        <p:pic>
          <p:nvPicPr>
            <p:cNvPr id="19470" name="Picture 19">
              <a:extLst>
                <a:ext uri="{FF2B5EF4-FFF2-40B4-BE49-F238E27FC236}">
                  <a16:creationId xmlns:a16="http://schemas.microsoft.com/office/drawing/2014/main" id="{D0830658-5372-41EC-89F7-C57F33C5A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2" y="2055"/>
              <a:ext cx="2228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30F558A7-F793-4B63-8ADE-54BE6BE672B4}"/>
              </a:ext>
            </a:extLst>
          </p:cNvPr>
          <p:cNvGrpSpPr>
            <a:grpSpLocks/>
          </p:cNvGrpSpPr>
          <p:nvPr/>
        </p:nvGrpSpPr>
        <p:grpSpPr bwMode="auto">
          <a:xfrm>
            <a:off x="4797425" y="711944"/>
            <a:ext cx="3595688" cy="3008313"/>
            <a:chOff x="3282" y="1752"/>
            <a:chExt cx="2265" cy="1895"/>
          </a:xfrm>
        </p:grpSpPr>
        <p:pic>
          <p:nvPicPr>
            <p:cNvPr id="19466" name="Picture 24">
              <a:extLst>
                <a:ext uri="{FF2B5EF4-FFF2-40B4-BE49-F238E27FC236}">
                  <a16:creationId xmlns:a16="http://schemas.microsoft.com/office/drawing/2014/main" id="{B224F3DC-2366-4F41-803C-25C7B1BE1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39" y="2196"/>
              <a:ext cx="1482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Rectangle 25">
              <a:extLst>
                <a:ext uri="{FF2B5EF4-FFF2-40B4-BE49-F238E27FC236}">
                  <a16:creationId xmlns:a16="http://schemas.microsoft.com/office/drawing/2014/main" id="{16AF1F5F-E8FA-4CBB-BAFF-DB0A22ED7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1752"/>
              <a:ext cx="2265" cy="4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latin typeface="+mj-ea"/>
                  <a:ea typeface="+mj-ea"/>
                </a:rPr>
                <a:t>绿荫小学校园内各种树木所占百分比情况统计图</a:t>
              </a:r>
            </a:p>
          </p:txBody>
        </p:sp>
      </p:grpSp>
      <p:sp>
        <p:nvSpPr>
          <p:cNvPr id="19460" name="文本框 9">
            <a:extLst>
              <a:ext uri="{FF2B5EF4-FFF2-40B4-BE49-F238E27FC236}">
                <a16:creationId xmlns:a16="http://schemas.microsoft.com/office/drawing/2014/main" id="{D28458B4-E2A1-4A7B-953B-7CD29DD10EF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9461" name="图片 10">
            <a:extLst>
              <a:ext uri="{FF2B5EF4-FFF2-40B4-BE49-F238E27FC236}">
                <a16:creationId xmlns:a16="http://schemas.microsoft.com/office/drawing/2014/main" id="{2F78B195-7A48-4EA4-B6CE-2230EA79B0D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CBA0288-BF91-4D17-B90C-53F6F7F032B0}"/>
              </a:ext>
            </a:extLst>
          </p:cNvPr>
          <p:cNvGrpSpPr>
            <a:grpSpLocks/>
          </p:cNvGrpSpPr>
          <p:nvPr/>
        </p:nvGrpSpPr>
        <p:grpSpPr bwMode="auto">
          <a:xfrm>
            <a:off x="729113" y="3866654"/>
            <a:ext cx="3769564" cy="1080492"/>
            <a:chOff x="1262116" y="3548880"/>
            <a:chExt cx="3770271" cy="1080120"/>
          </a:xfrm>
        </p:grpSpPr>
        <p:pic>
          <p:nvPicPr>
            <p:cNvPr id="19464" name="图片 12">
              <a:extLst>
                <a:ext uri="{FF2B5EF4-FFF2-40B4-BE49-F238E27FC236}">
                  <a16:creationId xmlns:a16="http://schemas.microsoft.com/office/drawing/2014/main" id="{DB7DB754-754C-4804-8825-993B6B0EF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262116" y="3548880"/>
              <a:ext cx="86990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27">
              <a:extLst>
                <a:ext uri="{FF2B5EF4-FFF2-40B4-BE49-F238E27FC236}">
                  <a16:creationId xmlns:a16="http://schemas.microsoft.com/office/drawing/2014/main" id="{36BF6F10-F9A5-4F17-B1FF-55B00AC6C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102" y="3694084"/>
              <a:ext cx="2591285" cy="792039"/>
            </a:xfrm>
            <a:prstGeom prst="wedgeRoundRectCallout">
              <a:avLst>
                <a:gd name="adj1" fmla="val -61196"/>
                <a:gd name="adj2" fmla="val 22045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just" latinLnBrk="1" hangingPunct="1">
                <a:defRPr/>
              </a:pPr>
              <a:r>
                <a:rPr lang="zh-CN" altLang="en-US" sz="2000" b="1" dirty="0">
                  <a:solidFill>
                    <a:srgbClr val="00B0F0"/>
                  </a:solidFill>
                  <a:latin typeface="+mj-ea"/>
                  <a:ea typeface="+mj-ea"/>
                </a:rPr>
                <a:t>比较这两个统计图，你有什么发现？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6ED5086-15A7-45B5-874E-495B40737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724275"/>
            <a:ext cx="3481387" cy="12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用扇形统计图更能直观地看出部分与整体之间的关系。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dDjqKPMG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J2DWMeMG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trLRasgo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noaz28G6B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1.25 微课">
      <a:majorFont>
        <a:latin typeface="Times New Roman"/>
        <a:ea typeface="楷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285</TotalTime>
  <Words>1004</Words>
  <Application>Microsoft Office PowerPoint</Application>
  <PresentationFormat>全屏显示(16:9)</PresentationFormat>
  <Paragraphs>222</Paragraphs>
  <Slides>20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Gulim</vt:lpstr>
      <vt:lpstr>等线</vt:lpstr>
      <vt:lpstr>黑体</vt:lpstr>
      <vt:lpstr>楷体</vt:lpstr>
      <vt:lpstr>幼圆</vt:lpstr>
      <vt:lpstr>Arial</vt:lpstr>
      <vt:lpstr>Calibri</vt:lpstr>
      <vt:lpstr>Times New Roman</vt:lpstr>
      <vt:lpstr>自定义设计方案</vt:lpstr>
      <vt:lpstr>MathType 7.0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</cp:lastModifiedBy>
  <cp:revision>624</cp:revision>
  <dcterms:created xsi:type="dcterms:W3CDTF">2008-03-19T06:41:43Z</dcterms:created>
  <dcterms:modified xsi:type="dcterms:W3CDTF">2023-06-03T03:26:20Z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