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684" r:id="rId2"/>
    <p:sldId id="256" r:id="rId3"/>
    <p:sldId id="614" r:id="rId4"/>
    <p:sldId id="643" r:id="rId5"/>
    <p:sldId id="666" r:id="rId6"/>
    <p:sldId id="667" r:id="rId7"/>
    <p:sldId id="663" r:id="rId8"/>
    <p:sldId id="681" r:id="rId9"/>
    <p:sldId id="682" r:id="rId10"/>
    <p:sldId id="679" r:id="rId11"/>
    <p:sldId id="668" r:id="rId12"/>
    <p:sldId id="669" r:id="rId13"/>
    <p:sldId id="615" r:id="rId14"/>
    <p:sldId id="672" r:id="rId15"/>
    <p:sldId id="673" r:id="rId16"/>
    <p:sldId id="674" r:id="rId17"/>
    <p:sldId id="683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>
          <p15:clr>
            <a:srgbClr val="A4A3A4"/>
          </p15:clr>
        </p15:guide>
        <p15:guide id="2" pos="381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68">
          <p15:clr>
            <a:srgbClr val="A4A3A4"/>
          </p15:clr>
        </p15:guide>
        <p15:guide id="2" pos="214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3333FF"/>
    <a:srgbClr val="0000FF"/>
    <a:srgbClr val="F8E192"/>
    <a:srgbClr val="ED7D31"/>
    <a:srgbClr val="FA7857"/>
    <a:srgbClr val="F0BBA8"/>
    <a:srgbClr val="C5C5C5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76" autoAdjust="0"/>
    <p:restoredTop sz="94714" autoAdjust="0"/>
  </p:normalViewPr>
  <p:slideViewPr>
    <p:cSldViewPr>
      <p:cViewPr varScale="1">
        <p:scale>
          <a:sx n="123" d="100"/>
          <a:sy n="123" d="100"/>
        </p:scale>
        <p:origin x="-258" y="-108"/>
      </p:cViewPr>
      <p:guideLst>
        <p:guide orient="horz" pos="2376"/>
        <p:guide pos="3818"/>
      </p:guideLst>
    </p:cSldViewPr>
  </p:slideViewPr>
  <p:outlineViewPr>
    <p:cViewPr>
      <p:scale>
        <a:sx n="33" d="100"/>
        <a:sy n="33" d="100"/>
      </p:scale>
      <p:origin x="0" y="167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2856" y="-108"/>
      </p:cViewPr>
      <p:guideLst>
        <p:guide orient="horz" pos="3168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3FA5A-66A3-4316-878E-E77A88EE2E73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068CAC-6640-417F-821E-54E16AA235F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5985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6833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7035" y="188595"/>
            <a:ext cx="2221230" cy="5810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1117600" y="8475133"/>
            <a:ext cx="3657600" cy="486833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5384800" y="8475133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80800" y="8475133"/>
            <a:ext cx="3657600" cy="486833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43" y="1122565"/>
            <a:ext cx="9144249" cy="238802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43" y="3602687"/>
            <a:ext cx="9144249" cy="165606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835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2235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635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1035" indent="0" algn="ctr">
              <a:buNone/>
              <a:defRPr sz="1600"/>
            </a:lvl8pPr>
            <a:lvl9pPr marL="3658235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24" y="6357494"/>
            <a:ext cx="2743275" cy="365190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2022/2/28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711" y="6357494"/>
            <a:ext cx="4114913" cy="36519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836" y="6357494"/>
            <a:ext cx="2743275" cy="365190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07035" y="188595"/>
            <a:ext cx="2221230" cy="5810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A7CF6086-0F62-4272-8630-547F7464EF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84515" y="1386509"/>
            <a:ext cx="7036699" cy="2638762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xmlns="" id="{3CFC9DB3-266F-4333-ACFA-40544D068235}"/>
              </a:ext>
            </a:extLst>
          </p:cNvPr>
          <p:cNvSpPr txBox="1"/>
          <p:nvPr/>
        </p:nvSpPr>
        <p:spPr>
          <a:xfrm>
            <a:off x="1018761" y="4025271"/>
            <a:ext cx="10375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</a:rPr>
              <a:t>中小学全学科资料    微信扫码关注：名师辅导网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语文、数学、英语、物理、化学、地理、生物、历史、政治</a:t>
            </a:r>
            <a:endParaRPr lang="en-US" altLang="zh-CN" sz="2800" b="1" dirty="0">
              <a:solidFill>
                <a:srgbClr val="FF0000"/>
              </a:solidFill>
            </a:endParaRPr>
          </a:p>
          <a:p>
            <a:r>
              <a:rPr lang="zh-CN" altLang="en-US" sz="2800" b="1" dirty="0">
                <a:solidFill>
                  <a:srgbClr val="FF0000"/>
                </a:solidFill>
              </a:rPr>
              <a:t>科学、美术、音乐、体育与健康、道德与法治、信息技术</a:t>
            </a:r>
          </a:p>
        </p:txBody>
      </p:sp>
    </p:spTree>
    <p:extLst>
      <p:ext uri="{BB962C8B-B14F-4D97-AF65-F5344CB8AC3E}">
        <p14:creationId xmlns:p14="http://schemas.microsoft.com/office/powerpoint/2010/main" val="391237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59785" y="765810"/>
            <a:ext cx="927608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依据评价表思考问题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9425" y="908685"/>
            <a:ext cx="2776855" cy="575945"/>
            <a:chOff x="787" y="1716"/>
            <a:chExt cx="4373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418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36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三、制定方案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768985" y="1910715"/>
            <a:ext cx="66103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✬</a:t>
            </a:r>
            <a:r>
              <a:rPr lang="zh-CN" altLang="en-US" sz="2400" b="1"/>
              <a:t>如何保证塔台能抵御大风或一定级别的地震？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797550" y="3858260"/>
            <a:ext cx="4618355" cy="39878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耐震：加大底部面积或加重底座重量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5797550" y="4433570"/>
            <a:ext cx="4618355" cy="39878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制震：塔台底部加入弹簧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74690" y="5010150"/>
            <a:ext cx="4618355" cy="39878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免震：塔台底部加滚珠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609205" y="3221355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抗震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05990" y="3140710"/>
            <a:ext cx="79502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/>
              <a:t>抗风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1992630" y="3789045"/>
            <a:ext cx="1379220" cy="39878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b="1">
                <a:solidFill>
                  <a:schemeClr val="tx1"/>
                </a:solidFill>
              </a:rPr>
              <a:t>镂空设计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/>
      <p:bldP spid="12" grpId="1"/>
      <p:bldP spid="19" grpId="0"/>
      <p:bldP spid="19" grpId="1"/>
      <p:bldP spid="20" grpId="0" animBg="1"/>
      <p:bldP spid="2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839470" y="1657985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设计活动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9425" y="908685"/>
            <a:ext cx="2776855" cy="575945"/>
            <a:chOff x="787" y="1716"/>
            <a:chExt cx="4373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418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36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三、制定方案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1645" y="1772920"/>
            <a:ext cx="7410450" cy="4501515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2999740" y="2493010"/>
            <a:ext cx="1705610" cy="986790"/>
          </a:xfrm>
          <a:prstGeom prst="wedgeEllipseCallout">
            <a:avLst>
              <a:gd name="adj1" fmla="val 41660"/>
              <a:gd name="adj2" fmla="val 569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应该多用三角形结构。</a:t>
            </a:r>
          </a:p>
        </p:txBody>
      </p:sp>
      <p:sp>
        <p:nvSpPr>
          <p:cNvPr id="2" name="椭圆形标注 1"/>
          <p:cNvSpPr/>
          <p:nvPr/>
        </p:nvSpPr>
        <p:spPr>
          <a:xfrm>
            <a:off x="4944110" y="2493010"/>
            <a:ext cx="1705610" cy="986790"/>
          </a:xfrm>
          <a:prstGeom prst="wedgeEllipseCallout">
            <a:avLst>
              <a:gd name="adj1" fmla="val -37565"/>
              <a:gd name="adj2" fmla="val 61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接口处牢牢固定。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6577965" y="1916430"/>
            <a:ext cx="2463800" cy="1385570"/>
          </a:xfrm>
          <a:prstGeom prst="wedgeEllipseCallout">
            <a:avLst>
              <a:gd name="adj1" fmla="val -38505"/>
              <a:gd name="adj2" fmla="val 591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底座要什么形状？要多大才能保证高塔的稳固？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8472170" y="2636520"/>
            <a:ext cx="1842770" cy="1391920"/>
          </a:xfrm>
          <a:prstGeom prst="wedgeEllipseCallout">
            <a:avLst>
              <a:gd name="adj1" fmla="val -48212"/>
              <a:gd name="adj2" fmla="val 6184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b="1">
                <a:solidFill>
                  <a:schemeClr val="tx1"/>
                </a:solidFill>
              </a:rPr>
              <a:t>底座不能太大，否则材料不够用啦！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  <p:bldP spid="2" grpId="0" bldLvl="0" animBg="1"/>
      <p:bldP spid="2" grpId="1" animBg="1"/>
      <p:bldP spid="4" grpId="0" bldLvl="0" animBg="1"/>
      <p:bldP spid="4" grpId="1" animBg="1"/>
      <p:bldP spid="5" grpId="0" bldLvl="0" animBg="1"/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7850" y="1628775"/>
            <a:ext cx="3686175" cy="453390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431540" y="692785"/>
            <a:ext cx="1066863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设计成果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9425" y="908685"/>
            <a:ext cx="2776855" cy="575945"/>
            <a:chOff x="787" y="1716"/>
            <a:chExt cx="4373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" y="1716"/>
              <a:ext cx="418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36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三、制定方案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5" name="椭圆形标注 4"/>
          <p:cNvSpPr/>
          <p:nvPr/>
        </p:nvSpPr>
        <p:spPr>
          <a:xfrm>
            <a:off x="1132840" y="2204720"/>
            <a:ext cx="964565" cy="504190"/>
          </a:xfrm>
          <a:prstGeom prst="wedgeEllipseCallout">
            <a:avLst>
              <a:gd name="adj1" fmla="val 88446"/>
              <a:gd name="adj2" fmla="val 62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上面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1204595" y="3227070"/>
            <a:ext cx="964565" cy="504190"/>
          </a:xfrm>
          <a:prstGeom prst="wedgeEllipseCallout">
            <a:avLst>
              <a:gd name="adj1" fmla="val 88446"/>
              <a:gd name="adj2" fmla="val 62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底面</a:t>
            </a:r>
          </a:p>
        </p:txBody>
      </p:sp>
      <p:sp>
        <p:nvSpPr>
          <p:cNvPr id="7" name="椭圆形标注 6"/>
          <p:cNvSpPr/>
          <p:nvPr/>
        </p:nvSpPr>
        <p:spPr>
          <a:xfrm>
            <a:off x="1204595" y="4509135"/>
            <a:ext cx="964565" cy="504190"/>
          </a:xfrm>
          <a:prstGeom prst="wedgeEllipseCallout">
            <a:avLst>
              <a:gd name="adj1" fmla="val 88446"/>
              <a:gd name="adj2" fmla="val 624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侧面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4949190" y="3860800"/>
            <a:ext cx="964565" cy="504190"/>
          </a:xfrm>
          <a:prstGeom prst="wedgeEllipseCallout">
            <a:avLst>
              <a:gd name="adj1" fmla="val -64549"/>
              <a:gd name="adj2" fmla="val 16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前面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5092700" y="2060575"/>
            <a:ext cx="964565" cy="504190"/>
          </a:xfrm>
          <a:prstGeom prst="wedgeEllipseCallout">
            <a:avLst>
              <a:gd name="adj1" fmla="val -63561"/>
              <a:gd name="adj2" fmla="val 663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护栏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5022850" y="2795270"/>
            <a:ext cx="1007745" cy="669290"/>
          </a:xfrm>
          <a:prstGeom prst="wedgeEllipseCallout">
            <a:avLst>
              <a:gd name="adj1" fmla="val -58821"/>
              <a:gd name="adj2" fmla="val 283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 </a:t>
            </a:r>
            <a:r>
              <a:rPr lang="zh-CN" altLang="en-US">
                <a:solidFill>
                  <a:schemeClr val="tx1"/>
                </a:solidFill>
              </a:rPr>
              <a:t>抗震系统</a:t>
            </a:r>
          </a:p>
        </p:txBody>
      </p:sp>
      <p:sp>
        <p:nvSpPr>
          <p:cNvPr id="14" name="椭圆形标注 13"/>
          <p:cNvSpPr/>
          <p:nvPr/>
        </p:nvSpPr>
        <p:spPr>
          <a:xfrm>
            <a:off x="5097145" y="5085080"/>
            <a:ext cx="964565" cy="504190"/>
          </a:xfrm>
          <a:prstGeom prst="wedgeEllipseCallout">
            <a:avLst>
              <a:gd name="adj1" fmla="val -64549"/>
              <a:gd name="adj2" fmla="val 168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后面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1990" y="1557020"/>
            <a:ext cx="3762375" cy="4524375"/>
          </a:xfrm>
          <a:prstGeom prst="rect">
            <a:avLst/>
          </a:prstGeom>
        </p:spPr>
      </p:pic>
      <p:sp>
        <p:nvSpPr>
          <p:cNvPr id="18" name="椭圆形标注 17"/>
          <p:cNvSpPr/>
          <p:nvPr/>
        </p:nvSpPr>
        <p:spPr>
          <a:xfrm>
            <a:off x="9768205" y="2204720"/>
            <a:ext cx="964565" cy="504190"/>
          </a:xfrm>
          <a:prstGeom prst="wedgeEllipseCallout">
            <a:avLst>
              <a:gd name="adj1" fmla="val -38742"/>
              <a:gd name="adj2" fmla="val 9861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A7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上面</a:t>
            </a:r>
          </a:p>
        </p:txBody>
      </p:sp>
      <p:sp>
        <p:nvSpPr>
          <p:cNvPr id="19" name="椭圆形标注 18"/>
          <p:cNvSpPr/>
          <p:nvPr/>
        </p:nvSpPr>
        <p:spPr>
          <a:xfrm>
            <a:off x="6600190" y="2348865"/>
            <a:ext cx="964565" cy="504190"/>
          </a:xfrm>
          <a:prstGeom prst="wedgeEllipseCallout">
            <a:avLst>
              <a:gd name="adj1" fmla="val 89433"/>
              <a:gd name="adj2" fmla="val 7581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A7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侧面</a:t>
            </a:r>
          </a:p>
        </p:txBody>
      </p:sp>
      <p:sp>
        <p:nvSpPr>
          <p:cNvPr id="20" name="椭圆形标注 19"/>
          <p:cNvSpPr/>
          <p:nvPr/>
        </p:nvSpPr>
        <p:spPr>
          <a:xfrm>
            <a:off x="10056495" y="3731260"/>
            <a:ext cx="964565" cy="504190"/>
          </a:xfrm>
          <a:prstGeom prst="wedgeEllipseCallout">
            <a:avLst>
              <a:gd name="adj1" fmla="val -85483"/>
              <a:gd name="adj2" fmla="val 87153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A7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底面</a:t>
            </a:r>
          </a:p>
        </p:txBody>
      </p:sp>
      <p:sp>
        <p:nvSpPr>
          <p:cNvPr id="21" name="椭圆形标注 20"/>
          <p:cNvSpPr/>
          <p:nvPr/>
        </p:nvSpPr>
        <p:spPr>
          <a:xfrm>
            <a:off x="10344785" y="4725035"/>
            <a:ext cx="964565" cy="504190"/>
          </a:xfrm>
          <a:prstGeom prst="wedgeEllipseCallout">
            <a:avLst>
              <a:gd name="adj1" fmla="val -54608"/>
              <a:gd name="adj2" fmla="val 9672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A7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护栏</a:t>
            </a:r>
          </a:p>
        </p:txBody>
      </p:sp>
      <p:sp>
        <p:nvSpPr>
          <p:cNvPr id="22" name="椭圆形标注 21"/>
          <p:cNvSpPr/>
          <p:nvPr/>
        </p:nvSpPr>
        <p:spPr>
          <a:xfrm>
            <a:off x="6671945" y="4509135"/>
            <a:ext cx="964565" cy="648335"/>
          </a:xfrm>
          <a:prstGeom prst="wedgeEllipseCallout">
            <a:avLst>
              <a:gd name="adj1" fmla="val 51645"/>
              <a:gd name="adj2" fmla="val 96725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A78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tx1"/>
                </a:solidFill>
              </a:rPr>
              <a:t>文字说明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90220" y="803275"/>
            <a:ext cx="2055495" cy="575945"/>
            <a:chOff x="741" y="1700"/>
            <a:chExt cx="3237" cy="907"/>
          </a:xfrm>
        </p:grpSpPr>
        <p:pic>
          <p:nvPicPr>
            <p:cNvPr id="4" name="图片 3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" y="1700"/>
              <a:ext cx="3237" cy="907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482" y="1791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  <a:sym typeface="+mn-ea"/>
                </a:rPr>
                <a:t>三、研讨     </a:t>
              </a:r>
              <a:endPara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1415415" y="2348865"/>
            <a:ext cx="9596755" cy="33407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22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1.我们设计的方案完备吗?是否考虑到了各个因素？</a:t>
            </a:r>
          </a:p>
          <a:p>
            <a:pPr algn="l">
              <a:lnSpc>
                <a:spcPct val="22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algn="l">
              <a:lnSpc>
                <a:spcPct val="220000"/>
              </a:lnSpc>
            </a:pPr>
            <a:r>
              <a:rPr lang="zh-CN" altLang="zh-CN" sz="24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2.我们的设计方案还有需要调整的地方吗？打算怎样进一步调整？</a:t>
            </a:r>
          </a:p>
          <a:p>
            <a:pPr algn="l">
              <a:lnSpc>
                <a:spcPct val="220000"/>
              </a:lnSpc>
            </a:pPr>
            <a:endParaRPr lang="zh-CN" altLang="zh-CN" sz="2400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424815"/>
            <a:ext cx="10960735" cy="600773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31315" y="2780665"/>
            <a:ext cx="2096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三角形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47850" y="4076700"/>
            <a:ext cx="592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小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639695" y="4076700"/>
            <a:ext cx="592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大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75685" y="4076700"/>
            <a:ext cx="592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轻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127760" y="4509135"/>
            <a:ext cx="59245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311900" y="4004945"/>
            <a:ext cx="69977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镂空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024245" y="4509135"/>
            <a:ext cx="723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底部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480550" y="2420620"/>
            <a:ext cx="81026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底部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8112125" y="2924810"/>
            <a:ext cx="7239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底部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8400415" y="3716655"/>
            <a:ext cx="90741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加弹簧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544560" y="4580890"/>
            <a:ext cx="927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加滚珠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415415" y="5516880"/>
            <a:ext cx="1144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建立模型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6816090" y="5517515"/>
            <a:ext cx="1144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建立模型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224020" y="5957570"/>
            <a:ext cx="1144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设计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231765" y="5949315"/>
            <a:ext cx="1144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制作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6384290" y="5949315"/>
            <a:ext cx="1144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测试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7320280" y="5949315"/>
            <a:ext cx="1144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评估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8328025" y="5949315"/>
            <a:ext cx="1144905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改进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484630"/>
            <a:ext cx="8293100" cy="446151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23570" y="763905"/>
            <a:ext cx="2056765" cy="575945"/>
            <a:chOff x="1558" y="1626"/>
            <a:chExt cx="3239" cy="907"/>
          </a:xfrm>
        </p:grpSpPr>
        <p:pic>
          <p:nvPicPr>
            <p:cNvPr id="8" name="图片 7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58" y="1626"/>
              <a:ext cx="3239" cy="907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2229" y="1717"/>
              <a:ext cx="2358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/>
                <a:t>随堂训练</a:t>
              </a: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2132965"/>
            <a:ext cx="542290" cy="5207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3455035"/>
            <a:ext cx="542290" cy="520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480550" y="4076700"/>
            <a:ext cx="542290" cy="5207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52305" y="5425440"/>
            <a:ext cx="54229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40485"/>
            <a:ext cx="8350885" cy="4483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07935" y="2060575"/>
            <a:ext cx="542290" cy="5207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408160" y="4725035"/>
            <a:ext cx="542290" cy="520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89CF3E40-71D9-444F-901D-BE0EDB57A6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00" y="945319"/>
            <a:ext cx="11428571" cy="4863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717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42590" y="1901190"/>
            <a:ext cx="630682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</a:rPr>
              <a:t>第一单元  小小工程师</a:t>
            </a:r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  <a:p>
            <a:pPr algn="ctr"/>
            <a:endParaRPr lang="en-US" altLang="zh-CN" sz="4800" b="1">
              <a:solidFill>
                <a:srgbClr val="ED7D3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黑体" panose="02010609060101010101" pitchFamily="2" charset="-122"/>
              <a:ea typeface="黑体" panose="02010609060101010101" pitchFamily="2" charset="-122"/>
              <a:cs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206115" y="3305175"/>
            <a:ext cx="5779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4.</a:t>
            </a:r>
            <a:r>
              <a:rPr lang="zh-CN" altLang="en-US" sz="4400" b="1">
                <a:solidFill>
                  <a:srgbClr val="ED7D3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黑体" panose="02010609060101010101" pitchFamily="2" charset="-122"/>
                <a:sym typeface="+mn-ea"/>
              </a:rPr>
              <a:t>设计塔台模型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27"/>
          <p:cNvSpPr txBox="1"/>
          <p:nvPr/>
        </p:nvSpPr>
        <p:spPr>
          <a:xfrm>
            <a:off x="915670" y="2067560"/>
            <a:ext cx="621411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5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sz="2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模型是工程设计中的重要环节，工程师常通过建立模型来测试他们的设计。从这节课开始，我们也要像工程师一样，设计、制作、测试、评估、改进塔台模型，经历建造塔台的过程。让我们从设计塔台开始吧!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768350" y="1236980"/>
            <a:ext cx="2055495" cy="575945"/>
            <a:chOff x="1210" y="1948"/>
            <a:chExt cx="3237" cy="907"/>
          </a:xfrm>
        </p:grpSpPr>
        <p:pic>
          <p:nvPicPr>
            <p:cNvPr id="17" name="图片 16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0" y="1948"/>
              <a:ext cx="3237" cy="907"/>
            </a:xfrm>
            <a:prstGeom prst="rect">
              <a:avLst/>
            </a:prstGeom>
          </p:spPr>
        </p:pic>
        <p:sp>
          <p:nvSpPr>
            <p:cNvPr id="18" name="文本框 17"/>
            <p:cNvSpPr txBox="1"/>
            <p:nvPr/>
          </p:nvSpPr>
          <p:spPr>
            <a:xfrm>
              <a:off x="1849" y="2039"/>
              <a:ext cx="2270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一、</a:t>
              </a:r>
              <a:r>
                <a:rPr lang="zh-CN" altLang="zh-CN" sz="2400" b="1"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聚焦</a:t>
              </a: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25" y="1124585"/>
            <a:ext cx="2686050" cy="4752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27380" y="1311275"/>
            <a:ext cx="1093787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对于塔台的设计方案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，学校给定了要求，我们能按照要求来设计这座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塔台吗?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二、任务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70280" y="2379345"/>
            <a:ext cx="9813290" cy="2861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>
                <a:highlight>
                  <a:srgbClr val="FFFF00"/>
                </a:highlight>
              </a:rPr>
              <a:t>1.</a:t>
            </a:r>
            <a:r>
              <a:rPr lang="zh-CN" altLang="en-US" sz="2400" b="1">
                <a:highlight>
                  <a:srgbClr val="FFFF00"/>
                </a:highlight>
              </a:rPr>
              <a:t>要求。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   </a:t>
            </a:r>
            <a:r>
              <a:rPr lang="zh-CN" altLang="en-US" sz="2400" b="1"/>
              <a:t>以小组为单位，用材料制作一个高60厘米的塔台（底部不得粘在桌面上）。要求进行图形和文字的设计，使用所给的材料，塔台必须保证站立且能承受一定的重量和风力，并具有一定的抗震能力，还要尽量节省材料。看一看哪组设计的作品能达到稳固、美观、价廉的平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27380" y="1311275"/>
            <a:ext cx="10937875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对于塔台的设计方案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，学校给定了要求，我们能按照要求来设计这座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塔台吗?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9745" y="443865"/>
            <a:ext cx="2055495" cy="575945"/>
            <a:chOff x="787" y="1716"/>
            <a:chExt cx="3237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3237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2256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二、任务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970280" y="2379345"/>
            <a:ext cx="981329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fontAlgn="auto">
              <a:lnSpc>
                <a:spcPct val="150000"/>
              </a:lnSpc>
            </a:pPr>
            <a:r>
              <a:rPr lang="en-US" altLang="zh-CN" sz="2400" b="1">
                <a:highlight>
                  <a:srgbClr val="FFFF00"/>
                </a:highlight>
              </a:rPr>
              <a:t>2.</a:t>
            </a:r>
            <a:r>
              <a:rPr lang="zh-CN" altLang="en-US" sz="2400" b="1">
                <a:highlight>
                  <a:srgbClr val="FFFF00"/>
                </a:highlight>
              </a:rPr>
              <a:t>材料（每组）。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</a:t>
            </a:r>
          </a:p>
          <a:p>
            <a:pPr fontAlgn="auto">
              <a:lnSpc>
                <a:spcPct val="150000"/>
              </a:lnSpc>
            </a:pPr>
            <a:r>
              <a:rPr lang="en-US" altLang="zh-CN" sz="2400" b="1"/>
              <a:t>       70</a:t>
            </a:r>
            <a:r>
              <a:rPr lang="zh-CN" altLang="en-US" sz="2400" b="1"/>
              <a:t>根</a:t>
            </a:r>
            <a:r>
              <a:rPr lang="en-US" altLang="zh-CN" sz="2400" b="1"/>
              <a:t>20</a:t>
            </a:r>
            <a:r>
              <a:rPr lang="zh-CN" altLang="en-US" sz="2400" b="1"/>
              <a:t>厘米长的吸管、剪刀、胶带、尺子。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28595" y="57150"/>
            <a:ext cx="6734175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59785" y="765810"/>
            <a:ext cx="927608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依据评价表思考问题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9425" y="908685"/>
            <a:ext cx="2776855" cy="575945"/>
            <a:chOff x="787" y="1716"/>
            <a:chExt cx="4373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418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36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三、制定方案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768985" y="1918335"/>
            <a:ext cx="967359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✬</a:t>
            </a:r>
            <a:r>
              <a:rPr lang="zh-CN" altLang="en-US" sz="2400" b="1"/>
              <a:t>为了尽可能达到</a:t>
            </a:r>
            <a:r>
              <a:rPr lang="en-US" altLang="zh-CN" sz="2400" b="1"/>
              <a:t>60</a:t>
            </a:r>
            <a:r>
              <a:rPr lang="zh-CN" altLang="en-US" sz="2400" b="1"/>
              <a:t>厘米的塔高，你们的设计是如何考虑材料使用的？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840" y="2564765"/>
            <a:ext cx="2052320" cy="34969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6240145" y="4077335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>
                <a:solidFill>
                  <a:srgbClr val="FF0000"/>
                </a:solidFill>
              </a:rPr>
              <a:t>框架结构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6360" y="3860800"/>
            <a:ext cx="2823210" cy="166497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359785" y="765810"/>
            <a:ext cx="927608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依据评价表思考问题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9425" y="908685"/>
            <a:ext cx="2776855" cy="575945"/>
            <a:chOff x="787" y="1716"/>
            <a:chExt cx="4373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7" y="1716"/>
              <a:ext cx="418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36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三、制定方案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767715" y="1917065"/>
            <a:ext cx="477393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✬</a:t>
            </a:r>
            <a:r>
              <a:rPr lang="zh-CN" altLang="en-US" sz="2400" b="1"/>
              <a:t>哪些设计是为了稳固塔台模型？</a:t>
            </a:r>
          </a:p>
        </p:txBody>
      </p:sp>
      <p:sp>
        <p:nvSpPr>
          <p:cNvPr id="3" name="椭圆形标注 2"/>
          <p:cNvSpPr/>
          <p:nvPr/>
        </p:nvSpPr>
        <p:spPr>
          <a:xfrm>
            <a:off x="8688070" y="1917065"/>
            <a:ext cx="3253105" cy="1656080"/>
          </a:xfrm>
          <a:prstGeom prst="wedgeEllipseCallout">
            <a:avLst>
              <a:gd name="adj1" fmla="val -11116"/>
              <a:gd name="adj2" fmla="val 758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 b="1">
                <a:solidFill>
                  <a:schemeClr val="tx1"/>
                </a:solidFill>
              </a:rPr>
              <a:t>         </a:t>
            </a:r>
            <a:r>
              <a:rPr lang="zh-CN" altLang="en-US" b="1">
                <a:solidFill>
                  <a:schemeClr val="tx1"/>
                </a:solidFill>
              </a:rPr>
              <a:t>用食指分别从两种形状物体上部中点往下压，感受它们的承受力，观察它们形状的改变。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0055" y="2590165"/>
            <a:ext cx="2437765" cy="3473450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3431540" y="3071495"/>
            <a:ext cx="1713230" cy="829945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none" rtlCol="0">
            <a:spAutoFit/>
          </a:bodyPr>
          <a:lstStyle/>
          <a:p>
            <a:r>
              <a:rPr lang="zh-CN" altLang="en-US" sz="2400" b="1">
                <a:solidFill>
                  <a:srgbClr val="FF0000"/>
                </a:solidFill>
              </a:rPr>
              <a:t>上小下大，</a:t>
            </a:r>
          </a:p>
          <a:p>
            <a:r>
              <a:rPr lang="zh-CN" altLang="en-US" sz="2400" b="1">
                <a:solidFill>
                  <a:srgbClr val="FF0000"/>
                </a:solidFill>
              </a:rPr>
              <a:t>上轻下重。</a:t>
            </a:r>
          </a:p>
        </p:txBody>
      </p:sp>
      <p:sp>
        <p:nvSpPr>
          <p:cNvPr id="12" name="等腰三角形 11"/>
          <p:cNvSpPr/>
          <p:nvPr/>
        </p:nvSpPr>
        <p:spPr>
          <a:xfrm rot="10800000">
            <a:off x="6096000" y="4364990"/>
            <a:ext cx="504190" cy="36004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3960" y="2566670"/>
            <a:ext cx="2052320" cy="349694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5520690" y="1916430"/>
            <a:ext cx="354965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✬</a:t>
            </a:r>
            <a:r>
              <a:rPr lang="zh-CN" altLang="en-US" sz="2400" b="1"/>
              <a:t>如何保证塔台不倒下？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3431540" y="4220845"/>
            <a:ext cx="1753235" cy="132207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</a:rPr>
              <a:t>         </a:t>
            </a:r>
            <a:r>
              <a:rPr lang="zh-CN" altLang="en-US" sz="2000" b="1">
                <a:solidFill>
                  <a:srgbClr val="FF0000"/>
                </a:solidFill>
              </a:rPr>
              <a:t>三角形</a:t>
            </a:r>
            <a:r>
              <a:rPr lang="zh-CN" altLang="en-US" sz="2000" b="1">
                <a:solidFill>
                  <a:schemeClr val="tx1"/>
                </a:solidFill>
              </a:rPr>
              <a:t>是最稳定的形状，具有一定的承重和抗压性。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9" grpId="0" bldLvl="0" animBg="1"/>
      <p:bldP spid="19" grpId="1"/>
      <p:bldP spid="12" grpId="0" animBg="1"/>
      <p:bldP spid="12" grpId="1" animBg="1"/>
      <p:bldP spid="21" grpId="0" bldLvl="0" animBg="1"/>
      <p:bldP spid="2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3359785" y="765810"/>
            <a:ext cx="9276080" cy="7188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lnSpc>
                <a:spcPct val="170000"/>
              </a:lnSpc>
            </a:pPr>
            <a:r>
              <a:rPr lang="en-US"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1.</a:t>
            </a:r>
            <a:r>
              <a:rPr 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依据评价表思考问题</a:t>
            </a:r>
            <a:r>
              <a:rPr altLang="zh-CN" sz="2400">
                <a:latin typeface="微软雅黑" panose="020B0503020204020204" charset="-122"/>
                <a:ea typeface="微软雅黑" panose="020B0503020204020204" charset="-122"/>
                <a:sym typeface="+mn-ea"/>
              </a:rPr>
              <a:t>。</a:t>
            </a:r>
            <a:endParaRPr lang="zh-CN" altLang="zh-CN" sz="24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79425" y="908685"/>
            <a:ext cx="2776855" cy="575945"/>
            <a:chOff x="787" y="1716"/>
            <a:chExt cx="4373" cy="907"/>
          </a:xfrm>
        </p:grpSpPr>
        <p:pic>
          <p:nvPicPr>
            <p:cNvPr id="13" name="图片 12" descr="通用的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" y="1716"/>
              <a:ext cx="4189" cy="907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1528" y="1807"/>
              <a:ext cx="3632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zh-CN" sz="2400" b="1"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三、制定方案</a:t>
              </a:r>
              <a:r>
                <a:rPr lang="zh-CN" altLang="zh-CN" sz="2400" b="1">
                  <a:sym typeface="+mn-ea"/>
                </a:rPr>
                <a:t>     </a:t>
              </a:r>
              <a:endParaRPr lang="zh-CN" altLang="en-US" sz="2400"/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768985" y="1925320"/>
            <a:ext cx="446786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✬</a:t>
            </a:r>
            <a:r>
              <a:rPr lang="zh-CN" altLang="en-US" sz="2400" b="1"/>
              <a:t>如何保证塔台的倾斜角最小？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160010" y="1925320"/>
            <a:ext cx="508000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400" b="1">
                <a:latin typeface="微软雅黑" panose="020B0503020204020204" charset="-122"/>
                <a:ea typeface="微软雅黑" panose="020B0503020204020204" charset="-122"/>
              </a:rPr>
              <a:t>✬</a:t>
            </a:r>
            <a:r>
              <a:rPr lang="zh-CN" altLang="en-US" sz="2400" b="1"/>
              <a:t>什么因素会导致塔台产生倾斜角？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9560" y="2780665"/>
            <a:ext cx="5298440" cy="3637915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7680325" y="3789045"/>
            <a:ext cx="3007360" cy="1198880"/>
          </a:xfrm>
          <a:prstGeom prst="rect">
            <a:avLst/>
          </a:prstGeom>
          <a:noFill/>
          <a:ln w="25400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b="1">
                <a:solidFill>
                  <a:schemeClr val="tx1"/>
                </a:solidFill>
              </a:rPr>
              <a:t>        </a:t>
            </a:r>
            <a:r>
              <a:rPr lang="zh-CN" altLang="en-US" sz="2400" b="1">
                <a:solidFill>
                  <a:schemeClr val="tx1"/>
                </a:solidFill>
              </a:rPr>
              <a:t> 将塔台拆分成面，计算并标注每个面的长度和宽度。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620,&quot;width&quot;:10605}"/>
</p:tagLst>
</file>

<file path=ppt/theme/theme1.xml><?xml version="1.0" encoding="utf-8"?>
<a:theme xmlns:a="http://schemas.openxmlformats.org/drawingml/2006/main" name="1_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608</Words>
  <Application>Microsoft Office PowerPoint</Application>
  <PresentationFormat>宽屏</PresentationFormat>
  <Paragraphs>85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3" baseType="lpstr">
      <vt:lpstr>黑体</vt:lpstr>
      <vt:lpstr>宋体</vt:lpstr>
      <vt:lpstr>微软雅黑</vt:lpstr>
      <vt:lpstr>Arial</vt:lpstr>
      <vt:lpstr>Calibri</vt:lpstr>
      <vt:lpstr>1_1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微软公司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jinhu.me</dc:creator>
  <cp:lastModifiedBy>PC</cp:lastModifiedBy>
  <cp:revision>423</cp:revision>
  <dcterms:created xsi:type="dcterms:W3CDTF">2016-03-25T01:23:00Z</dcterms:created>
  <dcterms:modified xsi:type="dcterms:W3CDTF">2022-02-28T13:26:54Z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6E6C5737625B4C0D9C21C76E0E4B9897</vt:lpwstr>
  </property>
</Properties>
</file>