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258" r:id="rId3"/>
    <p:sldId id="326" r:id="rId4"/>
    <p:sldId id="261" r:id="rId5"/>
    <p:sldId id="387" r:id="rId6"/>
    <p:sldId id="427" r:id="rId7"/>
    <p:sldId id="403" r:id="rId8"/>
    <p:sldId id="414" r:id="rId9"/>
    <p:sldId id="428" r:id="rId10"/>
    <p:sldId id="333" r:id="rId11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588" y="4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6.xml"/><Relationship Id="rId7" Type="http://schemas.openxmlformats.org/officeDocument/2006/relationships/slide" Target="slide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5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slide" Target="slide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9.xml"/><Relationship Id="rId7" Type="http://schemas.openxmlformats.org/officeDocument/2006/relationships/slide" Target="slide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贾文2016\同步\创新设计\创新 地理 鲁教 必修3\创新鲁教3图片\0FU232E9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913" b="4755"/>
          <a:stretch/>
        </p:blipFill>
        <p:spPr bwMode="auto">
          <a:xfrm>
            <a:off x="-437314" y="4221882"/>
            <a:ext cx="13065041" cy="2872335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622" y="2135972"/>
            <a:ext cx="71287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微专题</a:t>
            </a:r>
            <a:r>
              <a:rPr lang="en-US" altLang="zh-CN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6</a:t>
            </a:r>
            <a:r>
              <a:rPr lang="zh-CN" altLang="zh-CN" sz="5000" b="1" dirty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地质运动规律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圆角矩形 16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1297" y="410984"/>
            <a:ext cx="11873194" cy="61796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舟山群岛区域风能开发利用的有利条件不包括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地处海岛地区，受冬夏季风影响，风能资源丰富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位于浙江省，经济基础好，科技研发力量强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可以利用海洋空间，节省土地资源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台风活动频繁，利用价值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高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spc="-100" dirty="0" smtClean="0">
                <a:latin typeface="Times New Roman"/>
                <a:ea typeface="华文细黑"/>
                <a:cs typeface="Times New Roman"/>
              </a:rPr>
              <a:t>由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图可知，舟山群岛地处海岛地区，受冬夏季风影响，风能资源丰富</a:t>
            </a:r>
            <a:r>
              <a:rPr lang="zh-CN" altLang="zh-CN" sz="2800" kern="100" spc="-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spc="-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位于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浙江省，经济基础好，科技研发力量强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可以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利用海洋空间，节省土地资源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在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当前条件下，台风还不能被人类利用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5474" y="3168070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92844" y="657117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20480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790998" y="0"/>
            <a:ext cx="972000" cy="118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90997" y="206526"/>
            <a:ext cx="972001" cy="90729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栏目索引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253101" y="2925738"/>
            <a:ext cx="3388265" cy="3134074"/>
            <a:chOff x="2743996" y="1628935"/>
            <a:chExt cx="3722581" cy="3588331"/>
          </a:xfrm>
        </p:grpSpPr>
        <p:sp>
          <p:nvSpPr>
            <p:cNvPr id="9" name="矩形 20">
              <a:hlinkClick r:id="rId2" action="ppaction://hlinksldjump"/>
            </p:cNvPr>
            <p:cNvSpPr/>
            <p:nvPr/>
          </p:nvSpPr>
          <p:spPr>
            <a:xfrm>
              <a:off x="4668044" y="1628935"/>
              <a:ext cx="1709739" cy="1709738"/>
            </a:xfrm>
            <a:custGeom>
              <a:avLst/>
              <a:gdLst/>
              <a:ahLst/>
              <a:cxnLst/>
              <a:rect l="l" t="t" r="r" b="b"/>
              <a:pathLst>
                <a:path w="1709738" h="1709738">
                  <a:moveTo>
                    <a:pt x="854869" y="0"/>
                  </a:moveTo>
                  <a:cubicBezTo>
                    <a:pt x="1327739" y="0"/>
                    <a:pt x="1709738" y="381998"/>
                    <a:pt x="1709738" y="854869"/>
                  </a:cubicBezTo>
                  <a:cubicBezTo>
                    <a:pt x="1709738" y="1327739"/>
                    <a:pt x="1327739" y="1709738"/>
                    <a:pt x="854869" y="1709738"/>
                  </a:cubicBezTo>
                  <a:cubicBezTo>
                    <a:pt x="0" y="1709738"/>
                    <a:pt x="0" y="1709738"/>
                    <a:pt x="0" y="1709738"/>
                  </a:cubicBezTo>
                  <a:cubicBezTo>
                    <a:pt x="0" y="854869"/>
                    <a:pt x="0" y="854869"/>
                    <a:pt x="0" y="854869"/>
                  </a:cubicBezTo>
                  <a:cubicBezTo>
                    <a:pt x="0" y="381998"/>
                    <a:pt x="381999" y="0"/>
                    <a:pt x="854869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知能梳理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0" name="矩形 22"/>
            <p:cNvSpPr/>
            <p:nvPr/>
          </p:nvSpPr>
          <p:spPr>
            <a:xfrm>
              <a:off x="4668044" y="3521820"/>
              <a:ext cx="1798533" cy="1695446"/>
            </a:xfrm>
            <a:custGeom>
              <a:avLst/>
              <a:gdLst/>
              <a:ahLst/>
              <a:cxnLst/>
              <a:rect l="l" t="t" r="r" b="b"/>
              <a:pathLst>
                <a:path w="2376488" h="2376487">
                  <a:moveTo>
                    <a:pt x="0" y="0"/>
                  </a:moveTo>
                  <a:cubicBezTo>
                    <a:pt x="1188244" y="0"/>
                    <a:pt x="1188244" y="0"/>
                    <a:pt x="1188244" y="0"/>
                  </a:cubicBezTo>
                  <a:cubicBezTo>
                    <a:pt x="1845521" y="0"/>
                    <a:pt x="2376488" y="530967"/>
                    <a:pt x="2376488" y="1188243"/>
                  </a:cubicBezTo>
                  <a:cubicBezTo>
                    <a:pt x="2376488" y="1845520"/>
                    <a:pt x="1845521" y="2376487"/>
                    <a:pt x="1188244" y="2376487"/>
                  </a:cubicBezTo>
                  <a:cubicBezTo>
                    <a:pt x="530967" y="2376487"/>
                    <a:pt x="0" y="1845520"/>
                    <a:pt x="0" y="1188243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zh-CN" altLang="en-US" sz="2300" b="1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1" name="矩形 21">
              <a:hlinkClick r:id="rId3" action="ppaction://hlinksldjump"/>
            </p:cNvPr>
            <p:cNvSpPr/>
            <p:nvPr/>
          </p:nvSpPr>
          <p:spPr>
            <a:xfrm>
              <a:off x="2743996" y="3497835"/>
              <a:ext cx="1709737" cy="1709738"/>
            </a:xfrm>
            <a:custGeom>
              <a:avLst/>
              <a:gdLst/>
              <a:ahLst/>
              <a:cxnLst/>
              <a:rect l="l" t="t" r="r" b="b"/>
              <a:pathLst>
                <a:path w="1709737" h="1709738">
                  <a:moveTo>
                    <a:pt x="854868" y="0"/>
                  </a:moveTo>
                  <a:cubicBezTo>
                    <a:pt x="1709737" y="0"/>
                    <a:pt x="1709737" y="0"/>
                    <a:pt x="1709737" y="0"/>
                  </a:cubicBezTo>
                  <a:cubicBezTo>
                    <a:pt x="1709737" y="854869"/>
                    <a:pt x="1709737" y="854869"/>
                    <a:pt x="1709737" y="854869"/>
                  </a:cubicBezTo>
                  <a:cubicBezTo>
                    <a:pt x="1709737" y="1327740"/>
                    <a:pt x="1327738" y="1709738"/>
                    <a:pt x="854868" y="1709738"/>
                  </a:cubicBezTo>
                  <a:cubicBezTo>
                    <a:pt x="381998" y="1709738"/>
                    <a:pt x="0" y="1327740"/>
                    <a:pt x="0" y="854869"/>
                  </a:cubicBezTo>
                  <a:cubicBezTo>
                    <a:pt x="0" y="381999"/>
                    <a:pt x="381998" y="0"/>
                    <a:pt x="854868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深化练习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2" name="Freeform 37">
              <a:hlinkClick r:id="rId4" action="ppaction://hlinksldjump"/>
            </p:cNvPr>
            <p:cNvSpPr>
              <a:spLocks/>
            </p:cNvSpPr>
            <p:nvPr/>
          </p:nvSpPr>
          <p:spPr bwMode="gray">
            <a:xfrm rot="10800000" flipV="1">
              <a:off x="2748756" y="1629350"/>
              <a:ext cx="1709738" cy="1709737"/>
            </a:xfrm>
            <a:custGeom>
              <a:avLst/>
              <a:gdLst>
                <a:gd name="T0" fmla="*/ 2147483647 w 1016"/>
                <a:gd name="T1" fmla="*/ 0 h 1016"/>
                <a:gd name="T2" fmla="*/ 0 w 1016"/>
                <a:gd name="T3" fmla="*/ 2147483647 h 1016"/>
                <a:gd name="T4" fmla="*/ 0 w 1016"/>
                <a:gd name="T5" fmla="*/ 2147483647 h 1016"/>
                <a:gd name="T6" fmla="*/ 2147483647 w 1016"/>
                <a:gd name="T7" fmla="*/ 2147483647 h 1016"/>
                <a:gd name="T8" fmla="*/ 2147483647 w 1016"/>
                <a:gd name="T9" fmla="*/ 2147483647 h 1016"/>
                <a:gd name="T10" fmla="*/ 2147483647 w 1016"/>
                <a:gd name="T11" fmla="*/ 0 h 10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16"/>
                <a:gd name="T19" fmla="*/ 0 h 1016"/>
                <a:gd name="T20" fmla="*/ 1016 w 1016"/>
                <a:gd name="T21" fmla="*/ 1016 h 10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16" h="1016">
                  <a:moveTo>
                    <a:pt x="508" y="0"/>
                  </a:moveTo>
                  <a:cubicBezTo>
                    <a:pt x="227" y="0"/>
                    <a:pt x="0" y="227"/>
                    <a:pt x="0" y="508"/>
                  </a:cubicBezTo>
                  <a:cubicBezTo>
                    <a:pt x="0" y="1016"/>
                    <a:pt x="0" y="1016"/>
                    <a:pt x="0" y="1016"/>
                  </a:cubicBezTo>
                  <a:cubicBezTo>
                    <a:pt x="508" y="1016"/>
                    <a:pt x="508" y="1016"/>
                    <a:pt x="508" y="1016"/>
                  </a:cubicBezTo>
                  <a:cubicBezTo>
                    <a:pt x="789" y="1016"/>
                    <a:pt x="1016" y="789"/>
                    <a:pt x="1016" y="508"/>
                  </a:cubicBezTo>
                  <a:cubicBezTo>
                    <a:pt x="1016" y="227"/>
                    <a:pt x="789" y="0"/>
                    <a:pt x="508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回扣导图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16" name="TextBox 8">
            <a:hlinkClick r:id="rId5" action="ppaction://hlinksldjump"/>
          </p:cNvPr>
          <p:cNvSpPr txBox="1"/>
          <p:nvPr/>
        </p:nvSpPr>
        <p:spPr>
          <a:xfrm>
            <a:off x="6527254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01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7" name="TextBox 8">
            <a:hlinkClick r:id="rId3" action="ppaction://hlinksldjump"/>
          </p:cNvPr>
          <p:cNvSpPr txBox="1"/>
          <p:nvPr/>
        </p:nvSpPr>
        <p:spPr>
          <a:xfrm>
            <a:off x="10457596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02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8" name="TextBox 8">
            <a:hlinkClick r:id="" action="ppaction://noaction"/>
          </p:cNvPr>
          <p:cNvSpPr txBox="1"/>
          <p:nvPr/>
        </p:nvSpPr>
        <p:spPr>
          <a:xfrm>
            <a:off x="6527254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03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22" name="TextBox 8">
            <a:hlinkClick r:id="" action="ppaction://noaction"/>
          </p:cNvPr>
          <p:cNvSpPr txBox="1"/>
          <p:nvPr/>
        </p:nvSpPr>
        <p:spPr>
          <a:xfrm>
            <a:off x="10476646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04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pic>
        <p:nvPicPr>
          <p:cNvPr id="1028" name="Picture 4" descr="D:\素材\91淘课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031"/>
          <a:stretch/>
        </p:blipFill>
        <p:spPr bwMode="auto">
          <a:xfrm>
            <a:off x="9198150" y="5075827"/>
            <a:ext cx="1207714" cy="57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47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回扣</a:t>
            </a:r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导图</a:t>
            </a:r>
          </a:p>
        </p:txBody>
      </p:sp>
      <p:pic>
        <p:nvPicPr>
          <p:cNvPr id="1026" name="Picture 2" descr="K3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79434" y="2133650"/>
            <a:ext cx="6431545" cy="2365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矩形 11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圆角矩形 12">
            <a:hlinkClick r:id="rId3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知能梳理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85446" y="458304"/>
            <a:ext cx="11755638" cy="632480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地壳物质循环示意图中，有一个箭头指向的方框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为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；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有两个箭头指向的方框一般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为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	 	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；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有三个箭头指向的方框必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为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背斜岩层向上拱起，侵蚀前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形成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侵蚀后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形成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；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向斜岩层向下弯曲，侵蚀前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为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侵蚀后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形成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地壳运动产生的强大压力和张力，超过了岩石的承受强度，岩体就会破裂，并沿断裂面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发生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	     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形成断层。断层处往往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形成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和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断块山地。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en-US" altLang="zh-CN" sz="27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背斜成山、向斜成谷</a:t>
            </a:r>
            <a:r>
              <a:rPr lang="en-US" altLang="zh-CN" sz="27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是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	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的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结果，</a:t>
            </a:r>
            <a:r>
              <a:rPr lang="en-US" altLang="zh-CN" sz="27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地形倒置</a:t>
            </a:r>
            <a:r>
              <a:rPr lang="en-US" altLang="zh-CN" sz="27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是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在</a:t>
            </a:r>
            <a:r>
              <a:rPr lang="en-US" altLang="zh-CN" sz="2700" kern="100" dirty="0" smtClean="0">
                <a:latin typeface="+mj-ea"/>
                <a:ea typeface="+mj-ea"/>
                <a:cs typeface="Times New Roman"/>
              </a:rPr>
              <a:t>_______</a:t>
            </a:r>
            <a:r>
              <a:rPr lang="en-US" altLang="zh-CN" sz="2700" kern="100" dirty="0">
                <a:latin typeface="+mj-ea"/>
                <a:cs typeface="Times New Roman"/>
              </a:rPr>
              <a:t>_</a:t>
            </a:r>
            <a:r>
              <a:rPr lang="en-US" altLang="zh-CN" sz="2700" kern="100" dirty="0" smtClean="0">
                <a:latin typeface="+mj-ea"/>
                <a:ea typeface="+mj-ea"/>
                <a:cs typeface="Times New Roman"/>
              </a:rPr>
              <a:t>_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的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基础上，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由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	 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形成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5</a:t>
            </a:r>
            <a:r>
              <a:rPr lang="en-US" altLang="zh-CN" sz="2700" kern="100" dirty="0" smtClean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Courier New"/>
              </a:rPr>
              <a:t>        </a:t>
            </a:r>
            <a:r>
              <a:rPr lang="zh-CN" altLang="zh-CN" sz="2700" u="sng" kern="100" dirty="0" smtClean="0">
                <a:latin typeface="Times New Roman"/>
                <a:ea typeface="华文细黑"/>
                <a:cs typeface="Times New Roman"/>
              </a:rPr>
              <a:t>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是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良好的储油构造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是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良好的储水构造。修建水库、交通线路应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避开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7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130480" y="539949"/>
            <a:ext cx="122341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岩浆岩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66137" y="1144588"/>
            <a:ext cx="260840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沉积岩或变质岩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633123" y="1144588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岩浆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333484" y="1773610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山地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274496" y="1783135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谷地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619772" y="2387774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谷地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447134" y="2398073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山地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633489" y="3620708"/>
            <a:ext cx="156966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明显位移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625011" y="3630233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陡崖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21138" y="4231407"/>
            <a:ext cx="156966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内力作用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0286186" y="4221881"/>
            <a:ext cx="156966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内力作用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317681" y="4856654"/>
            <a:ext cx="156966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外力作用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84565" y="5479926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背斜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333106" y="5480700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向斜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920155" y="6094090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断层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22" name="圆角矩形 21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1035320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67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深化练习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87824" y="722065"/>
            <a:ext cx="11524006" cy="5514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下图为一幅地层分布图。回答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effectLst/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effectLst/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7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effectLst/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岩层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按从老到新的正确排序是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①②③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③②①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②③①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②①③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01453" y="5446018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12843" y="4403998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矩形 6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圆角矩形 7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2050" name="Picture 2" descr="K36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20287" y="1572822"/>
            <a:ext cx="5250302" cy="2514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3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4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5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21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21655" y="573668"/>
            <a:ext cx="11572430" cy="22895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本题组考查地层分布状况判读和岩层性质的分析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岩层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在岩层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的下部，形成时间较早，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为岩浆活动，岩浆侵入到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岩层中，说明形成时间较晚。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7587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8982" y="405458"/>
            <a:ext cx="11524006" cy="616066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岩层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中不可能含有化石的是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7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A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	B.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③④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</a:t>
            </a: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C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②③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①④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图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中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岩层有明显的层次，属于沉积岩，可能有化石分布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为侵入岩，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为变质岩，两者都不可能含有化石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92511" y="3895750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44891" y="622876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8" name="Picture 2" descr="K36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70055" y="1284412"/>
            <a:ext cx="5250302" cy="2514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1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00075" y="75448"/>
            <a:ext cx="11524006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读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钱塘江河口和杭州湾历史变迁图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effectLst/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图示期间，杭州湾南北两岸地貌的变迁及原因是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南岸形成河流侵蚀地貌，以流水侵蚀为主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北岸形成河流侵蚀地貌，以流水侵蚀为主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南岸形成河流堆积地貌，以流水堆积为主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北岸形成河流堆积地貌，以流水堆积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为主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059" y="5220469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92963" y="3511327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3074" name="Picture 2" descr="K36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0819" y="743183"/>
            <a:ext cx="7088774" cy="2570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59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79083" y="640532"/>
            <a:ext cx="11639246" cy="22444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</a:t>
            </a:r>
            <a:r>
              <a:rPr lang="zh-CN" altLang="zh-CN" sz="2800" b="1" kern="10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　</a:t>
            </a:r>
            <a:r>
              <a:rPr lang="zh-CN" altLang="zh-CN" sz="2800" kern="100" smtClean="0">
                <a:latin typeface="Times New Roman"/>
                <a:ea typeface="华文细黑"/>
                <a:cs typeface="Times New Roman"/>
              </a:rPr>
              <a:t>由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图可知，从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世纪至现代，杭州湾北岸海岸线向陆地推进，由此判断，北岸以海水侵蚀作用为主，形成海浪侵蚀地貌；南岸海岸线从陆地向海洋推进，所以南岸以沉积作用为主，形成河流堆积地貌。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1381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207</Words>
  <Application>Microsoft Office PowerPoint</Application>
  <PresentationFormat>自定义</PresentationFormat>
  <Paragraphs>108</Paragraphs>
  <Slides>10</Slides>
  <Notes>0</Notes>
  <HiddenSlides>2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663</cp:revision>
  <dcterms:created xsi:type="dcterms:W3CDTF">2016-03-28T08:35:20Z</dcterms:created>
  <dcterms:modified xsi:type="dcterms:W3CDTF">2017-01-17T01:38:02Z</dcterms:modified>
</cp:coreProperties>
</file>