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703" r:id="rId2"/>
    <p:sldId id="256" r:id="rId3"/>
    <p:sldId id="614" r:id="rId4"/>
    <p:sldId id="627" r:id="rId5"/>
    <p:sldId id="694" r:id="rId6"/>
    <p:sldId id="615" r:id="rId7"/>
    <p:sldId id="695" r:id="rId8"/>
    <p:sldId id="697" r:id="rId9"/>
    <p:sldId id="698" r:id="rId10"/>
    <p:sldId id="699" r:id="rId11"/>
    <p:sldId id="700" r:id="rId12"/>
    <p:sldId id="701" r:id="rId13"/>
    <p:sldId id="70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6">
          <p15:clr>
            <a:srgbClr val="A4A3A4"/>
          </p15:clr>
        </p15:guide>
        <p15:guide id="2" pos="3843">
          <p15:clr>
            <a:srgbClr val="A4A3A4"/>
          </p15:clr>
        </p15:guide>
      </p15:sldGuideLst>
    </p:ext>
    <p:ext uri="{2D200454-40CA-4A62-9FC3-DE9A4176ACB9}">
      <p15:notesGuideLst xmlns:p15="http://schemas.microsoft.com/office/powerpoint/2012/main">
        <p15:guide id="1" orient="horz" pos="3182">
          <p15:clr>
            <a:srgbClr val="A4A3A4"/>
          </p15:clr>
        </p15:guide>
        <p15:guide id="2" pos="216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FF"/>
    <a:srgbClr val="0000FF"/>
    <a:srgbClr val="F8E192"/>
    <a:srgbClr val="ED7D31"/>
    <a:srgbClr val="FA7857"/>
    <a:srgbClr val="F0BBA8"/>
    <a:srgbClr val="C5C5C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714" autoAdjust="0"/>
  </p:normalViewPr>
  <p:slideViewPr>
    <p:cSldViewPr>
      <p:cViewPr varScale="1">
        <p:scale>
          <a:sx n="100" d="100"/>
          <a:sy n="100" d="100"/>
        </p:scale>
        <p:origin x="-294" y="-96"/>
      </p:cViewPr>
      <p:guideLst>
        <p:guide orient="horz" pos="2386"/>
        <p:guide pos="3843"/>
      </p:guideLst>
    </p:cSldViewPr>
  </p:slideViewPr>
  <p:outlineViewPr>
    <p:cViewPr>
      <p:scale>
        <a:sx n="33" d="100"/>
        <a:sy n="33" d="100"/>
      </p:scale>
      <p:origin x="0" y="1674"/>
    </p:cViewPr>
  </p:outlineViewPr>
  <p:notesTextViewPr>
    <p:cViewPr>
      <p:scale>
        <a:sx n="1" d="1"/>
        <a:sy n="1" d="1"/>
      </p:scale>
      <p:origin x="0" y="0"/>
    </p:cViewPr>
  </p:notesTextViewPr>
  <p:notesViewPr>
    <p:cSldViewPr>
      <p:cViewPr varScale="1">
        <p:scale>
          <a:sx n="68" d="100"/>
          <a:sy n="68" d="100"/>
        </p:scale>
        <p:origin x="-2856" y="-108"/>
      </p:cViewPr>
      <p:guideLst>
        <p:guide orient="horz" pos="3182"/>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3FA5A-66A3-4316-878E-E77A88EE2E73}" type="datetimeFigureOut">
              <a:rPr lang="zh-CN" altLang="en-US" smtClean="0"/>
              <a:t>2022/2/28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68CAC-6640-417F-821E-54E16AA235FA}" type="slidenum">
              <a:rPr lang="zh-CN" altLang="en-US" smtClean="0"/>
              <a:t>‹#›</a:t>
            </a:fld>
            <a:endParaRPr lang="zh-CN" altLang="en-US"/>
          </a:p>
        </p:txBody>
      </p:sp>
    </p:spTree>
    <p:extLst>
      <p:ext uri="{BB962C8B-B14F-4D97-AF65-F5344CB8AC3E}">
        <p14:creationId xmlns:p14="http://schemas.microsoft.com/office/powerpoint/2010/main" val="217710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44996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117600" y="8475133"/>
            <a:ext cx="3657600" cy="486833"/>
          </a:xfrm>
        </p:spPr>
        <p:txBody>
          <a:bodyPr/>
          <a:lstStyle/>
          <a:p>
            <a:fld id="{82F288E0-7875-42C4-84C8-98DBBD3BF4D2}" type="datetimeFigureOut">
              <a:rPr lang="zh-CN" altLang="en-US" smtClean="0"/>
              <a:t>2022/2/28</a:t>
            </a:fld>
            <a:endParaRPr lang="zh-CN" altLang="en-US"/>
          </a:p>
        </p:txBody>
      </p:sp>
      <p:sp>
        <p:nvSpPr>
          <p:cNvPr id="3" name="页脚占位符 2"/>
          <p:cNvSpPr>
            <a:spLocks noGrp="1"/>
          </p:cNvSpPr>
          <p:nvPr>
            <p:ph type="ftr" sz="quarter" idx="11"/>
          </p:nvPr>
        </p:nvSpPr>
        <p:spPr>
          <a:xfrm>
            <a:off x="5384800" y="8475133"/>
            <a:ext cx="5486400" cy="486833"/>
          </a:xfrm>
        </p:spPr>
        <p:txBody>
          <a:bodyPr/>
          <a:lstStyle/>
          <a:p>
            <a:endParaRPr lang="zh-CN" altLang="en-US"/>
          </a:p>
        </p:txBody>
      </p:sp>
      <p:sp>
        <p:nvSpPr>
          <p:cNvPr id="4" name="灯片编号占位符 3"/>
          <p:cNvSpPr>
            <a:spLocks noGrp="1"/>
          </p:cNvSpPr>
          <p:nvPr>
            <p:ph type="sldNum" sz="quarter" idx="12"/>
          </p:nvPr>
        </p:nvSpPr>
        <p:spPr>
          <a:xfrm>
            <a:off x="11480800" y="8475133"/>
            <a:ext cx="3657600" cy="486833"/>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2022/2/28</a:t>
            </a:fld>
            <a:endParaRPr lang="zh-CN" altLang="en-US"/>
          </a:p>
        </p:txBody>
      </p:sp>
      <p:sp>
        <p:nvSpPr>
          <p:cNvPr id="5" name="页脚占位符 4"/>
          <p:cNvSpPr>
            <a:spLocks noGrp="1"/>
          </p:cNvSpPr>
          <p:nvPr>
            <p:ph type="ftr" sz="quarter" idx="11"/>
          </p:nvPr>
        </p:nvSpPr>
        <p:spPr>
          <a:xfrm>
            <a:off x="4165600" y="6356350"/>
            <a:ext cx="3860800" cy="365125"/>
          </a:xfr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43" y="1122565"/>
            <a:ext cx="9144249" cy="2388029"/>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43" y="3602687"/>
            <a:ext cx="9144249" cy="1656060"/>
          </a:xfrm>
        </p:spPr>
        <p:txBody>
          <a:bodyPr/>
          <a:lstStyle>
            <a:lvl1pPr marL="0" indent="0" algn="ctr">
              <a:buNone/>
              <a:defRPr sz="2400"/>
            </a:lvl1pPr>
            <a:lvl2pPr marL="457835" indent="0" algn="ctr">
              <a:buNone/>
              <a:defRPr sz="2000"/>
            </a:lvl2pPr>
            <a:lvl3pPr marL="914400" indent="0" algn="ctr">
              <a:buNone/>
              <a:defRPr sz="1800"/>
            </a:lvl3pPr>
            <a:lvl4pPr marL="1372235" indent="0" algn="ctr">
              <a:buNone/>
              <a:defRPr sz="1600"/>
            </a:lvl4pPr>
            <a:lvl5pPr marL="1828800" indent="0" algn="ctr">
              <a:buNone/>
              <a:defRPr sz="1600"/>
            </a:lvl5pPr>
            <a:lvl6pPr marL="2286635" indent="0" algn="ctr">
              <a:buNone/>
              <a:defRPr sz="1600"/>
            </a:lvl6pPr>
            <a:lvl7pPr marL="2743200" indent="0" algn="ctr">
              <a:buNone/>
              <a:defRPr sz="1600"/>
            </a:lvl7pPr>
            <a:lvl8pPr marL="3201035" indent="0" algn="ctr">
              <a:buNone/>
              <a:defRPr sz="1600"/>
            </a:lvl8pPr>
            <a:lvl9pPr marL="365823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24" y="6357494"/>
            <a:ext cx="2743275" cy="365190"/>
          </a:xfrm>
        </p:spPr>
        <p:txBody>
          <a:bodyPr/>
          <a:lstStyle/>
          <a:p>
            <a:fld id="{82F288E0-7875-42C4-84C8-98DBBD3BF4D2}" type="datetimeFigureOut">
              <a:rPr lang="zh-CN" altLang="en-US" smtClean="0"/>
              <a:t>2022/2/28</a:t>
            </a:fld>
            <a:endParaRPr lang="zh-CN" altLang="en-US"/>
          </a:p>
        </p:txBody>
      </p:sp>
      <p:sp>
        <p:nvSpPr>
          <p:cNvPr id="5" name="页脚占位符 4"/>
          <p:cNvSpPr>
            <a:spLocks noGrp="1"/>
          </p:cNvSpPr>
          <p:nvPr>
            <p:ph type="ftr" sz="quarter" idx="11"/>
          </p:nvPr>
        </p:nvSpPr>
        <p:spPr>
          <a:xfrm>
            <a:off x="4038711" y="6357494"/>
            <a:ext cx="4114913" cy="365190"/>
          </a:xfrm>
        </p:spPr>
        <p:txBody>
          <a:bodyPr/>
          <a:lstStyle/>
          <a:p>
            <a:endParaRPr lang="zh-CN" altLang="en-US"/>
          </a:p>
        </p:txBody>
      </p:sp>
      <p:sp>
        <p:nvSpPr>
          <p:cNvPr id="6" name="灯片编号占位符 5"/>
          <p:cNvSpPr>
            <a:spLocks noGrp="1"/>
          </p:cNvSpPr>
          <p:nvPr>
            <p:ph type="sldNum" sz="quarter" idx="12"/>
          </p:nvPr>
        </p:nvSpPr>
        <p:spPr>
          <a:xfrm>
            <a:off x="8610836" y="6357494"/>
            <a:ext cx="2743275" cy="365190"/>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8" cstate="print"/>
          <a:srcRect/>
          <a:stretch>
            <a:fillRect/>
          </a:stretch>
        </p:blipFill>
        <p:spPr bwMode="auto">
          <a:xfrm>
            <a:off x="479376" y="164629"/>
            <a:ext cx="2160240" cy="600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A7CF6086-0F62-4272-8630-547F7464EF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84515" y="1386509"/>
            <a:ext cx="7036699" cy="2638762"/>
          </a:xfrm>
          <a:prstGeom prst="rect">
            <a:avLst/>
          </a:prstGeom>
        </p:spPr>
      </p:pic>
      <p:sp>
        <p:nvSpPr>
          <p:cNvPr id="6" name="文本框 5">
            <a:extLst>
              <a:ext uri="{FF2B5EF4-FFF2-40B4-BE49-F238E27FC236}">
                <a16:creationId xmlns:a16="http://schemas.microsoft.com/office/drawing/2014/main" xmlns="" id="{3CFC9DB3-266F-4333-ACFA-40544D068235}"/>
              </a:ext>
            </a:extLst>
          </p:cNvPr>
          <p:cNvSpPr txBox="1"/>
          <p:nvPr/>
        </p:nvSpPr>
        <p:spPr>
          <a:xfrm>
            <a:off x="1018761" y="4025271"/>
            <a:ext cx="10375319" cy="1384995"/>
          </a:xfrm>
          <a:prstGeom prst="rect">
            <a:avLst/>
          </a:prstGeom>
          <a:noFill/>
        </p:spPr>
        <p:txBody>
          <a:bodyPr wrap="square" rtlCol="0">
            <a:spAutoFit/>
          </a:bodyPr>
          <a:lstStyle/>
          <a:p>
            <a:r>
              <a:rPr lang="zh-CN" altLang="en-US" sz="2800" b="1" dirty="0">
                <a:solidFill>
                  <a:srgbClr val="FF0000"/>
                </a:solidFill>
              </a:rPr>
              <a:t>中小学全学科资料    微信扫码关注：名师辅导网</a:t>
            </a:r>
            <a:endParaRPr lang="en-US" altLang="zh-CN" sz="2800" b="1" dirty="0">
              <a:solidFill>
                <a:srgbClr val="FF0000"/>
              </a:solidFill>
            </a:endParaRPr>
          </a:p>
          <a:p>
            <a:r>
              <a:rPr lang="zh-CN" altLang="en-US" sz="2800" b="1" dirty="0">
                <a:solidFill>
                  <a:srgbClr val="FF0000"/>
                </a:solidFill>
              </a:rPr>
              <a:t>语文、数学、英语、物理、化学、地理、生物、历史、政治</a:t>
            </a:r>
            <a:endParaRPr lang="en-US" altLang="zh-CN" sz="2800" b="1" dirty="0">
              <a:solidFill>
                <a:srgbClr val="FF0000"/>
              </a:solidFill>
            </a:endParaRPr>
          </a:p>
          <a:p>
            <a:r>
              <a:rPr lang="zh-CN" altLang="en-US" sz="2800" b="1" dirty="0">
                <a:solidFill>
                  <a:srgbClr val="FF0000"/>
                </a:solidFill>
              </a:rPr>
              <a:t>科学、美术、音乐、体育与健康、道德与法治、信息技术</a:t>
            </a:r>
          </a:p>
        </p:txBody>
      </p:sp>
    </p:spTree>
    <p:extLst>
      <p:ext uri="{BB962C8B-B14F-4D97-AF65-F5344CB8AC3E}">
        <p14:creationId xmlns:p14="http://schemas.microsoft.com/office/powerpoint/2010/main" val="391237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207895" y="1556385"/>
            <a:ext cx="8081645" cy="1092200"/>
          </a:xfrm>
          <a:prstGeom prst="rect">
            <a:avLst/>
          </a:prstGeom>
        </p:spPr>
      </p:pic>
      <p:pic>
        <p:nvPicPr>
          <p:cNvPr id="3" name="图片 2"/>
          <p:cNvPicPr>
            <a:picLocks noChangeAspect="1"/>
          </p:cNvPicPr>
          <p:nvPr/>
        </p:nvPicPr>
        <p:blipFill>
          <a:blip r:embed="rId3"/>
          <a:stretch>
            <a:fillRect/>
          </a:stretch>
        </p:blipFill>
        <p:spPr>
          <a:xfrm>
            <a:off x="2207895" y="2709545"/>
            <a:ext cx="8121015" cy="3115310"/>
          </a:xfrm>
          <a:prstGeom prst="rect">
            <a:avLst/>
          </a:prstGeom>
        </p:spPr>
      </p:pic>
      <p:pic>
        <p:nvPicPr>
          <p:cNvPr id="5" name="图片 4"/>
          <p:cNvPicPr>
            <a:picLocks noChangeAspect="1"/>
          </p:cNvPicPr>
          <p:nvPr/>
        </p:nvPicPr>
        <p:blipFill>
          <a:blip r:embed="rId4" cstate="print"/>
          <a:stretch>
            <a:fillRect/>
          </a:stretch>
        </p:blipFill>
        <p:spPr>
          <a:xfrm>
            <a:off x="9552305" y="2132965"/>
            <a:ext cx="449580" cy="520700"/>
          </a:xfrm>
          <a:prstGeom prst="rect">
            <a:avLst/>
          </a:prstGeom>
        </p:spPr>
      </p:pic>
      <p:pic>
        <p:nvPicPr>
          <p:cNvPr id="4" name="图片 3"/>
          <p:cNvPicPr>
            <a:picLocks noChangeAspect="1"/>
          </p:cNvPicPr>
          <p:nvPr/>
        </p:nvPicPr>
        <p:blipFill>
          <a:blip r:embed="rId4" cstate="print"/>
          <a:stretch>
            <a:fillRect/>
          </a:stretch>
        </p:blipFill>
        <p:spPr>
          <a:xfrm>
            <a:off x="2567940" y="2780665"/>
            <a:ext cx="7972425" cy="1120775"/>
          </a:xfrm>
          <a:prstGeom prst="rect">
            <a:avLst/>
          </a:prstGeom>
        </p:spPr>
      </p:pic>
      <p:pic>
        <p:nvPicPr>
          <p:cNvPr id="6" name="图片 5"/>
          <p:cNvPicPr>
            <a:picLocks noChangeAspect="1"/>
          </p:cNvPicPr>
          <p:nvPr/>
        </p:nvPicPr>
        <p:blipFill>
          <a:blip r:embed="rId4" cstate="print"/>
          <a:stretch>
            <a:fillRect/>
          </a:stretch>
        </p:blipFill>
        <p:spPr>
          <a:xfrm>
            <a:off x="9552305" y="3933190"/>
            <a:ext cx="449580" cy="520700"/>
          </a:xfrm>
          <a:prstGeom prst="rect">
            <a:avLst/>
          </a:prstGeom>
        </p:spPr>
      </p:pic>
      <p:pic>
        <p:nvPicPr>
          <p:cNvPr id="7" name="图片 6"/>
          <p:cNvPicPr>
            <a:picLocks noChangeAspect="1"/>
          </p:cNvPicPr>
          <p:nvPr/>
        </p:nvPicPr>
        <p:blipFill>
          <a:blip r:embed="rId4" cstate="print"/>
          <a:stretch>
            <a:fillRect/>
          </a:stretch>
        </p:blipFill>
        <p:spPr>
          <a:xfrm>
            <a:off x="9552305" y="5229225"/>
            <a:ext cx="449580" cy="52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47850" y="1268730"/>
            <a:ext cx="8649970" cy="4522470"/>
          </a:xfrm>
          <a:prstGeom prst="rect">
            <a:avLst/>
          </a:prstGeom>
        </p:spPr>
      </p:pic>
      <p:pic>
        <p:nvPicPr>
          <p:cNvPr id="5" name="图片 4"/>
          <p:cNvPicPr>
            <a:picLocks noChangeAspect="1"/>
          </p:cNvPicPr>
          <p:nvPr/>
        </p:nvPicPr>
        <p:blipFill>
          <a:blip r:embed="rId3" cstate="print"/>
          <a:stretch>
            <a:fillRect/>
          </a:stretch>
        </p:blipFill>
        <p:spPr>
          <a:xfrm>
            <a:off x="8400415" y="1988820"/>
            <a:ext cx="449580" cy="520700"/>
          </a:xfrm>
          <a:prstGeom prst="rect">
            <a:avLst/>
          </a:prstGeom>
        </p:spPr>
      </p:pic>
      <p:pic>
        <p:nvPicPr>
          <p:cNvPr id="3" name="图片 2"/>
          <p:cNvPicPr>
            <a:picLocks noChangeAspect="1"/>
          </p:cNvPicPr>
          <p:nvPr/>
        </p:nvPicPr>
        <p:blipFill>
          <a:blip r:embed="rId3" cstate="print"/>
          <a:stretch>
            <a:fillRect/>
          </a:stretch>
        </p:blipFill>
        <p:spPr>
          <a:xfrm>
            <a:off x="2351405" y="4580890"/>
            <a:ext cx="8129905" cy="1210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207895" y="980440"/>
            <a:ext cx="7819390" cy="5316855"/>
          </a:xfrm>
          <a:prstGeom prst="rect">
            <a:avLst/>
          </a:prstGeom>
        </p:spPr>
      </p:pic>
      <p:pic>
        <p:nvPicPr>
          <p:cNvPr id="5" name="图片 4"/>
          <p:cNvPicPr>
            <a:picLocks noChangeAspect="1"/>
          </p:cNvPicPr>
          <p:nvPr/>
        </p:nvPicPr>
        <p:blipFill>
          <a:blip r:embed="rId3" cstate="print"/>
          <a:stretch>
            <a:fillRect/>
          </a:stretch>
        </p:blipFill>
        <p:spPr>
          <a:xfrm>
            <a:off x="3575685" y="1628775"/>
            <a:ext cx="449580" cy="520700"/>
          </a:xfrm>
          <a:prstGeom prst="rect">
            <a:avLst/>
          </a:prstGeom>
        </p:spPr>
      </p:pic>
      <p:pic>
        <p:nvPicPr>
          <p:cNvPr id="3" name="图片 2"/>
          <p:cNvPicPr>
            <a:picLocks noChangeAspect="1"/>
          </p:cNvPicPr>
          <p:nvPr/>
        </p:nvPicPr>
        <p:blipFill>
          <a:blip r:embed="rId3" cstate="print"/>
          <a:stretch>
            <a:fillRect/>
          </a:stretch>
        </p:blipFill>
        <p:spPr>
          <a:xfrm>
            <a:off x="2567940" y="4076700"/>
            <a:ext cx="7280910" cy="944245"/>
          </a:xfrm>
          <a:prstGeom prst="rect">
            <a:avLst/>
          </a:prstGeom>
        </p:spPr>
      </p:pic>
      <p:pic>
        <p:nvPicPr>
          <p:cNvPr id="4" name="图片 3"/>
          <p:cNvPicPr>
            <a:picLocks noChangeAspect="1"/>
          </p:cNvPicPr>
          <p:nvPr/>
        </p:nvPicPr>
        <p:blipFill>
          <a:blip r:embed="rId3" cstate="print"/>
          <a:stretch>
            <a:fillRect/>
          </a:stretch>
        </p:blipFill>
        <p:spPr>
          <a:xfrm>
            <a:off x="8544560" y="5156835"/>
            <a:ext cx="449580" cy="52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9CF3E40-71D9-444F-901D-BE0EDB57A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00" y="945319"/>
            <a:ext cx="11428571" cy="4863492"/>
          </a:xfrm>
          <a:prstGeom prst="rect">
            <a:avLst/>
          </a:prstGeom>
        </p:spPr>
      </p:pic>
    </p:spTree>
    <p:extLst>
      <p:ext uri="{BB962C8B-B14F-4D97-AF65-F5344CB8AC3E}">
        <p14:creationId xmlns:p14="http://schemas.microsoft.com/office/powerpoint/2010/main" val="281071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6520" y="1901190"/>
            <a:ext cx="6918960" cy="1568450"/>
          </a:xfrm>
          <a:prstGeom prst="rect">
            <a:avLst/>
          </a:prstGeom>
          <a:noFill/>
        </p:spPr>
        <p:txBody>
          <a:bodyPr wrap="none" rtlCol="0">
            <a:spAutoFit/>
          </a:bodyPr>
          <a:lstStyle/>
          <a:p>
            <a:pPr algn="ctr"/>
            <a:r>
              <a:rPr lang="zh-CN" altLang="en-US" sz="4800" b="1" dirty="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rPr>
              <a:t>第二单元  </a:t>
            </a:r>
            <a:r>
              <a:rPr lang="zh-CN" altLang="en-US" sz="4800" b="1" dirty="0" smtClean="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rPr>
              <a:t>生物的多样性</a:t>
            </a:r>
            <a:endParaRPr lang="en-US" altLang="zh-CN" sz="4800" b="1" dirty="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endParaRPr>
          </a:p>
          <a:p>
            <a:pPr algn="ctr"/>
            <a:endParaRPr lang="en-US" altLang="zh-CN" sz="4800" b="1" dirty="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endParaRPr>
          </a:p>
        </p:txBody>
      </p:sp>
      <p:sp>
        <p:nvSpPr>
          <p:cNvPr id="3" name="文本框 2"/>
          <p:cNvSpPr txBox="1"/>
          <p:nvPr/>
        </p:nvSpPr>
        <p:spPr>
          <a:xfrm>
            <a:off x="3206115" y="3305175"/>
            <a:ext cx="5779770" cy="768350"/>
          </a:xfrm>
          <a:prstGeom prst="rect">
            <a:avLst/>
          </a:prstGeom>
          <a:noFill/>
        </p:spPr>
        <p:txBody>
          <a:bodyPr wrap="square" rtlCol="0">
            <a:spAutoFit/>
          </a:bodyPr>
          <a:lstStyle/>
          <a:p>
            <a:pPr algn="ctr"/>
            <a:r>
              <a:rPr lang="en-US" altLang="zh-CN" sz="4400" b="1" dirty="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3</a:t>
            </a:r>
            <a:r>
              <a:rPr lang="en-US" altLang="zh-CN" sz="4400" b="1" dirty="0" smtClean="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a:t>
            </a:r>
            <a:r>
              <a:rPr lang="zh-CN" altLang="en-US" sz="4400" b="1" dirty="0" smtClean="0">
                <a:solidFill>
                  <a:srgbClr val="ED7D3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形形色色的植物</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271270" y="2420620"/>
            <a:ext cx="4299585" cy="2861310"/>
          </a:xfrm>
          <a:prstGeom prst="rect">
            <a:avLst/>
          </a:prstGeom>
          <a:noFill/>
        </p:spPr>
        <p:txBody>
          <a:bodyPr wrap="square" rtlCol="0">
            <a:spAutoFit/>
          </a:bodyPr>
          <a:lstStyle/>
          <a:p>
            <a:pPr algn="just" fontAlgn="auto">
              <a:lnSpc>
                <a:spcPct val="150000"/>
              </a:lnSpc>
            </a:pPr>
            <a:r>
              <a:rPr lang="zh-CN" altLang="en-US" sz="2400" dirty="0" smtClean="0">
                <a:latin typeface="微软雅黑" panose="020B0503020204020204" charset="-122"/>
                <a:ea typeface="微软雅黑" panose="020B0503020204020204" charset="-122"/>
                <a:cs typeface="微软雅黑" panose="020B0503020204020204" charset="-122"/>
              </a:rPr>
              <a:t>      通过调查，我们已经知道校园中有许多种不同的植物。那么，同种植物中的不同个体相同吗？同一</a:t>
            </a:r>
            <a:r>
              <a:rPr lang="en-US" altLang="zh-CN" sz="2400" dirty="0" smtClean="0">
                <a:latin typeface="微软雅黑" panose="020B0503020204020204" charset="-122"/>
                <a:ea typeface="微软雅黑" panose="020B0503020204020204" charset="-122"/>
                <a:cs typeface="微软雅黑" panose="020B0503020204020204" charset="-122"/>
              </a:rPr>
              <a:t>“</a:t>
            </a:r>
            <a:r>
              <a:rPr lang="zh-CN" altLang="en-US" sz="2400" dirty="0" smtClean="0">
                <a:latin typeface="微软雅黑" panose="020B0503020204020204" charset="-122"/>
                <a:ea typeface="微软雅黑" panose="020B0503020204020204" charset="-122"/>
                <a:cs typeface="微软雅黑" panose="020B0503020204020204" charset="-122"/>
              </a:rPr>
              <a:t>家庭</a:t>
            </a:r>
            <a:r>
              <a:rPr lang="en-US" altLang="zh-CN" sz="2400" dirty="0" smtClean="0">
                <a:latin typeface="微软雅黑" panose="020B0503020204020204" charset="-122"/>
                <a:ea typeface="微软雅黑" panose="020B0503020204020204" charset="-122"/>
                <a:cs typeface="微软雅黑" panose="020B0503020204020204" charset="-122"/>
              </a:rPr>
              <a:t>”</a:t>
            </a:r>
            <a:r>
              <a:rPr lang="zh-CN" altLang="en-US" sz="2400" dirty="0" smtClean="0">
                <a:latin typeface="微软雅黑" panose="020B0503020204020204" charset="-122"/>
                <a:ea typeface="微软雅黑" panose="020B0503020204020204" charset="-122"/>
                <a:cs typeface="微软雅黑" panose="020B0503020204020204" charset="-122"/>
              </a:rPr>
              <a:t>的植物完全相同吗？</a:t>
            </a:r>
          </a:p>
        </p:txBody>
      </p:sp>
      <p:grpSp>
        <p:nvGrpSpPr>
          <p:cNvPr id="16" name="组合 15"/>
          <p:cNvGrpSpPr/>
          <p:nvPr/>
        </p:nvGrpSpPr>
        <p:grpSpPr>
          <a:xfrm>
            <a:off x="768350" y="1236980"/>
            <a:ext cx="2055495" cy="575945"/>
            <a:chOff x="1210" y="1948"/>
            <a:chExt cx="3237" cy="907"/>
          </a:xfrm>
        </p:grpSpPr>
        <p:pic>
          <p:nvPicPr>
            <p:cNvPr id="17" name="图片 16" descr="通用的"/>
            <p:cNvPicPr>
              <a:picLocks noChangeAspect="1"/>
            </p:cNvPicPr>
            <p:nvPr/>
          </p:nvPicPr>
          <p:blipFill>
            <a:blip r:embed="rId2" cstate="print"/>
            <a:stretch>
              <a:fillRect/>
            </a:stretch>
          </p:blipFill>
          <p:spPr>
            <a:xfrm>
              <a:off x="1210" y="1948"/>
              <a:ext cx="3237" cy="907"/>
            </a:xfrm>
            <a:prstGeom prst="rect">
              <a:avLst/>
            </a:prstGeom>
          </p:spPr>
        </p:pic>
        <p:sp>
          <p:nvSpPr>
            <p:cNvPr id="18" name="文本框 17"/>
            <p:cNvSpPr txBox="1"/>
            <p:nvPr/>
          </p:nvSpPr>
          <p:spPr>
            <a:xfrm>
              <a:off x="1849" y="2039"/>
              <a:ext cx="2270" cy="725"/>
            </a:xfrm>
            <a:prstGeom prst="rect">
              <a:avLst/>
            </a:prstGeom>
            <a:noFill/>
          </p:spPr>
          <p:txBody>
            <a:bodyPr wrap="square" rtlCol="0">
              <a:spAutoFit/>
            </a:bodyPr>
            <a:lstStyle/>
            <a:p>
              <a:r>
                <a:rPr lang="zh-CN" altLang="zh-CN" sz="2400" b="1">
                  <a:latin typeface="微软雅黑" panose="020B0503020204020204" charset="-122"/>
                  <a:ea typeface="微软雅黑" panose="020B0503020204020204" charset="-122"/>
                  <a:sym typeface="+mn-ea"/>
                </a:rPr>
                <a:t>一、</a:t>
              </a:r>
              <a:r>
                <a:rPr lang="zh-CN" altLang="zh-CN"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聚焦</a:t>
              </a:r>
            </a:p>
          </p:txBody>
        </p:sp>
      </p:grpSp>
      <p:pic>
        <p:nvPicPr>
          <p:cNvPr id="8" name="图片 7"/>
          <p:cNvPicPr>
            <a:picLocks noChangeAspect="1"/>
          </p:cNvPicPr>
          <p:nvPr/>
        </p:nvPicPr>
        <p:blipFill>
          <a:blip r:embed="rId3"/>
          <a:stretch>
            <a:fillRect/>
          </a:stretch>
        </p:blipFill>
        <p:spPr>
          <a:xfrm>
            <a:off x="6240145" y="836295"/>
            <a:ext cx="4381500" cy="52863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9745" y="1089660"/>
            <a:ext cx="2055495" cy="575945"/>
            <a:chOff x="787" y="1716"/>
            <a:chExt cx="3237" cy="907"/>
          </a:xfrm>
        </p:grpSpPr>
        <p:pic>
          <p:nvPicPr>
            <p:cNvPr id="6" name="图片 5" descr="通用的"/>
            <p:cNvPicPr>
              <a:picLocks noChangeAspect="1"/>
            </p:cNvPicPr>
            <p:nvPr/>
          </p:nvPicPr>
          <p:blipFill>
            <a:blip r:embed="rId2" cstate="print"/>
            <a:stretch>
              <a:fillRect/>
            </a:stretch>
          </p:blipFill>
          <p:spPr>
            <a:xfrm>
              <a:off x="787" y="1716"/>
              <a:ext cx="3237" cy="907"/>
            </a:xfrm>
            <a:prstGeom prst="rect">
              <a:avLst/>
            </a:prstGeom>
          </p:spPr>
        </p:pic>
        <p:sp>
          <p:nvSpPr>
            <p:cNvPr id="4" name="文本框 3"/>
            <p:cNvSpPr txBox="1"/>
            <p:nvPr/>
          </p:nvSpPr>
          <p:spPr>
            <a:xfrm>
              <a:off x="1528" y="1807"/>
              <a:ext cx="2256" cy="725"/>
            </a:xfrm>
            <a:prstGeom prst="rect">
              <a:avLst/>
            </a:prstGeom>
            <a:noFill/>
          </p:spPr>
          <p:txBody>
            <a:bodyPr wrap="square" rtlCol="0">
              <a:spAutoFit/>
            </a:bodyPr>
            <a:lstStyle/>
            <a:p>
              <a:r>
                <a:rPr lang="zh-CN" altLang="zh-CN" sz="2400" b="1">
                  <a:latin typeface="微软雅黑" panose="020B0503020204020204" charset="-122"/>
                  <a:ea typeface="微软雅黑" panose="020B0503020204020204" charset="-122"/>
                  <a:sym typeface="+mn-ea"/>
                </a:rPr>
                <a:t>二、探索</a:t>
              </a:r>
              <a:r>
                <a:rPr lang="zh-CN" altLang="zh-CN" sz="2400" b="1">
                  <a:sym typeface="+mn-ea"/>
                </a:rPr>
                <a:t>     </a:t>
              </a:r>
              <a:endParaRPr lang="zh-CN" altLang="en-US" sz="2400"/>
            </a:p>
          </p:txBody>
        </p:sp>
      </p:grpSp>
      <p:sp>
        <p:nvSpPr>
          <p:cNvPr id="8" name="文本框 7"/>
          <p:cNvSpPr txBox="1"/>
          <p:nvPr/>
        </p:nvSpPr>
        <p:spPr>
          <a:xfrm>
            <a:off x="2783840" y="960755"/>
            <a:ext cx="8638540" cy="718820"/>
          </a:xfrm>
          <a:prstGeom prst="rect">
            <a:avLst/>
          </a:prstGeom>
          <a:noFill/>
        </p:spPr>
        <p:txBody>
          <a:bodyPr wrap="square" rtlCol="0" anchor="t">
            <a:spAutoFit/>
          </a:bodyPr>
          <a:lstStyle/>
          <a:p>
            <a:pPr>
              <a:lnSpc>
                <a:spcPct val="170000"/>
              </a:lnSpc>
            </a:pPr>
            <a:r>
              <a:rPr lang="zh-CN" altLang="en-US" sz="2400" dirty="0" smtClean="0">
                <a:latin typeface="微软雅黑" panose="020B0503020204020204" charset="-122"/>
                <a:ea typeface="微软雅黑" panose="020B0503020204020204" charset="-122"/>
              </a:rPr>
              <a:t>比较植物后代与亲代的异同。</a:t>
            </a:r>
          </a:p>
        </p:txBody>
      </p:sp>
      <p:sp>
        <p:nvSpPr>
          <p:cNvPr id="5" name="文本框 4"/>
          <p:cNvSpPr txBox="1"/>
          <p:nvPr/>
        </p:nvSpPr>
        <p:spPr>
          <a:xfrm>
            <a:off x="551180" y="2060575"/>
            <a:ext cx="10668635" cy="1346835"/>
          </a:xfrm>
          <a:prstGeom prst="rect">
            <a:avLst/>
          </a:prstGeom>
          <a:noFill/>
        </p:spPr>
        <p:txBody>
          <a:bodyPr wrap="square" rtlCol="0" anchor="t">
            <a:spAutoFit/>
          </a:bodyPr>
          <a:lstStyle/>
          <a:p>
            <a:pPr>
              <a:lnSpc>
                <a:spcPct val="170000"/>
              </a:lnSpc>
            </a:pP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选择两株植物，一株（后代）是由另一株（亲代）结出的种子培育来的。观察比较亲代与后代植株有什么相同与不同。</a:t>
            </a:r>
          </a:p>
        </p:txBody>
      </p:sp>
      <p:pic>
        <p:nvPicPr>
          <p:cNvPr id="17" name="图片 16"/>
          <p:cNvPicPr>
            <a:picLocks noChangeAspect="1"/>
          </p:cNvPicPr>
          <p:nvPr/>
        </p:nvPicPr>
        <p:blipFill>
          <a:blip r:embed="rId3"/>
          <a:stretch>
            <a:fillRect/>
          </a:stretch>
        </p:blipFill>
        <p:spPr>
          <a:xfrm>
            <a:off x="7824470" y="4076700"/>
            <a:ext cx="495300" cy="628650"/>
          </a:xfrm>
          <a:prstGeom prst="rect">
            <a:avLst/>
          </a:prstGeom>
        </p:spPr>
      </p:pic>
      <p:pic>
        <p:nvPicPr>
          <p:cNvPr id="18" name="图片 17"/>
          <p:cNvPicPr>
            <a:picLocks noChangeAspect="1"/>
          </p:cNvPicPr>
          <p:nvPr/>
        </p:nvPicPr>
        <p:blipFill>
          <a:blip r:embed="rId4"/>
          <a:stretch>
            <a:fillRect/>
          </a:stretch>
        </p:blipFill>
        <p:spPr>
          <a:xfrm>
            <a:off x="551180" y="3788410"/>
            <a:ext cx="4853940" cy="2326005"/>
          </a:xfrm>
          <a:prstGeom prst="rect">
            <a:avLst/>
          </a:prstGeom>
        </p:spPr>
      </p:pic>
      <p:pic>
        <p:nvPicPr>
          <p:cNvPr id="21" name="图片 20"/>
          <p:cNvPicPr>
            <a:picLocks noChangeAspect="1"/>
          </p:cNvPicPr>
          <p:nvPr/>
        </p:nvPicPr>
        <p:blipFill>
          <a:blip r:embed="rId5"/>
          <a:stretch>
            <a:fillRect/>
          </a:stretch>
        </p:blipFill>
        <p:spPr>
          <a:xfrm>
            <a:off x="5951220" y="3788410"/>
            <a:ext cx="4758055" cy="2274570"/>
          </a:xfrm>
          <a:prstGeom prst="rect">
            <a:avLst/>
          </a:prstGeom>
        </p:spPr>
      </p:pic>
      <p:sp>
        <p:nvSpPr>
          <p:cNvPr id="23" name="椭圆形标注 22"/>
          <p:cNvSpPr/>
          <p:nvPr/>
        </p:nvSpPr>
        <p:spPr>
          <a:xfrm>
            <a:off x="7680325" y="1052830"/>
            <a:ext cx="2263140" cy="1063625"/>
          </a:xfrm>
          <a:prstGeom prst="wedgeEllipseCallout">
            <a:avLst>
              <a:gd name="adj1" fmla="val -89702"/>
              <a:gd name="adj2" fmla="val 5955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也可以通过照片或标本来观察、比较。</a:t>
            </a:r>
          </a:p>
        </p:txBody>
      </p:sp>
      <p:sp>
        <p:nvSpPr>
          <p:cNvPr id="24" name="椭圆形标注 23"/>
          <p:cNvSpPr/>
          <p:nvPr/>
        </p:nvSpPr>
        <p:spPr>
          <a:xfrm>
            <a:off x="7464425" y="2735580"/>
            <a:ext cx="2701290" cy="1387475"/>
          </a:xfrm>
          <a:prstGeom prst="wedgeEllipseCallout">
            <a:avLst>
              <a:gd name="adj1" fmla="val -108838"/>
              <a:gd name="adj2" fmla="val 4157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a:solidFill>
                  <a:schemeClr val="tx1"/>
                </a:solidFill>
              </a:rPr>
              <a:t> </a:t>
            </a:r>
            <a:r>
              <a:rPr lang="zh-CN" altLang="en-US" b="1">
                <a:solidFill>
                  <a:schemeClr val="tx1"/>
                </a:solidFill>
              </a:rPr>
              <a:t>仔细对比花的颜色，花瓣的数量，叶的颜色、大小与形状等。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0220" y="1018540"/>
            <a:ext cx="2055495" cy="575945"/>
            <a:chOff x="741" y="1700"/>
            <a:chExt cx="3237" cy="907"/>
          </a:xfrm>
        </p:grpSpPr>
        <p:pic>
          <p:nvPicPr>
            <p:cNvPr id="5" name="图片 4" descr="通用的"/>
            <p:cNvPicPr>
              <a:picLocks noChangeAspect="1"/>
            </p:cNvPicPr>
            <p:nvPr/>
          </p:nvPicPr>
          <p:blipFill>
            <a:blip r:embed="rId2" cstate="print"/>
            <a:stretch>
              <a:fillRect/>
            </a:stretch>
          </p:blipFill>
          <p:spPr>
            <a:xfrm>
              <a:off x="741" y="1700"/>
              <a:ext cx="3237" cy="907"/>
            </a:xfrm>
            <a:prstGeom prst="rect">
              <a:avLst/>
            </a:prstGeom>
          </p:spPr>
        </p:pic>
        <p:sp>
          <p:nvSpPr>
            <p:cNvPr id="7" name="文本框 6"/>
            <p:cNvSpPr txBox="1"/>
            <p:nvPr/>
          </p:nvSpPr>
          <p:spPr>
            <a:xfrm>
              <a:off x="1482" y="1791"/>
              <a:ext cx="2256" cy="725"/>
            </a:xfrm>
            <a:prstGeom prst="rect">
              <a:avLst/>
            </a:prstGeom>
            <a:noFill/>
          </p:spPr>
          <p:txBody>
            <a:bodyPr wrap="square" rtlCol="0">
              <a:spAutoFit/>
            </a:bodyPr>
            <a:lstStyle/>
            <a:p>
              <a:r>
                <a:rPr lang="zh-CN" altLang="zh-CN" sz="2400" b="1">
                  <a:latin typeface="微软雅黑" panose="020B0503020204020204" charset="-122"/>
                  <a:ea typeface="微软雅黑" panose="020B0503020204020204" charset="-122"/>
                  <a:cs typeface="微软雅黑" panose="020B0503020204020204" charset="-122"/>
                  <a:sym typeface="+mn-ea"/>
                </a:rPr>
                <a:t>三、资料     </a:t>
              </a:r>
              <a:endParaRPr lang="zh-CN" altLang="en-US" sz="2400">
                <a:latin typeface="微软雅黑" panose="020B0503020204020204" charset="-122"/>
                <a:ea typeface="微软雅黑" panose="020B0503020204020204" charset="-122"/>
                <a:cs typeface="微软雅黑" panose="020B0503020204020204" charset="-122"/>
              </a:endParaRPr>
            </a:p>
          </p:txBody>
        </p:sp>
      </p:grpSp>
      <p:sp>
        <p:nvSpPr>
          <p:cNvPr id="3" name="文本框 2"/>
          <p:cNvSpPr txBox="1"/>
          <p:nvPr/>
        </p:nvSpPr>
        <p:spPr>
          <a:xfrm>
            <a:off x="551180" y="2060575"/>
            <a:ext cx="10668635" cy="1346835"/>
          </a:xfrm>
          <a:prstGeom prst="rect">
            <a:avLst/>
          </a:prstGeom>
          <a:noFill/>
        </p:spPr>
        <p:txBody>
          <a:bodyPr wrap="square" rtlCol="0" anchor="t">
            <a:spAutoFit/>
          </a:bodyPr>
          <a:lstStyle/>
          <a:p>
            <a:pPr>
              <a:lnSpc>
                <a:spcPct val="170000"/>
              </a:lnSpc>
            </a:pP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植物后代和亲代非常相似，这种现象叫</a:t>
            </a:r>
            <a:r>
              <a:rPr lang="zh-CN" altLang="en-US" sz="2400" dirty="0">
                <a:solidFill>
                  <a:srgbClr val="FF0000"/>
                </a:solidFill>
                <a:latin typeface="微软雅黑" panose="020B0503020204020204" charset="-122"/>
                <a:ea typeface="微软雅黑" panose="020B0503020204020204" charset="-122"/>
                <a:sym typeface="+mn-ea"/>
              </a:rPr>
              <a:t>遗传</a:t>
            </a:r>
            <a:r>
              <a:rPr lang="zh-CN" altLang="en-US" sz="2400" dirty="0">
                <a:latin typeface="微软雅黑" panose="020B0503020204020204" charset="-122"/>
                <a:ea typeface="微软雅黑" panose="020B0503020204020204" charset="-122"/>
                <a:sym typeface="+mn-ea"/>
              </a:rPr>
              <a:t>；植物后代和亲代之间也会有一些细微的不同，这种现象叫</a:t>
            </a:r>
            <a:r>
              <a:rPr lang="zh-CN" altLang="en-US" sz="2400" dirty="0">
                <a:solidFill>
                  <a:srgbClr val="FF0000"/>
                </a:solidFill>
                <a:latin typeface="微软雅黑" panose="020B0503020204020204" charset="-122"/>
                <a:ea typeface="微软雅黑" panose="020B0503020204020204" charset="-122"/>
                <a:sym typeface="+mn-ea"/>
              </a:rPr>
              <a:t>变异</a:t>
            </a:r>
            <a:r>
              <a:rPr lang="zh-CN" altLang="en-US" sz="2400" dirty="0">
                <a:latin typeface="微软雅黑" panose="020B0503020204020204" charset="-122"/>
                <a:ea typeface="微软雅黑" panose="020B0503020204020204" charset="-122"/>
                <a:sym typeface="+mn-ea"/>
              </a:rPr>
              <a:t>。</a:t>
            </a:r>
          </a:p>
        </p:txBody>
      </p:sp>
      <p:sp>
        <p:nvSpPr>
          <p:cNvPr id="6" name="文本框 5"/>
          <p:cNvSpPr txBox="1"/>
          <p:nvPr/>
        </p:nvSpPr>
        <p:spPr>
          <a:xfrm>
            <a:off x="551180" y="3573145"/>
            <a:ext cx="10668635" cy="1346835"/>
          </a:xfrm>
          <a:prstGeom prst="rect">
            <a:avLst/>
          </a:prstGeom>
          <a:noFill/>
        </p:spPr>
        <p:txBody>
          <a:bodyPr wrap="square" rtlCol="0" anchor="t">
            <a:spAutoFit/>
          </a:bodyPr>
          <a:lstStyle/>
          <a:p>
            <a:pPr>
              <a:lnSpc>
                <a:spcPct val="170000"/>
              </a:lnSpc>
            </a:pP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遗传和变异是普遍存在的，是生物进化的基础。正是因为有了遗传和变异，自然界才出现了形形色色的植物。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0220" y="803275"/>
            <a:ext cx="2055495" cy="575945"/>
            <a:chOff x="741" y="1700"/>
            <a:chExt cx="3237" cy="907"/>
          </a:xfrm>
        </p:grpSpPr>
        <p:pic>
          <p:nvPicPr>
            <p:cNvPr id="4" name="图片 3" descr="通用的"/>
            <p:cNvPicPr>
              <a:picLocks noChangeAspect="1"/>
            </p:cNvPicPr>
            <p:nvPr/>
          </p:nvPicPr>
          <p:blipFill>
            <a:blip r:embed="rId2" cstate="print"/>
            <a:stretch>
              <a:fillRect/>
            </a:stretch>
          </p:blipFill>
          <p:spPr>
            <a:xfrm>
              <a:off x="741" y="1700"/>
              <a:ext cx="3237" cy="907"/>
            </a:xfrm>
            <a:prstGeom prst="rect">
              <a:avLst/>
            </a:prstGeom>
          </p:spPr>
        </p:pic>
        <p:sp>
          <p:nvSpPr>
            <p:cNvPr id="5" name="文本框 4"/>
            <p:cNvSpPr txBox="1"/>
            <p:nvPr/>
          </p:nvSpPr>
          <p:spPr>
            <a:xfrm>
              <a:off x="1482" y="1791"/>
              <a:ext cx="2256" cy="725"/>
            </a:xfrm>
            <a:prstGeom prst="rect">
              <a:avLst/>
            </a:prstGeom>
            <a:noFill/>
          </p:spPr>
          <p:txBody>
            <a:bodyPr wrap="square" rtlCol="0">
              <a:spAutoFit/>
            </a:bodyPr>
            <a:lstStyle/>
            <a:p>
              <a:r>
                <a:rPr lang="zh-CN" altLang="zh-CN" sz="2400" b="1">
                  <a:latin typeface="微软雅黑" panose="020B0503020204020204" charset="-122"/>
                  <a:ea typeface="微软雅黑" panose="020B0503020204020204" charset="-122"/>
                  <a:cs typeface="微软雅黑" panose="020B0503020204020204" charset="-122"/>
                  <a:sym typeface="+mn-ea"/>
                </a:rPr>
                <a:t>四、研讨     </a:t>
              </a:r>
              <a:endParaRPr lang="zh-CN" altLang="en-US" sz="2400">
                <a:latin typeface="微软雅黑" panose="020B0503020204020204" charset="-122"/>
                <a:ea typeface="微软雅黑" panose="020B0503020204020204" charset="-122"/>
                <a:cs typeface="微软雅黑" panose="020B0503020204020204" charset="-122"/>
              </a:endParaRPr>
            </a:p>
          </p:txBody>
        </p:sp>
      </p:grpSp>
      <p:sp>
        <p:nvSpPr>
          <p:cNvPr id="6" name="文本框 5"/>
          <p:cNvSpPr txBox="1"/>
          <p:nvPr/>
        </p:nvSpPr>
        <p:spPr>
          <a:xfrm>
            <a:off x="1343660" y="2132965"/>
            <a:ext cx="9596755" cy="1715770"/>
          </a:xfrm>
          <a:prstGeom prst="rect">
            <a:avLst/>
          </a:prstGeom>
          <a:noFill/>
        </p:spPr>
        <p:txBody>
          <a:bodyPr wrap="square" rtlCol="0" anchor="t">
            <a:spAutoFit/>
          </a:bodyPr>
          <a:lstStyle/>
          <a:p>
            <a:pPr algn="l">
              <a:lnSpc>
                <a:spcPct val="220000"/>
              </a:lnSpc>
            </a:pPr>
            <a:r>
              <a:rPr lang="en-US" altLang="zh-CN" sz="2400">
                <a:latin typeface="微软雅黑" panose="020B0503020204020204" charset="-122"/>
                <a:ea typeface="微软雅黑" panose="020B0503020204020204" charset="-122"/>
                <a:sym typeface="+mn-ea"/>
              </a:rPr>
              <a:t>1.</a:t>
            </a:r>
            <a:r>
              <a:rPr lang="zh-CN" altLang="en-US" sz="2400">
                <a:latin typeface="微软雅黑" panose="020B0503020204020204" charset="-122"/>
                <a:ea typeface="微软雅黑" panose="020B0503020204020204" charset="-122"/>
                <a:sym typeface="+mn-ea"/>
              </a:rPr>
              <a:t>我们通过观察发现植物的亲代和后代之间有哪些相同和不同？</a:t>
            </a:r>
          </a:p>
          <a:p>
            <a:pPr algn="l">
              <a:lnSpc>
                <a:spcPct val="220000"/>
              </a:lnSpc>
            </a:pPr>
            <a:r>
              <a:rPr lang="en-US" altLang="zh-CN" sz="2400">
                <a:latin typeface="微软雅黑" panose="020B0503020204020204" charset="-122"/>
                <a:ea typeface="微软雅黑" panose="020B0503020204020204" charset="-122"/>
                <a:sym typeface="+mn-ea"/>
              </a:rPr>
              <a:t>2.</a:t>
            </a:r>
            <a:r>
              <a:rPr lang="zh-CN" altLang="en-US" sz="2400">
                <a:latin typeface="微软雅黑" panose="020B0503020204020204" charset="-122"/>
                <a:ea typeface="微软雅黑" panose="020B0503020204020204" charset="-122"/>
                <a:sym typeface="+mn-ea"/>
              </a:rPr>
              <a:t>哪些事例可以说明人类利用植物的遗传和变异现象改善着人类生活？</a:t>
            </a:r>
          </a:p>
        </p:txBody>
      </p:sp>
      <p:sp>
        <p:nvSpPr>
          <p:cNvPr id="7" name="文本框 6"/>
          <p:cNvSpPr txBox="1"/>
          <p:nvPr/>
        </p:nvSpPr>
        <p:spPr>
          <a:xfrm>
            <a:off x="2639695" y="4371975"/>
            <a:ext cx="1203960" cy="398780"/>
          </a:xfrm>
          <a:prstGeom prst="rect">
            <a:avLst/>
          </a:prstGeom>
          <a:noFill/>
          <a:ln w="19050">
            <a:solidFill>
              <a:schemeClr val="accent1"/>
            </a:solidFill>
          </a:ln>
        </p:spPr>
        <p:txBody>
          <a:bodyPr wrap="none" rtlCol="0">
            <a:spAutoFit/>
          </a:bodyPr>
          <a:lstStyle/>
          <a:p>
            <a:r>
              <a:rPr lang="zh-CN" altLang="en-US" sz="2000" b="1">
                <a:solidFill>
                  <a:schemeClr val="bg2">
                    <a:lumMod val="50000"/>
                  </a:schemeClr>
                </a:solidFill>
              </a:rPr>
              <a:t>杂交水稻</a:t>
            </a:r>
          </a:p>
        </p:txBody>
      </p:sp>
      <p:sp>
        <p:nvSpPr>
          <p:cNvPr id="11" name="文本框 10"/>
          <p:cNvSpPr txBox="1"/>
          <p:nvPr/>
        </p:nvSpPr>
        <p:spPr>
          <a:xfrm>
            <a:off x="4296410" y="4371975"/>
            <a:ext cx="1203960" cy="398780"/>
          </a:xfrm>
          <a:prstGeom prst="rect">
            <a:avLst/>
          </a:prstGeom>
          <a:noFill/>
          <a:ln w="19050">
            <a:solidFill>
              <a:schemeClr val="accent1"/>
            </a:solidFill>
          </a:ln>
        </p:spPr>
        <p:txBody>
          <a:bodyPr wrap="none" rtlCol="0">
            <a:spAutoFit/>
          </a:bodyPr>
          <a:lstStyle/>
          <a:p>
            <a:r>
              <a:rPr lang="zh-CN" altLang="en-US" sz="2000" b="1">
                <a:solidFill>
                  <a:schemeClr val="bg2">
                    <a:lumMod val="50000"/>
                  </a:schemeClr>
                </a:solidFill>
              </a:rPr>
              <a:t>观赏植物</a:t>
            </a:r>
          </a:p>
        </p:txBody>
      </p:sp>
      <p:sp>
        <p:nvSpPr>
          <p:cNvPr id="12" name="文本框 11"/>
          <p:cNvSpPr txBox="1"/>
          <p:nvPr/>
        </p:nvSpPr>
        <p:spPr>
          <a:xfrm>
            <a:off x="5973445" y="4371975"/>
            <a:ext cx="1969770" cy="398780"/>
          </a:xfrm>
          <a:prstGeom prst="rect">
            <a:avLst/>
          </a:prstGeom>
          <a:noFill/>
          <a:ln w="19050">
            <a:solidFill>
              <a:schemeClr val="accent1"/>
            </a:solidFill>
          </a:ln>
        </p:spPr>
        <p:txBody>
          <a:bodyPr wrap="none" rtlCol="0">
            <a:spAutoFit/>
          </a:bodyPr>
          <a:lstStyle/>
          <a:p>
            <a:r>
              <a:rPr lang="zh-CN" altLang="en-US" sz="2000" b="1">
                <a:solidFill>
                  <a:schemeClr val="bg2">
                    <a:lumMod val="50000"/>
                  </a:schemeClr>
                </a:solidFill>
              </a:rPr>
              <a:t>不同口味的玉米</a:t>
            </a:r>
          </a:p>
        </p:txBody>
      </p:sp>
      <p:sp>
        <p:nvSpPr>
          <p:cNvPr id="13" name="文本框 12"/>
          <p:cNvSpPr txBox="1"/>
          <p:nvPr/>
        </p:nvSpPr>
        <p:spPr>
          <a:xfrm>
            <a:off x="8328660" y="4371975"/>
            <a:ext cx="1459230" cy="398780"/>
          </a:xfrm>
          <a:prstGeom prst="rect">
            <a:avLst/>
          </a:prstGeom>
          <a:noFill/>
          <a:ln w="19050">
            <a:solidFill>
              <a:schemeClr val="accent1"/>
            </a:solidFill>
          </a:ln>
        </p:spPr>
        <p:txBody>
          <a:bodyPr wrap="none" rtlCol="0">
            <a:spAutoFit/>
          </a:bodyPr>
          <a:lstStyle/>
          <a:p>
            <a:r>
              <a:rPr lang="zh-CN" altLang="en-US" sz="2000" b="1">
                <a:solidFill>
                  <a:schemeClr val="bg2">
                    <a:lumMod val="50000"/>
                  </a:schemeClr>
                </a:solidFill>
              </a:rPr>
              <a:t>抗倒伏小麦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1" grpId="0" bldLvl="0" animBg="1"/>
      <p:bldP spid="11" grpId="1" animBg="1"/>
      <p:bldP spid="12" grpId="0" bldLvl="0" animBg="1"/>
      <p:bldP spid="12" grpId="1" animBg="1"/>
      <p:bldP spid="13" grpId="0" bldLvl="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9925" y="1005205"/>
            <a:ext cx="2055495" cy="575945"/>
            <a:chOff x="741" y="1700"/>
            <a:chExt cx="3237" cy="907"/>
          </a:xfrm>
        </p:grpSpPr>
        <p:pic>
          <p:nvPicPr>
            <p:cNvPr id="4" name="图片 3" descr="通用的"/>
            <p:cNvPicPr>
              <a:picLocks noChangeAspect="1"/>
            </p:cNvPicPr>
            <p:nvPr/>
          </p:nvPicPr>
          <p:blipFill>
            <a:blip r:embed="rId2" cstate="print"/>
            <a:stretch>
              <a:fillRect/>
            </a:stretch>
          </p:blipFill>
          <p:spPr>
            <a:xfrm>
              <a:off x="741" y="1700"/>
              <a:ext cx="3237" cy="907"/>
            </a:xfrm>
            <a:prstGeom prst="rect">
              <a:avLst/>
            </a:prstGeom>
          </p:spPr>
        </p:pic>
        <p:sp>
          <p:nvSpPr>
            <p:cNvPr id="5" name="文本框 4"/>
            <p:cNvSpPr txBox="1"/>
            <p:nvPr/>
          </p:nvSpPr>
          <p:spPr>
            <a:xfrm>
              <a:off x="1482" y="1791"/>
              <a:ext cx="2256" cy="725"/>
            </a:xfrm>
            <a:prstGeom prst="rect">
              <a:avLst/>
            </a:prstGeom>
            <a:noFill/>
          </p:spPr>
          <p:txBody>
            <a:bodyPr wrap="square" rtlCol="0">
              <a:spAutoFit/>
            </a:bodyPr>
            <a:lstStyle/>
            <a:p>
              <a:r>
                <a:rPr lang="zh-CN" altLang="zh-CN" sz="2400" b="1">
                  <a:latin typeface="微软雅黑" panose="020B0503020204020204" charset="-122"/>
                  <a:ea typeface="微软雅黑" panose="020B0503020204020204" charset="-122"/>
                  <a:sym typeface="+mn-ea"/>
                </a:rPr>
                <a:t>五、拓展</a:t>
              </a:r>
              <a:r>
                <a:rPr lang="zh-CN" altLang="zh-CN" sz="2400" b="1">
                  <a:sym typeface="+mn-ea"/>
                </a:rPr>
                <a:t>     </a:t>
              </a:r>
              <a:endParaRPr lang="zh-CN" altLang="en-US" sz="2400"/>
            </a:p>
          </p:txBody>
        </p:sp>
      </p:grpSp>
      <p:sp>
        <p:nvSpPr>
          <p:cNvPr id="6" name="文本框 5"/>
          <p:cNvSpPr txBox="1"/>
          <p:nvPr/>
        </p:nvSpPr>
        <p:spPr>
          <a:xfrm>
            <a:off x="911225" y="1700530"/>
            <a:ext cx="7850505" cy="4799965"/>
          </a:xfrm>
          <a:prstGeom prst="rect">
            <a:avLst/>
          </a:prstGeom>
          <a:noFill/>
        </p:spPr>
        <p:txBody>
          <a:bodyPr wrap="square" rtlCol="0" anchor="t">
            <a:spAutoFit/>
          </a:bodyPr>
          <a:lstStyle/>
          <a:p>
            <a:pPr>
              <a:lnSpc>
                <a:spcPct val="170000"/>
              </a:lnSpc>
            </a:pPr>
            <a:r>
              <a:rPr lang="en-US" altLang="zh-CN" sz="2000" dirty="0">
                <a:latin typeface="微软雅黑" panose="020B0503020204020204" charset="-122"/>
                <a:ea typeface="微软雅黑" panose="020B0503020204020204" charset="-122"/>
                <a:sym typeface="+mn-ea"/>
              </a:rPr>
              <a:t>       </a:t>
            </a:r>
            <a:r>
              <a:rPr lang="zh-CN" altLang="en-US" sz="2000" dirty="0">
                <a:latin typeface="微软雅黑" panose="020B0503020204020204" charset="-122"/>
                <a:ea typeface="微软雅黑" panose="020B0503020204020204" charset="-122"/>
                <a:sym typeface="+mn-ea"/>
              </a:rPr>
              <a:t>19世纪中期，奥地利科学家孟德尔在小花园中用豌豆进行了一系列具有历史性意义的实验。</a:t>
            </a:r>
          </a:p>
          <a:p>
            <a:pPr>
              <a:lnSpc>
                <a:spcPct val="170000"/>
              </a:lnSpc>
            </a:pPr>
            <a:r>
              <a:rPr lang="en-US" altLang="zh-CN" sz="2000" dirty="0">
                <a:latin typeface="微软雅黑" panose="020B0503020204020204" charset="-122"/>
                <a:ea typeface="微软雅黑" panose="020B0503020204020204" charset="-122"/>
                <a:sym typeface="+mn-ea"/>
              </a:rPr>
              <a:t>       </a:t>
            </a:r>
            <a:r>
              <a:rPr lang="zh-CN" altLang="en-US" sz="2000" dirty="0">
                <a:latin typeface="微软雅黑" panose="020B0503020204020204" charset="-122"/>
                <a:ea typeface="微软雅黑" panose="020B0503020204020204" charset="-122"/>
                <a:sym typeface="+mn-ea"/>
              </a:rPr>
              <a:t>他的第一个目标是研究豌豆植株的高度。他将矮株豌豆与矮株豌豆杂交，得到的后代也是矮株的；将高株豌豆与高株豌豆进行杂交，这一次，后代并不全是高株的。为什么会这样?他继续实验，并把他的想法、观察结果和发现一一记录下来。他花了八年时间用豌豆进行实验，终于揭开了生物一代与一代之间又像又不像的奥秘，这就是著名的</a:t>
            </a:r>
            <a:r>
              <a:rPr lang="zh-CN" altLang="en-US" sz="2000" dirty="0">
                <a:solidFill>
                  <a:srgbClr val="FF0000"/>
                </a:solidFill>
                <a:latin typeface="微软雅黑" panose="020B0503020204020204" charset="-122"/>
                <a:ea typeface="微软雅黑" panose="020B0503020204020204" charset="-122"/>
                <a:sym typeface="+mn-ea"/>
              </a:rPr>
              <a:t>孟德尔遗传定律</a:t>
            </a:r>
            <a:r>
              <a:rPr lang="zh-CN" altLang="en-US" sz="2000" dirty="0">
                <a:latin typeface="微软雅黑" panose="020B0503020204020204" charset="-122"/>
                <a:ea typeface="微软雅黑" panose="020B0503020204020204" charset="-122"/>
                <a:sym typeface="+mn-ea"/>
              </a:rPr>
              <a:t>。</a:t>
            </a:r>
          </a:p>
          <a:p>
            <a:pPr>
              <a:lnSpc>
                <a:spcPct val="170000"/>
              </a:lnSpc>
            </a:pPr>
            <a:r>
              <a:rPr lang="en-US" altLang="zh-CN" sz="2000" dirty="0">
                <a:latin typeface="微软雅黑" panose="020B0503020204020204" charset="-122"/>
                <a:ea typeface="微软雅黑" panose="020B0503020204020204" charset="-122"/>
                <a:sym typeface="+mn-ea"/>
              </a:rPr>
              <a:t>       </a:t>
            </a:r>
            <a:r>
              <a:rPr lang="zh-CN" altLang="en-US" sz="2000" dirty="0">
                <a:latin typeface="微软雅黑" panose="020B0503020204020204" charset="-122"/>
                <a:ea typeface="微软雅黑" panose="020B0503020204020204" charset="-122"/>
                <a:sym typeface="+mn-ea"/>
              </a:rPr>
              <a:t>查阅资料，了解更多有关孟德尔和他的研究成果的事情。</a:t>
            </a:r>
          </a:p>
        </p:txBody>
      </p:sp>
      <p:sp>
        <p:nvSpPr>
          <p:cNvPr id="7" name="文本框 6"/>
          <p:cNvSpPr txBox="1"/>
          <p:nvPr/>
        </p:nvSpPr>
        <p:spPr>
          <a:xfrm>
            <a:off x="2855595" y="862330"/>
            <a:ext cx="2825115" cy="718820"/>
          </a:xfrm>
          <a:prstGeom prst="rect">
            <a:avLst/>
          </a:prstGeom>
          <a:noFill/>
        </p:spPr>
        <p:txBody>
          <a:bodyPr wrap="none" rtlCol="0" anchor="t">
            <a:spAutoFit/>
          </a:bodyPr>
          <a:lstStyle/>
          <a:p>
            <a:pPr>
              <a:lnSpc>
                <a:spcPct val="170000"/>
              </a:lnSpc>
            </a:pPr>
            <a:r>
              <a:rPr lang="en-US" altLang="zh-CN"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孟德尔和豌豆实验</a:t>
            </a:r>
          </a:p>
        </p:txBody>
      </p:sp>
      <p:pic>
        <p:nvPicPr>
          <p:cNvPr id="8" name="图片 7"/>
          <p:cNvPicPr>
            <a:picLocks noChangeAspect="1"/>
          </p:cNvPicPr>
          <p:nvPr/>
        </p:nvPicPr>
        <p:blipFill>
          <a:blip r:embed="rId3"/>
          <a:stretch>
            <a:fillRect/>
          </a:stretch>
        </p:blipFill>
        <p:spPr>
          <a:xfrm>
            <a:off x="8761730" y="1988820"/>
            <a:ext cx="3225165" cy="3579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25450" y="476885"/>
            <a:ext cx="11341735" cy="5625465"/>
          </a:xfrm>
          <a:prstGeom prst="rect">
            <a:avLst/>
          </a:prstGeom>
        </p:spPr>
      </p:pic>
      <p:sp>
        <p:nvSpPr>
          <p:cNvPr id="4" name="文本框 3"/>
          <p:cNvSpPr txBox="1"/>
          <p:nvPr/>
        </p:nvSpPr>
        <p:spPr>
          <a:xfrm>
            <a:off x="1837690" y="2204720"/>
            <a:ext cx="2780030"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叶脉的形状、叶片边缘的</a:t>
            </a:r>
          </a:p>
        </p:txBody>
      </p:sp>
      <p:sp>
        <p:nvSpPr>
          <p:cNvPr id="6" name="文本框 5"/>
          <p:cNvSpPr txBox="1"/>
          <p:nvPr/>
        </p:nvSpPr>
        <p:spPr>
          <a:xfrm>
            <a:off x="983615" y="2637155"/>
            <a:ext cx="3161030"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形状和叶子的颜色等都相同</a:t>
            </a:r>
          </a:p>
        </p:txBody>
      </p:sp>
      <p:sp>
        <p:nvSpPr>
          <p:cNvPr id="7" name="文本框 6"/>
          <p:cNvSpPr txBox="1"/>
          <p:nvPr/>
        </p:nvSpPr>
        <p:spPr>
          <a:xfrm>
            <a:off x="1755775" y="4004945"/>
            <a:ext cx="81216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遗传</a:t>
            </a:r>
          </a:p>
        </p:txBody>
      </p:sp>
      <p:sp>
        <p:nvSpPr>
          <p:cNvPr id="8" name="文本框 7"/>
          <p:cNvSpPr txBox="1"/>
          <p:nvPr/>
        </p:nvSpPr>
        <p:spPr>
          <a:xfrm>
            <a:off x="9048115" y="2204720"/>
            <a:ext cx="231711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叶片的形状等不同</a:t>
            </a:r>
          </a:p>
        </p:txBody>
      </p:sp>
      <p:sp>
        <p:nvSpPr>
          <p:cNvPr id="9" name="文本框 8"/>
          <p:cNvSpPr txBox="1"/>
          <p:nvPr/>
        </p:nvSpPr>
        <p:spPr>
          <a:xfrm>
            <a:off x="9840595" y="4004945"/>
            <a:ext cx="81216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变异</a:t>
            </a:r>
          </a:p>
        </p:txBody>
      </p:sp>
      <p:sp>
        <p:nvSpPr>
          <p:cNvPr id="10" name="文本框 9"/>
          <p:cNvSpPr txBox="1"/>
          <p:nvPr/>
        </p:nvSpPr>
        <p:spPr>
          <a:xfrm>
            <a:off x="1343660" y="4580890"/>
            <a:ext cx="81216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遗传</a:t>
            </a:r>
          </a:p>
        </p:txBody>
      </p:sp>
      <p:sp>
        <p:nvSpPr>
          <p:cNvPr id="11" name="文本框 10"/>
          <p:cNvSpPr txBox="1"/>
          <p:nvPr/>
        </p:nvSpPr>
        <p:spPr>
          <a:xfrm>
            <a:off x="5690235" y="4580890"/>
            <a:ext cx="81216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变异</a:t>
            </a:r>
          </a:p>
        </p:txBody>
      </p:sp>
      <p:sp>
        <p:nvSpPr>
          <p:cNvPr id="12" name="文本框 11"/>
          <p:cNvSpPr txBox="1"/>
          <p:nvPr/>
        </p:nvSpPr>
        <p:spPr>
          <a:xfrm>
            <a:off x="943610" y="5085080"/>
            <a:ext cx="185737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遗传和变异</a:t>
            </a:r>
          </a:p>
        </p:txBody>
      </p:sp>
      <p:sp>
        <p:nvSpPr>
          <p:cNvPr id="13" name="文本框 12"/>
          <p:cNvSpPr txBox="1"/>
          <p:nvPr/>
        </p:nvSpPr>
        <p:spPr>
          <a:xfrm>
            <a:off x="2855595" y="5589270"/>
            <a:ext cx="81216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普遍</a:t>
            </a:r>
          </a:p>
        </p:txBody>
      </p:sp>
      <p:sp>
        <p:nvSpPr>
          <p:cNvPr id="14" name="文本框 13"/>
          <p:cNvSpPr txBox="1"/>
          <p:nvPr/>
        </p:nvSpPr>
        <p:spPr>
          <a:xfrm>
            <a:off x="6096000" y="5589270"/>
            <a:ext cx="812165" cy="368300"/>
          </a:xfrm>
          <a:prstGeom prst="rect">
            <a:avLst/>
          </a:prstGeom>
          <a:noFill/>
        </p:spPr>
        <p:txBody>
          <a:bodyPr wrap="square" rtlCol="0" anchor="t">
            <a:spAutoFit/>
          </a:bodyPr>
          <a:lstStyle/>
          <a:p>
            <a:r>
              <a:rPr lang="zh-CN" altLang="en-US" b="1" dirty="0">
                <a:solidFill>
                  <a:srgbClr val="FF0000"/>
                </a:solidFill>
                <a:latin typeface="黑体" panose="02010609060101010101" pitchFamily="2" charset="-122"/>
                <a:ea typeface="黑体" panose="02010609060101010101" pitchFamily="2" charset="-122"/>
                <a:sym typeface="+mn-ea"/>
              </a:rPr>
              <a:t>普遍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775460" y="1772920"/>
            <a:ext cx="8429625" cy="3649345"/>
          </a:xfrm>
          <a:prstGeom prst="rect">
            <a:avLst/>
          </a:prstGeom>
        </p:spPr>
      </p:pic>
      <p:grpSp>
        <p:nvGrpSpPr>
          <p:cNvPr id="4" name="组合 3"/>
          <p:cNvGrpSpPr/>
          <p:nvPr/>
        </p:nvGrpSpPr>
        <p:grpSpPr>
          <a:xfrm>
            <a:off x="479425" y="764540"/>
            <a:ext cx="2056765" cy="575945"/>
            <a:chOff x="1558" y="1626"/>
            <a:chExt cx="3239" cy="907"/>
          </a:xfrm>
        </p:grpSpPr>
        <p:pic>
          <p:nvPicPr>
            <p:cNvPr id="8" name="图片 7" descr="通用的"/>
            <p:cNvPicPr>
              <a:picLocks noChangeAspect="1"/>
            </p:cNvPicPr>
            <p:nvPr/>
          </p:nvPicPr>
          <p:blipFill>
            <a:blip r:embed="rId3" cstate="print"/>
            <a:stretch>
              <a:fillRect/>
            </a:stretch>
          </p:blipFill>
          <p:spPr>
            <a:xfrm>
              <a:off x="1558" y="1626"/>
              <a:ext cx="3239" cy="907"/>
            </a:xfrm>
            <a:prstGeom prst="rect">
              <a:avLst/>
            </a:prstGeom>
          </p:spPr>
        </p:pic>
        <p:sp>
          <p:nvSpPr>
            <p:cNvPr id="9" name="文本框 8"/>
            <p:cNvSpPr txBox="1"/>
            <p:nvPr/>
          </p:nvSpPr>
          <p:spPr>
            <a:xfrm>
              <a:off x="2229" y="1717"/>
              <a:ext cx="2358" cy="725"/>
            </a:xfrm>
            <a:prstGeom prst="rect">
              <a:avLst/>
            </a:prstGeom>
            <a:noFill/>
          </p:spPr>
          <p:txBody>
            <a:bodyPr wrap="square" rtlCol="0">
              <a:spAutoFit/>
            </a:bodyPr>
            <a:lstStyle/>
            <a:p>
              <a:r>
                <a:rPr lang="zh-CN" altLang="en-US" sz="2400" b="1" dirty="0"/>
                <a:t>随堂训练</a:t>
              </a:r>
            </a:p>
          </p:txBody>
        </p:sp>
      </p:grpSp>
      <p:pic>
        <p:nvPicPr>
          <p:cNvPr id="5" name="图片 4"/>
          <p:cNvPicPr>
            <a:picLocks noChangeAspect="1"/>
          </p:cNvPicPr>
          <p:nvPr/>
        </p:nvPicPr>
        <p:blipFill>
          <a:blip r:embed="rId4" cstate="print"/>
          <a:stretch>
            <a:fillRect/>
          </a:stretch>
        </p:blipFill>
        <p:spPr>
          <a:xfrm>
            <a:off x="9408160" y="2348865"/>
            <a:ext cx="449580" cy="520700"/>
          </a:xfrm>
          <a:prstGeom prst="rect">
            <a:avLst/>
          </a:prstGeom>
        </p:spPr>
      </p:pic>
      <p:pic>
        <p:nvPicPr>
          <p:cNvPr id="6" name="图片 5"/>
          <p:cNvPicPr>
            <a:picLocks noChangeAspect="1"/>
          </p:cNvPicPr>
          <p:nvPr/>
        </p:nvPicPr>
        <p:blipFill>
          <a:blip r:embed="rId4" cstate="print"/>
          <a:stretch>
            <a:fillRect/>
          </a:stretch>
        </p:blipFill>
        <p:spPr>
          <a:xfrm>
            <a:off x="9408160" y="2996565"/>
            <a:ext cx="449580" cy="520700"/>
          </a:xfrm>
          <a:prstGeom prst="rect">
            <a:avLst/>
          </a:prstGeom>
        </p:spPr>
      </p:pic>
      <p:pic>
        <p:nvPicPr>
          <p:cNvPr id="7" name="图片 6"/>
          <p:cNvPicPr>
            <a:picLocks noChangeAspect="1"/>
          </p:cNvPicPr>
          <p:nvPr/>
        </p:nvPicPr>
        <p:blipFill>
          <a:blip r:embed="rId4" cstate="print"/>
          <a:stretch>
            <a:fillRect/>
          </a:stretch>
        </p:blipFill>
        <p:spPr>
          <a:xfrm>
            <a:off x="9408160" y="4220845"/>
            <a:ext cx="449580" cy="520700"/>
          </a:xfrm>
          <a:prstGeom prst="rect">
            <a:avLst/>
          </a:prstGeom>
        </p:spPr>
      </p:pic>
      <p:pic>
        <p:nvPicPr>
          <p:cNvPr id="10" name="图片 9"/>
          <p:cNvPicPr>
            <a:picLocks noChangeAspect="1"/>
          </p:cNvPicPr>
          <p:nvPr/>
        </p:nvPicPr>
        <p:blipFill>
          <a:blip r:embed="rId4" cstate="print"/>
          <a:stretch>
            <a:fillRect/>
          </a:stretch>
        </p:blipFill>
        <p:spPr>
          <a:xfrm>
            <a:off x="9408160" y="4869180"/>
            <a:ext cx="449580" cy="52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宽屏</PresentationFormat>
  <Paragraphs>38</Paragraphs>
  <Slides>13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黑体</vt:lpstr>
      <vt:lpstr>宋体</vt:lpstr>
      <vt:lpstr>微软雅黑</vt:lpstr>
      <vt:lpstr>Arial</vt:lpstr>
      <vt:lpstr>Calibri</vt:lpstr>
      <vt:lpstr>1_1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jinhu.me</dc:creator>
  <cp:lastModifiedBy>PC</cp:lastModifiedBy>
  <cp:revision>422</cp:revision>
  <dcterms:created xsi:type="dcterms:W3CDTF">2016-03-25T01:23:00Z</dcterms:created>
  <dcterms:modified xsi:type="dcterms:W3CDTF">2022-02-28T13:27:05Z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944414EF106A4B19A79F7F1018C965B2</vt:lpwstr>
  </property>
</Properties>
</file>