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916" r:id="rId2"/>
    <p:sldId id="370" r:id="rId3"/>
    <p:sldId id="483" r:id="rId4"/>
    <p:sldId id="1041" r:id="rId5"/>
    <p:sldId id="1037" r:id="rId6"/>
    <p:sldId id="1038" r:id="rId7"/>
    <p:sldId id="1039" r:id="rId8"/>
    <p:sldId id="1040" r:id="rId9"/>
    <p:sldId id="1042" r:id="rId10"/>
    <p:sldId id="1043" r:id="rId11"/>
    <p:sldId id="1044" r:id="rId12"/>
    <p:sldId id="874" r:id="rId13"/>
    <p:sldId id="1045" r:id="rId14"/>
    <p:sldId id="1046" r:id="rId15"/>
    <p:sldId id="1047" r:id="rId16"/>
    <p:sldId id="1048" r:id="rId17"/>
    <p:sldId id="1049" r:id="rId18"/>
    <p:sldId id="1050" r:id="rId19"/>
    <p:sldId id="1051" r:id="rId20"/>
    <p:sldId id="1052" r:id="rId21"/>
    <p:sldId id="1053" r:id="rId22"/>
    <p:sldId id="1054" r:id="rId23"/>
    <p:sldId id="1055" r:id="rId24"/>
    <p:sldId id="1056" r:id="rId25"/>
    <p:sldId id="1057" r:id="rId26"/>
    <p:sldId id="1058" r:id="rId27"/>
  </p:sldIdLst>
  <p:sldSz cx="12190413" cy="6859588"/>
  <p:notesSz cx="6858000" cy="9144000"/>
  <p:defaultTextStyle>
    <a:defPPr>
      <a:defRPr lang="zh-CN"/>
    </a:defPPr>
    <a:lvl1pPr marL="0" algn="l" defTabSz="914377" rtl="0" eaLnBrk="1" latinLnBrk="0" hangingPunct="1">
      <a:defRPr sz="1900" kern="1200">
        <a:solidFill>
          <a:schemeClr val="tx1"/>
        </a:solidFill>
        <a:latin typeface="+mn-lt"/>
        <a:ea typeface="+mn-ea"/>
        <a:cs typeface="+mn-cs"/>
      </a:defRPr>
    </a:lvl1pPr>
    <a:lvl2pPr marL="457189" algn="l" defTabSz="914377" rtl="0" eaLnBrk="1" latinLnBrk="0" hangingPunct="1">
      <a:defRPr sz="1900" kern="1200">
        <a:solidFill>
          <a:schemeClr val="tx1"/>
        </a:solidFill>
        <a:latin typeface="+mn-lt"/>
        <a:ea typeface="+mn-ea"/>
        <a:cs typeface="+mn-cs"/>
      </a:defRPr>
    </a:lvl2pPr>
    <a:lvl3pPr marL="914377" algn="l" defTabSz="914377" rtl="0" eaLnBrk="1" latinLnBrk="0" hangingPunct="1">
      <a:defRPr sz="1900" kern="1200">
        <a:solidFill>
          <a:schemeClr val="tx1"/>
        </a:solidFill>
        <a:latin typeface="+mn-lt"/>
        <a:ea typeface="+mn-ea"/>
        <a:cs typeface="+mn-cs"/>
      </a:defRPr>
    </a:lvl3pPr>
    <a:lvl4pPr marL="1371566" algn="l" defTabSz="914377" rtl="0" eaLnBrk="1" latinLnBrk="0" hangingPunct="1">
      <a:defRPr sz="1900" kern="1200">
        <a:solidFill>
          <a:schemeClr val="tx1"/>
        </a:solidFill>
        <a:latin typeface="+mn-lt"/>
        <a:ea typeface="+mn-ea"/>
        <a:cs typeface="+mn-cs"/>
      </a:defRPr>
    </a:lvl4pPr>
    <a:lvl5pPr marL="1828754" algn="l" defTabSz="914377" rtl="0" eaLnBrk="1" latinLnBrk="0" hangingPunct="1">
      <a:defRPr sz="1900" kern="1200">
        <a:solidFill>
          <a:schemeClr val="tx1"/>
        </a:solidFill>
        <a:latin typeface="+mn-lt"/>
        <a:ea typeface="+mn-ea"/>
        <a:cs typeface="+mn-cs"/>
      </a:defRPr>
    </a:lvl5pPr>
    <a:lvl6pPr marL="2285943" algn="l" defTabSz="914377" rtl="0" eaLnBrk="1" latinLnBrk="0" hangingPunct="1">
      <a:defRPr sz="1900" kern="1200">
        <a:solidFill>
          <a:schemeClr val="tx1"/>
        </a:solidFill>
        <a:latin typeface="+mn-lt"/>
        <a:ea typeface="+mn-ea"/>
        <a:cs typeface="+mn-cs"/>
      </a:defRPr>
    </a:lvl6pPr>
    <a:lvl7pPr marL="2743131" algn="l" defTabSz="914377" rtl="0" eaLnBrk="1" latinLnBrk="0" hangingPunct="1">
      <a:defRPr sz="1900" kern="1200">
        <a:solidFill>
          <a:schemeClr val="tx1"/>
        </a:solidFill>
        <a:latin typeface="+mn-lt"/>
        <a:ea typeface="+mn-ea"/>
        <a:cs typeface="+mn-cs"/>
      </a:defRPr>
    </a:lvl7pPr>
    <a:lvl8pPr marL="3200320" algn="l" defTabSz="914377" rtl="0" eaLnBrk="1" latinLnBrk="0" hangingPunct="1">
      <a:defRPr sz="1900" kern="1200">
        <a:solidFill>
          <a:schemeClr val="tx1"/>
        </a:solidFill>
        <a:latin typeface="+mn-lt"/>
        <a:ea typeface="+mn-ea"/>
        <a:cs typeface="+mn-cs"/>
      </a:defRPr>
    </a:lvl8pPr>
    <a:lvl9pPr marL="3657509" algn="l" defTabSz="914377" rtl="0" eaLnBrk="1" latinLnBrk="0" hangingPunct="1">
      <a:defRPr sz="19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a:srgbClr val="FF9900"/>
    <a:srgbClr val="E46C0A"/>
    <a:srgbClr val="F79646"/>
    <a:srgbClr val="6DAA2D"/>
    <a:srgbClr val="7F7F7F"/>
    <a:srgbClr val="F68426"/>
    <a:srgbClr val="A8DA73"/>
    <a:srgbClr val="D7F15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C4B1156A-380E-4F78-BDF5-A606A8083BF9}" styleName="中度样式 4 - 强调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浅色样式 3 - 强调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52" autoAdjust="0"/>
    <p:restoredTop sz="98415" autoAdjust="0"/>
  </p:normalViewPr>
  <p:slideViewPr>
    <p:cSldViewPr>
      <p:cViewPr varScale="1">
        <p:scale>
          <a:sx n="44" d="100"/>
          <a:sy n="44" d="100"/>
        </p:scale>
        <p:origin x="-678" y="-108"/>
      </p:cViewPr>
      <p:guideLst>
        <p:guide orient="horz" pos="2161"/>
        <p:guide pos="3841"/>
      </p:guideLst>
    </p:cSldViewPr>
  </p:slid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7.emf"/><Relationship Id="rId4"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 Id="rId5" Type="http://schemas.openxmlformats.org/officeDocument/2006/relationships/image" Target="../media/image18.emf"/><Relationship Id="rId4" Type="http://schemas.openxmlformats.org/officeDocument/2006/relationships/image" Target="../media/image17.e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image" Target="../media/image19.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image" Target="../media/image2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12FAAE2-9B52-45C5-968D-2B2024B388D1}" type="datetimeFigureOut">
              <a:rPr lang="zh-CN" altLang="en-US" smtClean="0"/>
              <a:pPr/>
              <a:t>2017-1-16</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B49126-AB6B-4ABE-B579-A9E4DC2C9841}" type="slidenum">
              <a:rPr lang="zh-CN" altLang="en-US" smtClean="0"/>
              <a:pPr/>
              <a:t>‹#›</a:t>
            </a:fld>
            <a:endParaRPr lang="zh-CN" altLang="en-US"/>
          </a:p>
        </p:txBody>
      </p:sp>
    </p:spTree>
    <p:extLst>
      <p:ext uri="{BB962C8B-B14F-4D97-AF65-F5344CB8AC3E}">
        <p14:creationId xmlns:p14="http://schemas.microsoft.com/office/powerpoint/2010/main" xmlns="" val="2247182753"/>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mn-lt"/>
        <a:ea typeface="+mn-ea"/>
        <a:cs typeface="+mn-cs"/>
      </a:defRPr>
    </a:lvl1pPr>
    <a:lvl2pPr marL="609585" algn="l" defTabSz="1219170" rtl="0" eaLnBrk="1" latinLnBrk="0" hangingPunct="1">
      <a:defRPr sz="1600" kern="1200">
        <a:solidFill>
          <a:schemeClr val="tx1"/>
        </a:solidFill>
        <a:latin typeface="+mn-lt"/>
        <a:ea typeface="+mn-ea"/>
        <a:cs typeface="+mn-cs"/>
      </a:defRPr>
    </a:lvl2pPr>
    <a:lvl3pPr marL="1219170" algn="l" defTabSz="1219170" rtl="0" eaLnBrk="1" latinLnBrk="0" hangingPunct="1">
      <a:defRPr sz="1600" kern="1200">
        <a:solidFill>
          <a:schemeClr val="tx1"/>
        </a:solidFill>
        <a:latin typeface="+mn-lt"/>
        <a:ea typeface="+mn-ea"/>
        <a:cs typeface="+mn-cs"/>
      </a:defRPr>
    </a:lvl3pPr>
    <a:lvl4pPr marL="1828754" algn="l" defTabSz="1219170" rtl="0" eaLnBrk="1" latinLnBrk="0" hangingPunct="1">
      <a:defRPr sz="1600" kern="1200">
        <a:solidFill>
          <a:schemeClr val="tx1"/>
        </a:solidFill>
        <a:latin typeface="+mn-lt"/>
        <a:ea typeface="+mn-ea"/>
        <a:cs typeface="+mn-cs"/>
      </a:defRPr>
    </a:lvl4pPr>
    <a:lvl5pPr marL="2438339" algn="l" defTabSz="1219170" rtl="0" eaLnBrk="1" latinLnBrk="0" hangingPunct="1">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52027927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节标题">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自定义版式">
    <p:spTree>
      <p:nvGrpSpPr>
        <p:cNvPr id="1" name=""/>
        <p:cNvGrpSpPr/>
        <p:nvPr/>
      </p:nvGrpSpPr>
      <p:grpSpPr>
        <a:xfrm>
          <a:off x="0" y="0"/>
          <a:ext cx="0" cy="0"/>
          <a:chOff x="0" y="0"/>
          <a:chExt cx="0" cy="0"/>
        </a:xfrm>
      </p:grpSpPr>
      <p:pic>
        <p:nvPicPr>
          <p:cNvPr id="3" name="Picture 6" descr="D:\Teliss_Tong\Copy\定期备份\工作备份\！PPT图片及版面资源\06-PPT精选插图\10-综合\脚印.jpg"/>
          <p:cNvPicPr>
            <a:picLocks noChangeAspect="1" noChangeArrowheads="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xmlns=""/>
              </a:ext>
            </a:extLst>
          </a:blip>
          <a:srcRect/>
          <a:stretch/>
        </p:blipFill>
        <p:spPr bwMode="auto">
          <a:xfrm rot="5400000">
            <a:off x="4594465" y="-723158"/>
            <a:ext cx="3001483" cy="1219041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1172455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1_两栏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19441812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7" r:id="rId1"/>
    <p:sldLayoutId id="2147483649" r:id="rId2"/>
    <p:sldLayoutId id="2147483651" r:id="rId3"/>
    <p:sldLayoutId id="2147483656" r:id="rId4"/>
    <p:sldLayoutId id="2147483658" r:id="rId5"/>
  </p:sldLayoutIdLst>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txStyles>
    <p:titleStyle>
      <a:lvl1pPr algn="ctr" defTabSz="914468" rtl="0" eaLnBrk="1" latinLnBrk="0" hangingPunct="1">
        <a:spcBef>
          <a:spcPct val="0"/>
        </a:spcBef>
        <a:buNone/>
        <a:defRPr sz="4400" kern="1200">
          <a:solidFill>
            <a:schemeClr val="tx1"/>
          </a:solidFill>
          <a:latin typeface="+mj-lt"/>
          <a:ea typeface="+mj-ea"/>
          <a:cs typeface="+mj-cs"/>
        </a:defRPr>
      </a:lvl1pPr>
    </p:titleStyle>
    <p:bodyStyle>
      <a:lvl1pPr marL="342926" indent="-342926" algn="l" defTabSz="91446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3005" indent="-285772" algn="l" defTabSz="91446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86" indent="-228617" algn="l" defTabSz="91446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320"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555"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788"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2023"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257"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492" indent="-228617" algn="l" defTabSz="91446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68" rtl="0" eaLnBrk="1" latinLnBrk="0" hangingPunct="1">
        <a:defRPr sz="1900" kern="1200">
          <a:solidFill>
            <a:schemeClr val="tx1"/>
          </a:solidFill>
          <a:latin typeface="+mn-lt"/>
          <a:ea typeface="+mn-ea"/>
          <a:cs typeface="+mn-cs"/>
        </a:defRPr>
      </a:lvl1pPr>
      <a:lvl2pPr marL="457235" algn="l" defTabSz="914468" rtl="0" eaLnBrk="1" latinLnBrk="0" hangingPunct="1">
        <a:defRPr sz="1900" kern="1200">
          <a:solidFill>
            <a:schemeClr val="tx1"/>
          </a:solidFill>
          <a:latin typeface="+mn-lt"/>
          <a:ea typeface="+mn-ea"/>
          <a:cs typeface="+mn-cs"/>
        </a:defRPr>
      </a:lvl2pPr>
      <a:lvl3pPr marL="914468" algn="l" defTabSz="914468" rtl="0" eaLnBrk="1" latinLnBrk="0" hangingPunct="1">
        <a:defRPr sz="1900" kern="1200">
          <a:solidFill>
            <a:schemeClr val="tx1"/>
          </a:solidFill>
          <a:latin typeface="+mn-lt"/>
          <a:ea typeface="+mn-ea"/>
          <a:cs typeface="+mn-cs"/>
        </a:defRPr>
      </a:lvl3pPr>
      <a:lvl4pPr marL="1371703" algn="l" defTabSz="914468" rtl="0" eaLnBrk="1" latinLnBrk="0" hangingPunct="1">
        <a:defRPr sz="1900" kern="1200">
          <a:solidFill>
            <a:schemeClr val="tx1"/>
          </a:solidFill>
          <a:latin typeface="+mn-lt"/>
          <a:ea typeface="+mn-ea"/>
          <a:cs typeface="+mn-cs"/>
        </a:defRPr>
      </a:lvl4pPr>
      <a:lvl5pPr marL="1828937" algn="l" defTabSz="914468" rtl="0" eaLnBrk="1" latinLnBrk="0" hangingPunct="1">
        <a:defRPr sz="1900" kern="1200">
          <a:solidFill>
            <a:schemeClr val="tx1"/>
          </a:solidFill>
          <a:latin typeface="+mn-lt"/>
          <a:ea typeface="+mn-ea"/>
          <a:cs typeface="+mn-cs"/>
        </a:defRPr>
      </a:lvl5pPr>
      <a:lvl6pPr marL="2286172" algn="l" defTabSz="914468" rtl="0" eaLnBrk="1" latinLnBrk="0" hangingPunct="1">
        <a:defRPr sz="1900" kern="1200">
          <a:solidFill>
            <a:schemeClr val="tx1"/>
          </a:solidFill>
          <a:latin typeface="+mn-lt"/>
          <a:ea typeface="+mn-ea"/>
          <a:cs typeface="+mn-cs"/>
        </a:defRPr>
      </a:lvl6pPr>
      <a:lvl7pPr marL="2743406" algn="l" defTabSz="914468" rtl="0" eaLnBrk="1" latinLnBrk="0" hangingPunct="1">
        <a:defRPr sz="1900" kern="1200">
          <a:solidFill>
            <a:schemeClr val="tx1"/>
          </a:solidFill>
          <a:latin typeface="+mn-lt"/>
          <a:ea typeface="+mn-ea"/>
          <a:cs typeface="+mn-cs"/>
        </a:defRPr>
      </a:lvl7pPr>
      <a:lvl8pPr marL="3200640" algn="l" defTabSz="914468" rtl="0" eaLnBrk="1" latinLnBrk="0" hangingPunct="1">
        <a:defRPr sz="1900" kern="1200">
          <a:solidFill>
            <a:schemeClr val="tx1"/>
          </a:solidFill>
          <a:latin typeface="+mn-lt"/>
          <a:ea typeface="+mn-ea"/>
          <a:cs typeface="+mn-cs"/>
        </a:defRPr>
      </a:lvl8pPr>
      <a:lvl9pPr marL="3657875" algn="l" defTabSz="914468"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Word___4.docx"/><Relationship Id="rId2" Type="http://schemas.openxmlformats.org/officeDocument/2006/relationships/slideLayout" Target="../slideLayouts/slideLayout1.xml"/><Relationship Id="rId1" Type="http://schemas.openxmlformats.org/officeDocument/2006/relationships/vmlDrawing" Target="../drawings/vmlDrawing4.v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Word___5.docx"/><Relationship Id="rId2" Type="http://schemas.openxmlformats.org/officeDocument/2006/relationships/slideLayout" Target="../slideLayouts/slideLayout1.xml"/><Relationship Id="rId1" Type="http://schemas.openxmlformats.org/officeDocument/2006/relationships/vmlDrawing" Target="../drawings/vmlDrawing5.vml"/><Relationship Id="rId6" Type="http://schemas.openxmlformats.org/officeDocument/2006/relationships/package" Target="../embeddings/Microsoft_Office_Word___8.docx"/><Relationship Id="rId5" Type="http://schemas.openxmlformats.org/officeDocument/2006/relationships/package" Target="../embeddings/Microsoft_Office_Word___7.docx"/><Relationship Id="rId4" Type="http://schemas.openxmlformats.org/officeDocument/2006/relationships/package" Target="../embeddings/Microsoft_Office_Word___6.docx"/></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Office_Word___9.docx"/><Relationship Id="rId2" Type="http://schemas.openxmlformats.org/officeDocument/2006/relationships/slideLayout" Target="../slideLayouts/slideLayout1.xml"/><Relationship Id="rId1" Type="http://schemas.openxmlformats.org/officeDocument/2006/relationships/vmlDrawing" Target="../drawings/vmlDrawing6.vml"/><Relationship Id="rId5" Type="http://schemas.openxmlformats.org/officeDocument/2006/relationships/package" Target="../embeddings/Microsoft_Office_Word___11.docx"/><Relationship Id="rId4" Type="http://schemas.openxmlformats.org/officeDocument/2006/relationships/package" Target="../embeddings/Microsoft_Office_Word___10.docx"/></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Office_Word___12.docx"/><Relationship Id="rId7" Type="http://schemas.openxmlformats.org/officeDocument/2006/relationships/package" Target="../embeddings/Microsoft_Office_Word___16.docx"/><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package" Target="../embeddings/Microsoft_Office_Word___15.docx"/><Relationship Id="rId5" Type="http://schemas.openxmlformats.org/officeDocument/2006/relationships/package" Target="../embeddings/Microsoft_Office_Word___14.docx"/><Relationship Id="rId4" Type="http://schemas.openxmlformats.org/officeDocument/2006/relationships/package" Target="../embeddings/Microsoft_Office_Word___13.docx"/></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Office_Word___17.docx"/><Relationship Id="rId2" Type="http://schemas.openxmlformats.org/officeDocument/2006/relationships/slideLayout" Target="../slideLayouts/slideLayout1.xml"/><Relationship Id="rId1" Type="http://schemas.openxmlformats.org/officeDocument/2006/relationships/vmlDrawing" Target="../drawings/vmlDrawing8.vml"/><Relationship Id="rId5" Type="http://schemas.openxmlformats.org/officeDocument/2006/relationships/package" Target="../embeddings/Microsoft_Office_Word___19.docx"/><Relationship Id="rId4" Type="http://schemas.openxmlformats.org/officeDocument/2006/relationships/package" Target="../embeddings/Microsoft_Office_Word___18.docx"/></Relationships>
</file>

<file path=ppt/slides/_rels/slide19.xml.rels><?xml version="1.0" encoding="UTF-8" standalone="yes"?>
<Relationships xmlns="http://schemas.openxmlformats.org/package/2006/relationships"><Relationship Id="rId3" Type="http://schemas.openxmlformats.org/officeDocument/2006/relationships/package" Target="../embeddings/Microsoft_Office_Word___20.docx"/><Relationship Id="rId2" Type="http://schemas.openxmlformats.org/officeDocument/2006/relationships/slideLayout" Target="../slideLayouts/slideLayout1.xml"/><Relationship Id="rId1" Type="http://schemas.openxmlformats.org/officeDocument/2006/relationships/vmlDrawing" Target="../drawings/vmlDrawing9.vml"/><Relationship Id="rId4" Type="http://schemas.openxmlformats.org/officeDocument/2006/relationships/package" Target="../embeddings/Microsoft_Office_Word___21.docx"/></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Office_Word___1.docx"/><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package" Target="../embeddings/Microsoft_Office_Word___22.docx"/><Relationship Id="rId2" Type="http://schemas.openxmlformats.org/officeDocument/2006/relationships/slideLayout" Target="../slideLayouts/slideLayout1.xml"/><Relationship Id="rId1" Type="http://schemas.openxmlformats.org/officeDocument/2006/relationships/vmlDrawing" Target="../drawings/vmlDrawing10.v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Office_Word___2.docx"/><Relationship Id="rId2" Type="http://schemas.openxmlformats.org/officeDocument/2006/relationships/slideLayout" Target="../slideLayouts/slideLayout1.xml"/><Relationship Id="rId1" Type="http://schemas.openxmlformats.org/officeDocument/2006/relationships/vmlDrawing" Target="../drawings/vmlDrawing2.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Office_Word___3.docx"/><Relationship Id="rId2" Type="http://schemas.openxmlformats.org/officeDocument/2006/relationships/slideLayout" Target="../slideLayouts/slideLayout1.xml"/><Relationship Id="rId1" Type="http://schemas.openxmlformats.org/officeDocument/2006/relationships/vmlDrawing" Target="../drawings/vmlDrawing3.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a:spLocks noChangeArrowheads="1"/>
          </p:cNvSpPr>
          <p:nvPr/>
        </p:nvSpPr>
        <p:spPr bwMode="auto">
          <a:xfrm>
            <a:off x="1245595" y="1976313"/>
            <a:ext cx="5954309" cy="33855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p>
            <a:r>
              <a:rPr lang="zh-CN" altLang="en-US" sz="1600" i="1" dirty="0" smtClean="0">
                <a:solidFill>
                  <a:schemeClr val="accent6">
                    <a:lumMod val="75000"/>
                  </a:schemeClr>
                </a:solidFill>
                <a:latin typeface="微软雅黑" pitchFamily="34" charset="-122"/>
                <a:ea typeface="微软雅黑" pitchFamily="34" charset="-122"/>
              </a:rPr>
              <a:t>第二部分</a:t>
            </a:r>
            <a:r>
              <a:rPr lang="zh-CN" altLang="en-US" sz="1600" i="1" dirty="0">
                <a:solidFill>
                  <a:schemeClr val="accent6">
                    <a:lumMod val="75000"/>
                  </a:schemeClr>
                </a:solidFill>
                <a:latin typeface="微软雅黑" pitchFamily="34" charset="-122"/>
                <a:ea typeface="微软雅黑" pitchFamily="34" charset="-122"/>
              </a:rPr>
              <a:t>　</a:t>
            </a:r>
            <a:r>
              <a:rPr lang="zh-CN" altLang="en-US" sz="1600" i="1" dirty="0" smtClean="0">
                <a:solidFill>
                  <a:schemeClr val="accent6">
                    <a:lumMod val="75000"/>
                  </a:schemeClr>
                </a:solidFill>
                <a:latin typeface="微软雅黑" pitchFamily="34" charset="-122"/>
                <a:ea typeface="微软雅黑" pitchFamily="34" charset="-122"/>
              </a:rPr>
              <a:t>专题</a:t>
            </a:r>
            <a:r>
              <a:rPr lang="en-US" altLang="zh-CN" sz="1600" i="1" dirty="0" smtClean="0">
                <a:solidFill>
                  <a:schemeClr val="accent6">
                    <a:lumMod val="75000"/>
                  </a:schemeClr>
                </a:solidFill>
                <a:latin typeface="Times New Roman" pitchFamily="18" charset="0"/>
                <a:ea typeface="Times New Roman" pitchFamily="18" charset="0"/>
                <a:cs typeface="Times New Roman" pitchFamily="18" charset="0"/>
              </a:rPr>
              <a:t>1</a:t>
            </a:r>
            <a:r>
              <a:rPr lang="en-US" altLang="zh-CN" sz="1600" i="1" dirty="0" smtClean="0">
                <a:solidFill>
                  <a:schemeClr val="accent6">
                    <a:lumMod val="75000"/>
                  </a:schemeClr>
                </a:solidFill>
                <a:latin typeface="微软雅黑" pitchFamily="34" charset="-122"/>
                <a:ea typeface="微软雅黑" pitchFamily="34" charset="-122"/>
              </a:rPr>
              <a:t> </a:t>
            </a:r>
            <a:r>
              <a:rPr lang="zh-CN" altLang="en-US" sz="1600" i="1" dirty="0" smtClean="0">
                <a:solidFill>
                  <a:schemeClr val="accent6">
                    <a:lumMod val="75000"/>
                  </a:schemeClr>
                </a:solidFill>
                <a:latin typeface="微软雅黑" pitchFamily="34" charset="-122"/>
                <a:ea typeface="微软雅黑" pitchFamily="34" charset="-122"/>
              </a:rPr>
              <a:t>考前要点回扣</a:t>
            </a:r>
            <a:endParaRPr lang="zh-CN" altLang="en-US" sz="1600" i="1" dirty="0">
              <a:solidFill>
                <a:schemeClr val="accent6">
                  <a:lumMod val="75000"/>
                </a:schemeClr>
              </a:solidFill>
              <a:latin typeface="微软雅黑" pitchFamily="34" charset="-122"/>
              <a:ea typeface="微软雅黑" pitchFamily="34" charset="-122"/>
            </a:endParaRPr>
          </a:p>
        </p:txBody>
      </p:sp>
      <p:sp>
        <p:nvSpPr>
          <p:cNvPr id="5" name="TextBox 4"/>
          <p:cNvSpPr txBox="1"/>
          <p:nvPr/>
        </p:nvSpPr>
        <p:spPr>
          <a:xfrm>
            <a:off x="1126654" y="2493690"/>
            <a:ext cx="11305256" cy="2123658"/>
          </a:xfrm>
          <a:prstGeom prst="rect">
            <a:avLst/>
          </a:prstGeom>
          <a:noFill/>
        </p:spPr>
        <p:txBody>
          <a:bodyPr wrap="square" rtlCol="0">
            <a:spAutoFit/>
          </a:bodyPr>
          <a:lstStyle/>
          <a:p>
            <a:pPr>
              <a:lnSpc>
                <a:spcPct val="120000"/>
              </a:lnSpc>
            </a:pPr>
            <a:r>
              <a:rPr lang="zh-CN" altLang="en-US" sz="55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一、化学学科特点和化学研究</a:t>
            </a:r>
            <a:r>
              <a:rPr lang="zh-CN" altLang="en-US" sz="55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基本</a:t>
            </a:r>
            <a:endParaRPr lang="en-US" altLang="zh-CN" sz="55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a:p>
            <a:pPr>
              <a:lnSpc>
                <a:spcPct val="120000"/>
              </a:lnSpc>
            </a:pPr>
            <a:r>
              <a:rPr lang="en-US" altLang="zh-CN" sz="55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en-US" altLang="zh-CN" sz="55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       </a:t>
            </a:r>
            <a:r>
              <a:rPr lang="zh-CN" altLang="en-US" sz="5500" b="1" dirty="0" smtClean="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rPr>
              <a:t>方法</a:t>
            </a:r>
            <a:endParaRPr lang="zh-CN" altLang="en-US" sz="5500" b="1" dirty="0">
              <a:solidFill>
                <a:schemeClr val="accent6">
                  <a:lumMod val="75000"/>
                </a:schemeClr>
              </a:solidFill>
              <a:effectLst>
                <a:reflection blurRad="6350" stA="55000" endA="300" endPos="45500" dir="5400000" sy="-100000" algn="bl" rotWithShape="0"/>
              </a:effectLst>
              <a:latin typeface="Times New Roman" pitchFamily="18" charset="0"/>
              <a:ea typeface="微软雅黑" pitchFamily="34" charset="-122"/>
              <a:cs typeface="Times New Roman" pitchFamily="18" charset="0"/>
            </a:endParaRPr>
          </a:p>
        </p:txBody>
      </p:sp>
      <p:pic>
        <p:nvPicPr>
          <p:cNvPr id="90114" name="Picture 2" descr="C:\Users\Administrator\Desktop\考前3个月章头\新建文件夹\9341867_230556697341_2.jpg"/>
          <p:cNvPicPr>
            <a:picLocks noChangeAspect="1" noChangeArrowheads="1"/>
          </p:cNvPicPr>
          <p:nvPr/>
        </p:nvPicPr>
        <p:blipFill rotWithShape="1">
          <a:blip r:embed="rId2" cstate="print">
            <a:duotone>
              <a:schemeClr val="accent6">
                <a:shade val="45000"/>
                <a:satMod val="135000"/>
              </a:schemeClr>
              <a:prstClr val="white"/>
            </a:duotone>
            <a:extLst>
              <a:ext uri="{28A0092B-C50C-407E-A947-70E740481C1C}">
                <a14:useLocalDpi xmlns:a14="http://schemas.microsoft.com/office/drawing/2010/main" xmlns="" val="0"/>
              </a:ext>
            </a:extLst>
          </a:blip>
          <a:srcRect l="7337" t="11334" r="10337" b="6484"/>
          <a:stretch/>
        </p:blipFill>
        <p:spPr bwMode="auto">
          <a:xfrm>
            <a:off x="9695606" y="5157986"/>
            <a:ext cx="2472447" cy="170160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24792157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550590" y="114513"/>
            <a:ext cx="11291298" cy="6555641"/>
          </a:xfrm>
          <a:prstGeom prst="rect">
            <a:avLst/>
          </a:prstGeom>
        </p:spPr>
        <p:txBody>
          <a:bodyPr>
            <a:spAutoFit/>
          </a:bodyPr>
          <a:lstStyle/>
          <a:p>
            <a:pPr algn="just">
              <a:lnSpc>
                <a:spcPct val="150000"/>
              </a:lnSpc>
              <a:spcAft>
                <a:spcPts val="0"/>
              </a:spcAft>
            </a:pPr>
            <a:r>
              <a:rPr lang="zh-CN" altLang="zh-CN" sz="2800" kern="100" dirty="0">
                <a:latin typeface="Times New Roman"/>
                <a:ea typeface="华文细黑"/>
                <a:cs typeface="Times New Roman"/>
              </a:rPr>
              <a:t>重金属盐中毒：</a:t>
            </a:r>
            <a:r>
              <a:rPr lang="en-US" altLang="zh-CN" sz="2800" kern="100" dirty="0">
                <a:latin typeface="Times New Roman"/>
                <a:ea typeface="华文细黑"/>
                <a:cs typeface="Courier New"/>
              </a:rPr>
              <a:t>BaSO</a:t>
            </a:r>
            <a:r>
              <a:rPr lang="en-US" altLang="zh-CN" sz="2800" kern="100" baseline="-25000" dirty="0">
                <a:latin typeface="Times New Roman"/>
                <a:ea typeface="华文细黑"/>
                <a:cs typeface="Courier New"/>
              </a:rPr>
              <a:t>4</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不中毒</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BaCO</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能中毒</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，可用生鸡蛋清解毒</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耐火材料：氧化镁、氧化铝</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治疗胃酸过多：氢氧化铝胶囊或小苏打</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常用灭火剂：干冰、四氯化碳、小苏打和硫酸铝</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泡沫灭火器</a:t>
            </a:r>
            <a:r>
              <a:rPr lang="en-US" altLang="zh-CN" sz="2800" kern="100" dirty="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煤气：</a:t>
            </a:r>
            <a:r>
              <a:rPr lang="en-US" altLang="zh-CN" sz="2800" kern="100" dirty="0">
                <a:latin typeface="Times New Roman"/>
                <a:ea typeface="华文细黑"/>
                <a:cs typeface="Courier New"/>
              </a:rPr>
              <a:t>CO</a:t>
            </a:r>
            <a:r>
              <a:rPr lang="zh-CN" altLang="zh-CN" sz="2800" kern="100" dirty="0">
                <a:latin typeface="Times New Roman"/>
                <a:ea typeface="华文细黑"/>
                <a:cs typeface="Times New Roman"/>
              </a:rPr>
              <a:t>和</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液化石油气：主要为丙烷、丁烷</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天然气：</a:t>
            </a:r>
            <a:r>
              <a:rPr lang="en-US" altLang="zh-CN" sz="2800" kern="100" dirty="0">
                <a:latin typeface="Times New Roman"/>
                <a:ea typeface="华文细黑"/>
                <a:cs typeface="Courier New"/>
              </a:rPr>
              <a:t>CH</a:t>
            </a:r>
            <a:r>
              <a:rPr lang="en-US" altLang="zh-CN" sz="2800" kern="100" baseline="-25000" dirty="0">
                <a:latin typeface="Times New Roman"/>
                <a:ea typeface="华文细黑"/>
                <a:cs typeface="Courier New"/>
              </a:rPr>
              <a:t>4</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甲醛：室内装修污染源；浸泡海产品</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严禁</a:t>
            </a:r>
            <a:r>
              <a:rPr lang="en-US" altLang="zh-CN" sz="2800" kern="100" dirty="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假酒：甲醇，工业酒精</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肥皂：主要成分为硬脂酸钠</a:t>
            </a:r>
            <a:endParaRPr lang="zh-CN" altLang="zh-CN" sz="1050" kern="100" dirty="0">
              <a:effectLst/>
              <a:latin typeface="宋体"/>
              <a:cs typeface="Courier New"/>
            </a:endParaRPr>
          </a:p>
        </p:txBody>
      </p:sp>
    </p:spTree>
    <p:extLst>
      <p:ext uri="{BB962C8B-B14F-4D97-AF65-F5344CB8AC3E}">
        <p14:creationId xmlns:p14="http://schemas.microsoft.com/office/powerpoint/2010/main" xmlns="" val="581074840"/>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550590" y="299250"/>
            <a:ext cx="11291298" cy="5968403"/>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化学与材料</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常见的材料有无机非金属材料、金属材料和有机高分子材料。无机非金属材料包括传统无机非金属材料</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水泥、玻璃和陶瓷</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和新型无机非金属材料</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光导纤维、高温结构陶瓷、生物陶瓷等</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；金属材料包括纯金属及合金；有机高分子材料包括天然高分子材料</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纤维素、淀粉、蛋白质、天然橡胶等</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和合成高分子材料</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塑料、合成橡胶、合成纤维等</a:t>
            </a:r>
            <a:r>
              <a:rPr lang="en-US" altLang="zh-CN" sz="2800" kern="100" dirty="0">
                <a:latin typeface="Times New Roman"/>
                <a:ea typeface="华文细黑"/>
                <a:cs typeface="Courier New"/>
              </a:rPr>
              <a:t>)</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algn="just">
              <a:lnSpc>
                <a:spcPct val="150000"/>
              </a:lnSpc>
              <a:spcAft>
                <a:spcPts val="0"/>
              </a:spcAft>
            </a:pPr>
            <a:r>
              <a:rPr lang="en-US" altLang="zh-CN" sz="2800" kern="100" dirty="0">
                <a:latin typeface="Times New Roman"/>
                <a:ea typeface="华文细黑"/>
                <a:cs typeface="Courier New"/>
              </a:rPr>
              <a:t>4.</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绿色化学</a:t>
            </a:r>
            <a:r>
              <a:rPr lang="en-US" altLang="zh-CN" sz="2800" kern="100" dirty="0">
                <a:latin typeface="宋体"/>
                <a:ea typeface="华文细黑"/>
                <a:cs typeface="Times New Roman"/>
              </a:rPr>
              <a:t>”</a:t>
            </a:r>
            <a:endParaRPr lang="zh-CN" altLang="zh-CN" sz="1050" kern="100" dirty="0">
              <a:latin typeface="宋体"/>
              <a:cs typeface="Courier New"/>
            </a:endParaRPr>
          </a:p>
          <a:p>
            <a:pPr algn="just">
              <a:lnSpc>
                <a:spcPct val="150000"/>
              </a:lnSpc>
              <a:spcAft>
                <a:spcPts val="0"/>
              </a:spcAft>
            </a:pP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绿色化学</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又称环境无公害化学，它的着眼点是将污染消灭在生产源头，使整个生产过程对环境无危害</a:t>
            </a:r>
            <a:r>
              <a:rPr lang="zh-CN" altLang="zh-CN" sz="2800" kern="100" dirty="0" smtClean="0">
                <a:latin typeface="Times New Roman"/>
                <a:ea typeface="华文细黑"/>
                <a:cs typeface="Times New Roman"/>
              </a:rPr>
              <a:t>。</a:t>
            </a:r>
            <a:endParaRPr lang="zh-CN" altLang="zh-CN" sz="1050" kern="100" dirty="0">
              <a:latin typeface="宋体"/>
              <a:cs typeface="Courier New"/>
            </a:endParaRPr>
          </a:p>
        </p:txBody>
      </p:sp>
    </p:spTree>
    <p:extLst>
      <p:ext uri="{BB962C8B-B14F-4D97-AF65-F5344CB8AC3E}">
        <p14:creationId xmlns:p14="http://schemas.microsoft.com/office/powerpoint/2010/main" xmlns="" val="17870146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5" name="矩形 14"/>
          <p:cNvSpPr/>
          <p:nvPr/>
        </p:nvSpPr>
        <p:spPr>
          <a:xfrm>
            <a:off x="334566" y="45418"/>
            <a:ext cx="11518253" cy="6555641"/>
          </a:xfrm>
          <a:prstGeom prst="rect">
            <a:avLst/>
          </a:prstGeom>
        </p:spPr>
        <p:txBody>
          <a:bodyPr>
            <a:spAutoFit/>
          </a:bodyPr>
          <a:lstStyle/>
          <a:p>
            <a:pPr algn="just">
              <a:lnSpc>
                <a:spcPct val="150000"/>
              </a:lnSpc>
              <a:spcAft>
                <a:spcPts val="0"/>
              </a:spcAft>
            </a:pPr>
            <a:r>
              <a:rPr lang="zh-CN" altLang="zh-CN" sz="2800" b="1" kern="100" dirty="0">
                <a:solidFill>
                  <a:srgbClr val="C00000"/>
                </a:solidFill>
                <a:latin typeface="IPAPANNEW"/>
                <a:ea typeface="华文细黑"/>
                <a:cs typeface="Times New Roman"/>
              </a:rPr>
              <a:t>正误判断</a:t>
            </a:r>
            <a:r>
              <a:rPr lang="zh-CN" altLang="zh-CN" sz="2800" kern="100" dirty="0">
                <a:latin typeface="宋体"/>
                <a:ea typeface="IPAPANNEW"/>
                <a:cs typeface="Times New Roman"/>
              </a:rPr>
              <a:t> </a:t>
            </a:r>
            <a:r>
              <a:rPr lang="en-US" altLang="zh-CN" sz="2800" kern="100" dirty="0" smtClean="0">
                <a:latin typeface="宋体"/>
                <a:ea typeface="IPAPANNEW"/>
                <a:cs typeface="Times New Roman"/>
              </a:rPr>
              <a:t>  </a:t>
            </a:r>
            <a:r>
              <a:rPr lang="zh-CN" altLang="zh-CN" sz="2800" kern="100" dirty="0" smtClean="0">
                <a:latin typeface="Times New Roman"/>
                <a:ea typeface="华文细黑"/>
                <a:cs typeface="Times New Roman"/>
              </a:rPr>
              <a:t>判断</a:t>
            </a:r>
            <a:r>
              <a:rPr lang="zh-CN" altLang="zh-CN" sz="2800" kern="100" dirty="0">
                <a:latin typeface="Times New Roman"/>
                <a:ea typeface="华文细黑"/>
                <a:cs typeface="Times New Roman"/>
              </a:rPr>
              <a:t>下列说法是否正确，正确的打</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，错误的打</a:t>
            </a:r>
            <a:r>
              <a:rPr lang="en-US" altLang="zh-CN" sz="2800" kern="100" dirty="0">
                <a:latin typeface="宋体"/>
                <a:ea typeface="华文细黑"/>
                <a:cs typeface="Times New Roman"/>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日常生活中无水乙醇常用于杀菌消毒</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绿色食品是不含任何化学物质的食品</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在空气质量日报中</a:t>
            </a:r>
            <a:r>
              <a:rPr lang="en-US" altLang="zh-CN" sz="2800" kern="100" dirty="0">
                <a:latin typeface="Times New Roman"/>
                <a:ea typeface="华文细黑"/>
                <a:cs typeface="Courier New"/>
              </a:rPr>
              <a:t>CO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含量属于空气污染指数</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金属材料都是导体，非金属材料都是绝缘体</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棉、麻、丝、毛及合成纤维完全燃烧都是只生成</a:t>
            </a:r>
            <a:r>
              <a:rPr lang="en-US" altLang="zh-CN" sz="2800" kern="100" dirty="0">
                <a:latin typeface="Times New Roman"/>
                <a:ea typeface="华文细黑"/>
                <a:cs typeface="Courier New"/>
              </a:rPr>
              <a:t>CO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和</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维勒用无机物合成了尿素，突破了无机物与有机物的界限</a:t>
            </a:r>
            <a:r>
              <a:rPr lang="en-US" altLang="zh-CN" sz="2800" kern="100" dirty="0" smtClean="0">
                <a:latin typeface="Times New Roman"/>
                <a:ea typeface="华文细黑"/>
                <a:cs typeface="Courier New"/>
              </a:rPr>
              <a:t>(      )</a:t>
            </a:r>
          </a:p>
          <a:p>
            <a:pPr algn="just">
              <a:lnSpc>
                <a:spcPct val="150000"/>
              </a:lnSpc>
              <a:spcAft>
                <a:spcPts val="0"/>
              </a:spcAft>
            </a:pPr>
            <a:r>
              <a:rPr lang="en-US" altLang="zh-CN" sz="2800" kern="100" dirty="0">
                <a:latin typeface="Times New Roman"/>
                <a:ea typeface="华文细黑"/>
                <a:cs typeface="Courier New"/>
              </a:rPr>
              <a:t>(7)</a:t>
            </a:r>
            <a:r>
              <a:rPr lang="zh-CN" altLang="zh-CN" sz="2800" kern="100" dirty="0">
                <a:latin typeface="Times New Roman"/>
                <a:ea typeface="华文细黑"/>
                <a:cs typeface="Times New Roman"/>
              </a:rPr>
              <a:t>门捷列夫在前人的基础上发现了元素周期律，表明科学研究既要继承又要创新</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人造纤维、合成纤维和光导纤维都是有机高分子化合物</a:t>
            </a:r>
            <a:r>
              <a:rPr lang="en-US" altLang="zh-CN" sz="2800" kern="100" dirty="0" smtClean="0">
                <a:latin typeface="Times New Roman"/>
                <a:ea typeface="华文细黑"/>
                <a:cs typeface="Courier New"/>
              </a:rPr>
              <a:t>(</a:t>
            </a:r>
            <a:r>
              <a:rPr lang="en-US" altLang="zh-CN" sz="2800" kern="100" dirty="0">
                <a:latin typeface="宋体"/>
                <a:ea typeface="华文细黑"/>
                <a:cs typeface="Times New Roman"/>
              </a:rPr>
              <a:t> </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4" name="矩形 3"/>
          <p:cNvSpPr/>
          <p:nvPr/>
        </p:nvSpPr>
        <p:spPr>
          <a:xfrm>
            <a:off x="6631587" y="818342"/>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0" name="矩形 19"/>
          <p:cNvSpPr/>
          <p:nvPr/>
        </p:nvSpPr>
        <p:spPr>
          <a:xfrm>
            <a:off x="6599262" y="1466414"/>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1" name="矩形 20"/>
          <p:cNvSpPr/>
          <p:nvPr/>
        </p:nvSpPr>
        <p:spPr>
          <a:xfrm>
            <a:off x="7927731" y="2114486"/>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2" name="矩形 21"/>
          <p:cNvSpPr/>
          <p:nvPr/>
        </p:nvSpPr>
        <p:spPr>
          <a:xfrm>
            <a:off x="7679382" y="2762558"/>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3" name="矩形 22"/>
          <p:cNvSpPr/>
          <p:nvPr/>
        </p:nvSpPr>
        <p:spPr>
          <a:xfrm>
            <a:off x="10087971" y="3410630"/>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7" name="矩形 6"/>
          <p:cNvSpPr/>
          <p:nvPr/>
        </p:nvSpPr>
        <p:spPr>
          <a:xfrm>
            <a:off x="9799939" y="4058702"/>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4" name="矩形 23"/>
          <p:cNvSpPr/>
          <p:nvPr/>
        </p:nvSpPr>
        <p:spPr>
          <a:xfrm>
            <a:off x="9511907" y="5930910"/>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25" name="矩形 24"/>
          <p:cNvSpPr/>
          <p:nvPr/>
        </p:nvSpPr>
        <p:spPr>
          <a:xfrm>
            <a:off x="1918742" y="5302002"/>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Tree>
    <p:extLst>
      <p:ext uri="{BB962C8B-B14F-4D97-AF65-F5344CB8AC3E}">
        <p14:creationId xmlns:p14="http://schemas.microsoft.com/office/powerpoint/2010/main" xmlns="" val="101805743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linds(horizont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blinds(horizontal)">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2"/>
                                        </p:tgtEl>
                                        <p:attrNameLst>
                                          <p:attrName>style.visibility</p:attrName>
                                        </p:attrNameLst>
                                      </p:cBhvr>
                                      <p:to>
                                        <p:strVal val="visible"/>
                                      </p:to>
                                    </p:set>
                                    <p:animEffect transition="in" filter="blinds(horizontal)">
                                      <p:cBhvr>
                                        <p:cTn id="22" dur="500"/>
                                        <p:tgtEl>
                                          <p:spTgt spid="2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linds(horizontal)">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linds(horizontal)">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linds(horizontal)">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Effect transition="in" filter="blinds(horizontal)">
                                      <p:cBhvr>
                                        <p:cTn id="42" dur="500"/>
                                        <p:tgtEl>
                                          <p:spTgt spid="2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4"/>
                                        </p:tgtEl>
                                      </p:cBhvr>
                                    </p:animEffect>
                                    <p:set>
                                      <p:cBhvr>
                                        <p:cTn id="47" dur="1" fill="hold">
                                          <p:stCondLst>
                                            <p:cond delay="499"/>
                                          </p:stCondLst>
                                        </p:cTn>
                                        <p:tgtEl>
                                          <p:spTgt spid="4"/>
                                        </p:tgtEl>
                                        <p:attrNameLst>
                                          <p:attrName>style.visibility</p:attrName>
                                        </p:attrNameLst>
                                      </p:cBhvr>
                                      <p:to>
                                        <p:strVal val="hidden"/>
                                      </p:to>
                                    </p:set>
                                  </p:childTnLst>
                                </p:cTn>
                              </p:par>
                              <p:par>
                                <p:cTn id="48" presetID="10" presetClass="exit" presetSubtype="0" fill="hold" grpId="1" nodeType="withEffect">
                                  <p:stCondLst>
                                    <p:cond delay="0"/>
                                  </p:stCondLst>
                                  <p:childTnLst>
                                    <p:animEffect transition="out" filter="fade">
                                      <p:cBhvr>
                                        <p:cTn id="49" dur="500"/>
                                        <p:tgtEl>
                                          <p:spTgt spid="20"/>
                                        </p:tgtEl>
                                      </p:cBhvr>
                                    </p:animEffect>
                                    <p:set>
                                      <p:cBhvr>
                                        <p:cTn id="50" dur="1" fill="hold">
                                          <p:stCondLst>
                                            <p:cond delay="499"/>
                                          </p:stCondLst>
                                        </p:cTn>
                                        <p:tgtEl>
                                          <p:spTgt spid="20"/>
                                        </p:tgtEl>
                                        <p:attrNameLst>
                                          <p:attrName>style.visibility</p:attrName>
                                        </p:attrNameLst>
                                      </p:cBhvr>
                                      <p:to>
                                        <p:strVal val="hidden"/>
                                      </p:to>
                                    </p:set>
                                  </p:childTnLst>
                                </p:cTn>
                              </p:par>
                              <p:par>
                                <p:cTn id="51" presetID="10" presetClass="exit" presetSubtype="0" fill="hold" grpId="1" nodeType="withEffect">
                                  <p:stCondLst>
                                    <p:cond delay="0"/>
                                  </p:stCondLst>
                                  <p:childTnLst>
                                    <p:animEffect transition="out" filter="fade">
                                      <p:cBhvr>
                                        <p:cTn id="52" dur="500"/>
                                        <p:tgtEl>
                                          <p:spTgt spid="21"/>
                                        </p:tgtEl>
                                      </p:cBhvr>
                                    </p:animEffect>
                                    <p:set>
                                      <p:cBhvr>
                                        <p:cTn id="53" dur="1" fill="hold">
                                          <p:stCondLst>
                                            <p:cond delay="499"/>
                                          </p:stCondLst>
                                        </p:cTn>
                                        <p:tgtEl>
                                          <p:spTgt spid="21"/>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22"/>
                                        </p:tgtEl>
                                      </p:cBhvr>
                                    </p:animEffect>
                                    <p:set>
                                      <p:cBhvr>
                                        <p:cTn id="56" dur="1" fill="hold">
                                          <p:stCondLst>
                                            <p:cond delay="499"/>
                                          </p:stCondLst>
                                        </p:cTn>
                                        <p:tgtEl>
                                          <p:spTgt spid="22"/>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500"/>
                                        <p:tgtEl>
                                          <p:spTgt spid="23"/>
                                        </p:tgtEl>
                                      </p:cBhvr>
                                    </p:animEffect>
                                    <p:set>
                                      <p:cBhvr>
                                        <p:cTn id="59" dur="1" fill="hold">
                                          <p:stCondLst>
                                            <p:cond delay="499"/>
                                          </p:stCondLst>
                                        </p:cTn>
                                        <p:tgtEl>
                                          <p:spTgt spid="23"/>
                                        </p:tgtEl>
                                        <p:attrNameLst>
                                          <p:attrName>style.visibility</p:attrName>
                                        </p:attrNameLst>
                                      </p:cBhvr>
                                      <p:to>
                                        <p:strVal val="hidden"/>
                                      </p:to>
                                    </p:set>
                                  </p:childTnLst>
                                </p:cTn>
                              </p:par>
                              <p:par>
                                <p:cTn id="60" presetID="10" presetClass="exit" presetSubtype="0" fill="hold" grpId="1" nodeType="withEffect">
                                  <p:stCondLst>
                                    <p:cond delay="0"/>
                                  </p:stCondLst>
                                  <p:childTnLst>
                                    <p:animEffect transition="out" filter="fade">
                                      <p:cBhvr>
                                        <p:cTn id="61" dur="500"/>
                                        <p:tgtEl>
                                          <p:spTgt spid="7"/>
                                        </p:tgtEl>
                                      </p:cBhvr>
                                    </p:animEffect>
                                    <p:set>
                                      <p:cBhvr>
                                        <p:cTn id="62" dur="1" fill="hold">
                                          <p:stCondLst>
                                            <p:cond delay="499"/>
                                          </p:stCondLst>
                                        </p:cTn>
                                        <p:tgtEl>
                                          <p:spTgt spid="7"/>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500"/>
                                        <p:tgtEl>
                                          <p:spTgt spid="25"/>
                                        </p:tgtEl>
                                      </p:cBhvr>
                                    </p:animEffect>
                                    <p:set>
                                      <p:cBhvr>
                                        <p:cTn id="65" dur="1" fill="hold">
                                          <p:stCondLst>
                                            <p:cond delay="499"/>
                                          </p:stCondLst>
                                        </p:cTn>
                                        <p:tgtEl>
                                          <p:spTgt spid="25"/>
                                        </p:tgtEl>
                                        <p:attrNameLst>
                                          <p:attrName>style.visibility</p:attrName>
                                        </p:attrNameLst>
                                      </p:cBhvr>
                                      <p:to>
                                        <p:strVal val="hidden"/>
                                      </p:to>
                                    </p:set>
                                  </p:childTnLst>
                                </p:cTn>
                              </p:par>
                              <p:par>
                                <p:cTn id="66" presetID="10" presetClass="exit" presetSubtype="0" fill="hold" grpId="1" nodeType="withEffect">
                                  <p:stCondLst>
                                    <p:cond delay="0"/>
                                  </p:stCondLst>
                                  <p:childTnLst>
                                    <p:animEffect transition="out" filter="fade">
                                      <p:cBhvr>
                                        <p:cTn id="67" dur="500"/>
                                        <p:tgtEl>
                                          <p:spTgt spid="24"/>
                                        </p:tgtEl>
                                      </p:cBhvr>
                                    </p:animEffect>
                                    <p:set>
                                      <p:cBhvr>
                                        <p:cTn id="68"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4" grpId="0"/>
      <p:bldP spid="4" grpId="1"/>
      <p:bldP spid="20" grpId="0"/>
      <p:bldP spid="20" grpId="1"/>
      <p:bldP spid="21" grpId="0"/>
      <p:bldP spid="21" grpId="1"/>
      <p:bldP spid="22" grpId="0"/>
      <p:bldP spid="22" grpId="1"/>
      <p:bldP spid="23" grpId="0"/>
      <p:bldP spid="23" grpId="1"/>
      <p:bldP spid="7" grpId="0"/>
      <p:bldP spid="7" grpId="1"/>
      <p:bldP spid="24" grpId="0"/>
      <p:bldP spid="24" grpId="1"/>
      <p:bldP spid="25" grpId="0"/>
      <p:bldP spid="25"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5" name="矩形 14"/>
          <p:cNvSpPr/>
          <p:nvPr/>
        </p:nvSpPr>
        <p:spPr>
          <a:xfrm>
            <a:off x="409601" y="515066"/>
            <a:ext cx="11518253" cy="2677656"/>
          </a:xfrm>
          <a:prstGeom prst="rect">
            <a:avLst/>
          </a:prstGeom>
        </p:spPr>
        <p:txBody>
          <a:bodyPr>
            <a:spAutoFit/>
          </a:bodyPr>
          <a:lstStyle/>
          <a:p>
            <a:pPr algn="just">
              <a:lnSpc>
                <a:spcPct val="200000"/>
              </a:lnSpc>
              <a:spcAft>
                <a:spcPts val="0"/>
              </a:spcAft>
            </a:pPr>
            <a:r>
              <a:rPr lang="en-US" altLang="zh-CN" sz="2800" kern="100" dirty="0">
                <a:latin typeface="Times New Roman"/>
                <a:ea typeface="华文细黑"/>
                <a:cs typeface="Courier New"/>
              </a:rPr>
              <a:t>(9)</a:t>
            </a:r>
            <a:r>
              <a:rPr lang="zh-CN" altLang="zh-CN" sz="2800" kern="100" dirty="0">
                <a:latin typeface="Times New Roman"/>
                <a:ea typeface="华文细黑"/>
                <a:cs typeface="Times New Roman"/>
              </a:rPr>
              <a:t>加热能杀死流感病毒是因为病毒的蛋白质受热变性</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(10)</a:t>
            </a:r>
            <a:r>
              <a:rPr lang="zh-CN" altLang="zh-CN" sz="2800" kern="100" dirty="0">
                <a:latin typeface="Times New Roman"/>
                <a:ea typeface="华文细黑"/>
                <a:cs typeface="Times New Roman"/>
              </a:rPr>
              <a:t>在汽车排气管上加装</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催化转化器</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是为了减少有害气体的排放</a:t>
            </a:r>
            <a:r>
              <a:rPr lang="en-US" altLang="zh-CN" sz="2800" kern="100" dirty="0" smtClean="0">
                <a:latin typeface="Times New Roman"/>
                <a:ea typeface="华文细黑"/>
                <a:cs typeface="Courier New"/>
              </a:rPr>
              <a:t>(</a:t>
            </a:r>
            <a:r>
              <a:rPr lang="en-US" altLang="zh-CN" sz="2800" kern="100" dirty="0" smtClean="0">
                <a:latin typeface="宋体"/>
                <a:ea typeface="华文细黑"/>
                <a:cs typeface="Times New Roman"/>
              </a:rPr>
              <a:t>   </a:t>
            </a:r>
            <a:r>
              <a:rPr lang="en-US" altLang="zh-CN" sz="2800" kern="100" dirty="0" smtClean="0">
                <a:latin typeface="Times New Roman"/>
                <a:ea typeface="华文细黑"/>
                <a:cs typeface="Courier New"/>
              </a:rPr>
              <a:t>)</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(11)</a:t>
            </a:r>
            <a:r>
              <a:rPr lang="zh-CN" altLang="zh-CN" sz="2800" kern="100" dirty="0">
                <a:latin typeface="Times New Roman"/>
                <a:ea typeface="华文细黑"/>
                <a:cs typeface="Times New Roman"/>
              </a:rPr>
              <a:t>煤经过气化和液化等物理变化可以转化为清洁燃料</a:t>
            </a:r>
            <a:r>
              <a:rPr lang="en-US" altLang="zh-CN" sz="2800" kern="100" dirty="0" smtClean="0">
                <a:latin typeface="Times New Roman"/>
                <a:ea typeface="华文细黑"/>
                <a:cs typeface="Courier New"/>
              </a:rPr>
              <a:t>(     )</a:t>
            </a:r>
            <a:endParaRPr lang="zh-CN" altLang="zh-CN" sz="1050" kern="100" dirty="0">
              <a:effectLst/>
              <a:latin typeface="宋体"/>
              <a:cs typeface="Courier New"/>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3" name="矩形 2"/>
          <p:cNvSpPr/>
          <p:nvPr/>
        </p:nvSpPr>
        <p:spPr>
          <a:xfrm>
            <a:off x="8791827" y="818342"/>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6" name="矩形 5"/>
          <p:cNvSpPr/>
          <p:nvPr/>
        </p:nvSpPr>
        <p:spPr>
          <a:xfrm>
            <a:off x="11168091" y="1701602"/>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10" name="矩形 9"/>
          <p:cNvSpPr/>
          <p:nvPr/>
        </p:nvSpPr>
        <p:spPr>
          <a:xfrm>
            <a:off x="8975526" y="2546534"/>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Tree>
    <p:extLst>
      <p:ext uri="{BB962C8B-B14F-4D97-AF65-F5344CB8AC3E}">
        <p14:creationId xmlns:p14="http://schemas.microsoft.com/office/powerpoint/2010/main" xmlns="" val="80795198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blinds(horizontal)">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3"/>
                                        </p:tgtEl>
                                      </p:cBhvr>
                                    </p:animEffect>
                                    <p:set>
                                      <p:cBhvr>
                                        <p:cTn id="22" dur="1" fill="hold">
                                          <p:stCondLst>
                                            <p:cond delay="499"/>
                                          </p:stCondLst>
                                        </p:cTn>
                                        <p:tgtEl>
                                          <p:spTgt spid="3"/>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500"/>
                                        <p:tgtEl>
                                          <p:spTgt spid="6">
                                            <p:txEl>
                                              <p:pRg st="0" end="0"/>
                                            </p:txEl>
                                          </p:spTgt>
                                        </p:tgtEl>
                                      </p:cBhvr>
                                    </p:animEffect>
                                    <p:set>
                                      <p:cBhvr>
                                        <p:cTn id="25" dur="1" fill="hold">
                                          <p:stCondLst>
                                            <p:cond delay="499"/>
                                          </p:stCondLst>
                                        </p:cTn>
                                        <p:tgtEl>
                                          <p:spTgt spid="6">
                                            <p:txEl>
                                              <p:pRg st="0" end="0"/>
                                            </p:txEl>
                                          </p:spTgt>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10"/>
                                        </p:tgtEl>
                                      </p:cBhvr>
                                    </p:animEffect>
                                    <p:set>
                                      <p:cBhvr>
                                        <p:cTn id="28"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3" grpId="0"/>
      <p:bldP spid="3" grpId="1"/>
      <p:bldP spid="6" grpId="0" build="allAtOnce"/>
      <p:bldP spid="10" grpId="0"/>
      <p:bldP spid="10" grpId="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5" name="矩形 14"/>
          <p:cNvSpPr/>
          <p:nvPr/>
        </p:nvSpPr>
        <p:spPr>
          <a:xfrm>
            <a:off x="451635" y="393839"/>
            <a:ext cx="11404211" cy="4616648"/>
          </a:xfrm>
          <a:prstGeom prst="rect">
            <a:avLst/>
          </a:prstGeom>
        </p:spPr>
        <p:txBody>
          <a:bodyPr>
            <a:spAutoFit/>
          </a:bodyPr>
          <a:lstStyle/>
          <a:p>
            <a:pPr algn="just">
              <a:lnSpc>
                <a:spcPct val="150000"/>
              </a:lnSpc>
              <a:spcAft>
                <a:spcPts val="0"/>
              </a:spcAft>
            </a:pPr>
            <a:r>
              <a:rPr lang="en-US" altLang="zh-CN" sz="2800" b="1" kern="100" dirty="0">
                <a:solidFill>
                  <a:srgbClr val="0000FF"/>
                </a:solidFill>
                <a:latin typeface="Times New Roman"/>
                <a:ea typeface="华文细黑"/>
                <a:cs typeface="Courier New"/>
              </a:rPr>
              <a:t>(</a:t>
            </a:r>
            <a:r>
              <a:rPr lang="zh-CN" altLang="zh-CN" sz="2800" b="1" kern="100" dirty="0">
                <a:solidFill>
                  <a:srgbClr val="0000FF"/>
                </a:solidFill>
                <a:latin typeface="Times New Roman"/>
                <a:ea typeface="华文细黑"/>
                <a:cs typeface="Times New Roman"/>
              </a:rPr>
              <a:t>二</a:t>
            </a:r>
            <a:r>
              <a:rPr lang="en-US" altLang="zh-CN" sz="2800" b="1" kern="100" dirty="0">
                <a:solidFill>
                  <a:srgbClr val="0000FF"/>
                </a:solidFill>
                <a:latin typeface="Times New Roman"/>
                <a:ea typeface="华文细黑"/>
                <a:cs typeface="Courier New"/>
              </a:rPr>
              <a:t>)</a:t>
            </a:r>
            <a:r>
              <a:rPr lang="zh-CN" altLang="zh-CN" sz="2800" b="1" kern="100" dirty="0">
                <a:solidFill>
                  <a:srgbClr val="0000FF"/>
                </a:solidFill>
                <a:latin typeface="Times New Roman"/>
                <a:ea typeface="华文细黑"/>
                <a:cs typeface="Times New Roman"/>
              </a:rPr>
              <a:t>化学用语与常用计量</a:t>
            </a:r>
            <a:endParaRPr lang="zh-CN" altLang="zh-CN" sz="2800" kern="100" dirty="0">
              <a:solidFill>
                <a:srgbClr val="0000FF"/>
              </a:solidFill>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离子方程式的正误判断，错误的指明原因</a:t>
            </a:r>
            <a:endParaRPr lang="zh-CN" altLang="zh-CN" sz="280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a:t>
            </a:r>
            <a:r>
              <a:rPr lang="en-US" altLang="zh-CN" sz="2800" kern="100" dirty="0" err="1">
                <a:latin typeface="Times New Roman"/>
                <a:ea typeface="华文细黑"/>
                <a:cs typeface="Courier New"/>
              </a:rPr>
              <a:t>FeS</a:t>
            </a:r>
            <a:r>
              <a:rPr lang="zh-CN" altLang="zh-CN" sz="2800" kern="100" dirty="0">
                <a:latin typeface="Times New Roman"/>
                <a:ea typeface="华文细黑"/>
                <a:cs typeface="Times New Roman"/>
              </a:rPr>
              <a:t>固体溶于稀盐酸：</a:t>
            </a:r>
            <a:r>
              <a:rPr lang="en-US" altLang="zh-CN" sz="2800" kern="100" dirty="0">
                <a:latin typeface="Times New Roman"/>
                <a:ea typeface="华文细黑"/>
                <a:cs typeface="Courier New"/>
              </a:rPr>
              <a:t>S</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zh-CN" altLang="zh-CN" sz="2800" kern="100" baseline="30000" dirty="0">
                <a:latin typeface="Times New Roman"/>
                <a:ea typeface="华文细黑"/>
                <a:cs typeface="Times New Roman"/>
              </a:rPr>
              <a:t>＋</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S</a:t>
            </a:r>
            <a:r>
              <a:rPr lang="en-US" altLang="zh-CN" sz="2800" kern="100" dirty="0">
                <a:latin typeface="宋体"/>
                <a:ea typeface="华文细黑"/>
                <a:cs typeface="Times New Roman"/>
              </a:rPr>
              <a:t>↑</a:t>
            </a:r>
            <a:r>
              <a:rPr lang="en-US" altLang="zh-CN" sz="2800" kern="100" dirty="0" smtClean="0">
                <a:latin typeface="Times New Roman"/>
                <a:ea typeface="华文细黑"/>
                <a:cs typeface="Courier New"/>
              </a:rPr>
              <a:t>(					  )</a:t>
            </a:r>
            <a:endParaRPr lang="zh-CN" altLang="zh-CN" sz="280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a:t>
            </a:r>
            <a:r>
              <a:rPr lang="en-US" altLang="zh-CN" sz="2800" kern="100" dirty="0" err="1">
                <a:latin typeface="Times New Roman"/>
                <a:ea typeface="华文细黑"/>
                <a:cs typeface="Courier New"/>
              </a:rPr>
              <a:t>FeS</a:t>
            </a:r>
            <a:r>
              <a:rPr lang="zh-CN" altLang="zh-CN" sz="2800" kern="100" dirty="0">
                <a:latin typeface="Times New Roman"/>
                <a:ea typeface="华文细黑"/>
                <a:cs typeface="Times New Roman"/>
              </a:rPr>
              <a:t>固体溶于稀</a:t>
            </a:r>
            <a:r>
              <a:rPr lang="en-US" altLang="zh-CN" sz="2800" kern="100" dirty="0">
                <a:latin typeface="Times New Roman"/>
                <a:ea typeface="华文细黑"/>
                <a:cs typeface="Courier New"/>
              </a:rPr>
              <a:t>HNO</a:t>
            </a:r>
            <a:r>
              <a:rPr lang="en-US" altLang="zh-CN" sz="2800" kern="100" baseline="-25000" dirty="0">
                <a:latin typeface="Times New Roman"/>
                <a:ea typeface="华文细黑"/>
                <a:cs typeface="Courier New"/>
              </a:rPr>
              <a:t>3</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FeS</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zh-CN" altLang="zh-CN" sz="2800" kern="100" baseline="30000" dirty="0">
                <a:latin typeface="Times New Roman"/>
                <a:ea typeface="华文细黑"/>
                <a:cs typeface="Times New Roman"/>
              </a:rPr>
              <a:t>＋</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=Fe</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S</a:t>
            </a:r>
            <a:r>
              <a:rPr lang="en-US" altLang="zh-CN" sz="2800" kern="100" dirty="0" smtClean="0">
                <a:latin typeface="宋体"/>
                <a:ea typeface="华文细黑"/>
                <a:cs typeface="Times New Roman"/>
              </a:rPr>
              <a:t>↑</a:t>
            </a:r>
          </a:p>
          <a:p>
            <a:pPr algn="r">
              <a:lnSpc>
                <a:spcPct val="150000"/>
              </a:lnSpc>
              <a:spcAft>
                <a:spcPts val="0"/>
              </a:spcAft>
            </a:pPr>
            <a:r>
              <a:rPr lang="en-US" altLang="zh-CN" sz="2800" kern="100" dirty="0" smtClean="0">
                <a:latin typeface="Times New Roman"/>
                <a:ea typeface="华文细黑"/>
                <a:cs typeface="Courier New"/>
              </a:rPr>
              <a:t>(				)</a:t>
            </a:r>
          </a:p>
          <a:p>
            <a:pPr algn="r">
              <a:lnSpc>
                <a:spcPct val="150000"/>
              </a:lnSpc>
              <a:spcAft>
                <a:spcPts val="0"/>
              </a:spcAft>
            </a:pPr>
            <a:endParaRPr lang="en-US" altLang="zh-CN" sz="2800" kern="100" dirty="0">
              <a:effectLst/>
              <a:latin typeface="Times New Roman"/>
              <a:ea typeface="华文细黑"/>
              <a:cs typeface="Courier New"/>
            </a:endParaRPr>
          </a:p>
          <a:p>
            <a:pPr algn="r">
              <a:lnSpc>
                <a:spcPct val="150000"/>
              </a:lnSpc>
              <a:spcAft>
                <a:spcPts val="0"/>
              </a:spcAft>
            </a:pPr>
            <a:endParaRPr lang="en-US" altLang="zh-CN" sz="2800" kern="100" dirty="0" smtClean="0">
              <a:latin typeface="Times New Roman"/>
              <a:ea typeface="华文细黑"/>
              <a:cs typeface="Courier New"/>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56840850"/>
              </p:ext>
            </p:extLst>
          </p:nvPr>
        </p:nvGraphicFramePr>
        <p:xfrm>
          <a:off x="447675" y="3733800"/>
          <a:ext cx="11229975" cy="1800225"/>
        </p:xfrm>
        <a:graphic>
          <a:graphicData uri="http://schemas.openxmlformats.org/presentationml/2006/ole">
            <p:oleObj spid="_x0000_s81938" name="文档" r:id="rId3" imgW="11231838" imgH="1802581" progId="Word.Document.12">
              <p:embed/>
            </p:oleObj>
          </a:graphicData>
        </a:graphic>
      </p:graphicFrame>
      <p:sp>
        <p:nvSpPr>
          <p:cNvPr id="5" name="矩形 4"/>
          <p:cNvSpPr/>
          <p:nvPr/>
        </p:nvSpPr>
        <p:spPr>
          <a:xfrm>
            <a:off x="451635" y="4997127"/>
            <a:ext cx="11291298" cy="1384995"/>
          </a:xfrm>
          <a:prstGeom prst="rect">
            <a:avLst/>
          </a:prstGeom>
        </p:spPr>
        <p:txBody>
          <a:bodyPr>
            <a:spAutoFit/>
          </a:bodyPr>
          <a:lstStyle/>
          <a:p>
            <a:pPr lvl="0" algn="just">
              <a:lnSpc>
                <a:spcPct val="150000"/>
              </a:lnSpc>
            </a:pPr>
            <a:r>
              <a:rPr lang="en-US" altLang="zh-CN" sz="2800" kern="100" dirty="0">
                <a:solidFill>
                  <a:prstClr val="black"/>
                </a:solidFill>
                <a:latin typeface="Times New Roman"/>
                <a:ea typeface="华文细黑"/>
                <a:cs typeface="Courier New"/>
              </a:rPr>
              <a:t>(4)</a:t>
            </a:r>
            <a:r>
              <a:rPr lang="zh-CN" altLang="zh-CN" sz="2800" kern="100" dirty="0">
                <a:solidFill>
                  <a:prstClr val="black"/>
                </a:solidFill>
                <a:latin typeface="Times New Roman"/>
                <a:ea typeface="华文细黑"/>
                <a:cs typeface="Times New Roman"/>
              </a:rPr>
              <a:t>澄清的石灰水通入少量</a:t>
            </a:r>
            <a:r>
              <a:rPr lang="en-US" altLang="zh-CN" sz="2800" kern="100" dirty="0">
                <a:solidFill>
                  <a:prstClr val="black"/>
                </a:solidFill>
                <a:latin typeface="Times New Roman"/>
                <a:ea typeface="华文细黑"/>
                <a:cs typeface="Courier New"/>
              </a:rPr>
              <a:t>SO</a:t>
            </a:r>
            <a:r>
              <a:rPr lang="en-US" altLang="zh-CN" sz="2800" kern="100" baseline="-25000" dirty="0">
                <a:solidFill>
                  <a:prstClr val="black"/>
                </a:solidFill>
                <a:latin typeface="Times New Roman"/>
                <a:ea typeface="华文细黑"/>
                <a:cs typeface="Courier New"/>
              </a:rPr>
              <a:t>2</a:t>
            </a:r>
            <a:r>
              <a:rPr lang="zh-CN" altLang="zh-CN" sz="2800" kern="100" dirty="0">
                <a:solidFill>
                  <a:prstClr val="black"/>
                </a:solidFill>
                <a:latin typeface="Times New Roman"/>
                <a:ea typeface="华文细黑"/>
                <a:cs typeface="Times New Roman"/>
              </a:rPr>
              <a:t>：</a:t>
            </a:r>
            <a:r>
              <a:rPr lang="en-US" altLang="zh-CN" sz="2800" kern="100" dirty="0">
                <a:solidFill>
                  <a:prstClr val="black"/>
                </a:solidFill>
                <a:latin typeface="Times New Roman"/>
                <a:ea typeface="华文细黑"/>
                <a:cs typeface="Courier New"/>
              </a:rPr>
              <a:t>Ca</a:t>
            </a:r>
            <a:r>
              <a:rPr lang="en-US" altLang="zh-CN" sz="2800" kern="100" baseline="30000" dirty="0">
                <a:solidFill>
                  <a:prstClr val="black"/>
                </a:solidFill>
                <a:latin typeface="Times New Roman"/>
                <a:ea typeface="华文细黑"/>
                <a:cs typeface="Courier New"/>
              </a:rPr>
              <a:t>2</a:t>
            </a:r>
            <a:r>
              <a:rPr lang="zh-CN" altLang="zh-CN" sz="2800" kern="100" baseline="30000" dirty="0">
                <a:solidFill>
                  <a:prstClr val="black"/>
                </a:solidFill>
                <a:latin typeface="Times New Roman"/>
                <a:ea typeface="华文细黑"/>
                <a:cs typeface="Times New Roman"/>
              </a:rPr>
              <a:t>＋</a:t>
            </a:r>
            <a:r>
              <a:rPr lang="zh-CN" altLang="zh-CN" sz="2800" kern="100" dirty="0">
                <a:solidFill>
                  <a:prstClr val="black"/>
                </a:solidFill>
                <a:latin typeface="Times New Roman"/>
                <a:ea typeface="华文细黑"/>
                <a:cs typeface="Times New Roman"/>
              </a:rPr>
              <a:t>＋</a:t>
            </a:r>
            <a:r>
              <a:rPr lang="en-US" altLang="zh-CN" sz="2800" kern="100" dirty="0">
                <a:solidFill>
                  <a:prstClr val="black"/>
                </a:solidFill>
                <a:latin typeface="Times New Roman"/>
                <a:ea typeface="华文细黑"/>
                <a:cs typeface="Courier New"/>
              </a:rPr>
              <a:t>2OH</a:t>
            </a:r>
            <a:r>
              <a:rPr lang="zh-CN" altLang="zh-CN" sz="2800" kern="100" baseline="30000" dirty="0">
                <a:solidFill>
                  <a:prstClr val="black"/>
                </a:solidFill>
                <a:latin typeface="Times New Roman"/>
                <a:ea typeface="华文细黑"/>
                <a:cs typeface="Times New Roman"/>
              </a:rPr>
              <a:t>－</a:t>
            </a:r>
            <a:r>
              <a:rPr lang="zh-CN" altLang="zh-CN" sz="2800" kern="100" dirty="0">
                <a:solidFill>
                  <a:prstClr val="black"/>
                </a:solidFill>
                <a:latin typeface="Times New Roman"/>
                <a:ea typeface="华文细黑"/>
                <a:cs typeface="Times New Roman"/>
              </a:rPr>
              <a:t>＋</a:t>
            </a:r>
            <a:r>
              <a:rPr lang="en-US" altLang="zh-CN" sz="2800" kern="100" dirty="0">
                <a:solidFill>
                  <a:prstClr val="black"/>
                </a:solidFill>
                <a:latin typeface="Times New Roman"/>
                <a:ea typeface="华文细黑"/>
                <a:cs typeface="Courier New"/>
              </a:rPr>
              <a:t>SO</a:t>
            </a:r>
            <a:r>
              <a:rPr lang="en-US" altLang="zh-CN" sz="2800" kern="100" baseline="-25000" dirty="0">
                <a:solidFill>
                  <a:prstClr val="black"/>
                </a:solidFill>
                <a:latin typeface="Times New Roman"/>
                <a:ea typeface="华文细黑"/>
                <a:cs typeface="Courier New"/>
              </a:rPr>
              <a:t>2</a:t>
            </a:r>
            <a:r>
              <a:rPr lang="en-US" altLang="zh-CN" sz="2800" kern="100" spc="-80" dirty="0">
                <a:solidFill>
                  <a:prstClr val="black"/>
                </a:solidFill>
                <a:latin typeface="Times New Roman"/>
                <a:ea typeface="华文细黑"/>
                <a:cs typeface="Courier New"/>
              </a:rPr>
              <a:t>==</a:t>
            </a:r>
            <a:r>
              <a:rPr lang="en-US" altLang="zh-CN" sz="2800" kern="100" dirty="0">
                <a:solidFill>
                  <a:prstClr val="black"/>
                </a:solidFill>
                <a:latin typeface="Times New Roman"/>
                <a:ea typeface="华文细黑"/>
                <a:cs typeface="Courier New"/>
              </a:rPr>
              <a:t>=CaSO</a:t>
            </a:r>
            <a:r>
              <a:rPr lang="en-US" altLang="zh-CN" sz="2800" kern="100" baseline="-25000" dirty="0">
                <a:solidFill>
                  <a:prstClr val="black"/>
                </a:solidFill>
                <a:latin typeface="Times New Roman"/>
                <a:ea typeface="华文细黑"/>
                <a:cs typeface="Courier New"/>
              </a:rPr>
              <a:t>3</a:t>
            </a:r>
            <a:r>
              <a:rPr lang="en-US" altLang="zh-CN" sz="2800" kern="100" dirty="0">
                <a:solidFill>
                  <a:prstClr val="black"/>
                </a:solidFill>
                <a:latin typeface="宋体"/>
                <a:ea typeface="华文细黑"/>
                <a:cs typeface="Times New Roman"/>
              </a:rPr>
              <a:t>↓</a:t>
            </a:r>
            <a:r>
              <a:rPr lang="zh-CN" altLang="zh-CN" sz="2800" kern="100" dirty="0">
                <a:solidFill>
                  <a:prstClr val="black"/>
                </a:solidFill>
                <a:latin typeface="Times New Roman"/>
                <a:ea typeface="华文细黑"/>
                <a:cs typeface="Times New Roman"/>
              </a:rPr>
              <a:t>＋</a:t>
            </a:r>
            <a:r>
              <a:rPr lang="en-US" altLang="zh-CN" sz="2800" kern="100" dirty="0" smtClean="0">
                <a:solidFill>
                  <a:prstClr val="black"/>
                </a:solidFill>
                <a:latin typeface="Times New Roman"/>
                <a:ea typeface="华文细黑"/>
                <a:cs typeface="Courier New"/>
              </a:rPr>
              <a:t>H</a:t>
            </a:r>
            <a:r>
              <a:rPr lang="en-US" altLang="zh-CN" sz="2800" kern="100" baseline="-25000" dirty="0" smtClean="0">
                <a:solidFill>
                  <a:prstClr val="black"/>
                </a:solidFill>
                <a:latin typeface="Times New Roman"/>
                <a:ea typeface="华文细黑"/>
                <a:cs typeface="Courier New"/>
              </a:rPr>
              <a:t>2</a:t>
            </a:r>
            <a:r>
              <a:rPr lang="en-US" altLang="zh-CN" sz="2800" kern="100" dirty="0" smtClean="0">
                <a:solidFill>
                  <a:prstClr val="black"/>
                </a:solidFill>
                <a:latin typeface="Times New Roman"/>
                <a:ea typeface="华文细黑"/>
                <a:cs typeface="Courier New"/>
              </a:rPr>
              <a:t>O	</a:t>
            </a:r>
          </a:p>
          <a:p>
            <a:pPr lvl="0" algn="r">
              <a:lnSpc>
                <a:spcPct val="150000"/>
              </a:lnSpc>
            </a:pPr>
            <a:r>
              <a:rPr lang="en-US" altLang="zh-CN" sz="2800" kern="100" dirty="0" smtClean="0">
                <a:solidFill>
                  <a:prstClr val="black"/>
                </a:solidFill>
                <a:latin typeface="Times New Roman"/>
                <a:ea typeface="华文细黑"/>
                <a:cs typeface="Courier New"/>
              </a:rPr>
              <a:t>(      )</a:t>
            </a:r>
            <a:endParaRPr lang="zh-CN" altLang="zh-CN" sz="2800" kern="100" dirty="0">
              <a:solidFill>
                <a:prstClr val="black"/>
              </a:solidFill>
              <a:latin typeface="宋体"/>
              <a:cs typeface="Courier New"/>
            </a:endParaRPr>
          </a:p>
        </p:txBody>
      </p:sp>
      <p:sp>
        <p:nvSpPr>
          <p:cNvPr id="8" name="矩形 7"/>
          <p:cNvSpPr/>
          <p:nvPr/>
        </p:nvSpPr>
        <p:spPr>
          <a:xfrm>
            <a:off x="7459572" y="1773610"/>
            <a:ext cx="4334841"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err="1">
                <a:solidFill>
                  <a:srgbClr val="C00000"/>
                </a:solidFill>
                <a:latin typeface="Times New Roman"/>
                <a:ea typeface="华文细黑"/>
                <a:cs typeface="Courier New"/>
              </a:rPr>
              <a:t>FeS</a:t>
            </a:r>
            <a:r>
              <a:rPr lang="zh-CN" altLang="zh-CN" sz="2800" kern="100" dirty="0">
                <a:solidFill>
                  <a:srgbClr val="C00000"/>
                </a:solidFill>
                <a:latin typeface="Times New Roman"/>
                <a:ea typeface="华文细黑"/>
                <a:cs typeface="Times New Roman"/>
              </a:rPr>
              <a:t>不溶于水，不能拆</a:t>
            </a:r>
            <a:endParaRPr lang="zh-CN" altLang="en-US" dirty="0">
              <a:solidFill>
                <a:srgbClr val="C00000"/>
              </a:solidFill>
            </a:endParaRPr>
          </a:p>
        </p:txBody>
      </p:sp>
      <p:sp>
        <p:nvSpPr>
          <p:cNvPr id="11" name="矩形 10"/>
          <p:cNvSpPr/>
          <p:nvPr/>
        </p:nvSpPr>
        <p:spPr>
          <a:xfrm>
            <a:off x="8080453" y="3069754"/>
            <a:ext cx="3775393"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错，发生氧化还原反应</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6886598" y="4365898"/>
            <a:ext cx="4753224" cy="523220"/>
          </a:xfrm>
          <a:prstGeom prst="rect">
            <a:avLst/>
          </a:prstGeom>
        </p:spPr>
        <p:txBody>
          <a:bodyPr wrap="none">
            <a:spAutoFit/>
          </a:bodyPr>
          <a:lstStyle/>
          <a:p>
            <a:r>
              <a:rPr lang="zh-CN" altLang="zh-CN" sz="2800" dirty="0">
                <a:solidFill>
                  <a:srgbClr val="C00000"/>
                </a:solidFill>
                <a:latin typeface="IPAPANNEW"/>
                <a:ea typeface="华文细黑"/>
                <a:cs typeface="Times New Roman"/>
              </a:rPr>
              <a:t>错，石灰乳时</a:t>
            </a:r>
            <a:r>
              <a:rPr lang="en-US" altLang="zh-CN" sz="2800" dirty="0" err="1">
                <a:solidFill>
                  <a:srgbClr val="C00000"/>
                </a:solidFill>
                <a:latin typeface="IPAPANNEW"/>
                <a:ea typeface="华文细黑"/>
                <a:cs typeface="Times New Roman"/>
              </a:rPr>
              <a:t>Ca</a:t>
            </a:r>
            <a:r>
              <a:rPr lang="en-US" altLang="zh-CN" sz="2800" dirty="0">
                <a:solidFill>
                  <a:srgbClr val="C00000"/>
                </a:solidFill>
                <a:latin typeface="IPAPANNEW"/>
                <a:ea typeface="华文细黑"/>
                <a:cs typeface="Times New Roman"/>
              </a:rPr>
              <a:t>(OH)</a:t>
            </a:r>
            <a:r>
              <a:rPr lang="en-US" altLang="zh-CN" sz="2800" baseline="-25000" dirty="0">
                <a:solidFill>
                  <a:srgbClr val="C00000"/>
                </a:solidFill>
                <a:latin typeface="IPAPANNEW"/>
                <a:ea typeface="华文细黑"/>
                <a:cs typeface="Times New Roman"/>
              </a:rPr>
              <a:t>2</a:t>
            </a:r>
            <a:r>
              <a:rPr lang="zh-CN" altLang="zh-CN" sz="2800" dirty="0">
                <a:solidFill>
                  <a:srgbClr val="C00000"/>
                </a:solidFill>
                <a:latin typeface="IPAPANNEW"/>
                <a:ea typeface="华文细黑"/>
                <a:cs typeface="Times New Roman"/>
              </a:rPr>
              <a:t>不能拆</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10952067" y="5714886"/>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190977411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linds(horizont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8"/>
                                        </p:tgtEl>
                                      </p:cBhvr>
                                    </p:animEffect>
                                    <p:set>
                                      <p:cBhvr>
                                        <p:cTn id="27" dur="1" fill="hold">
                                          <p:stCondLst>
                                            <p:cond delay="499"/>
                                          </p:stCondLst>
                                        </p:cTn>
                                        <p:tgtEl>
                                          <p:spTgt spid="8"/>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11"/>
                                        </p:tgtEl>
                                      </p:cBhvr>
                                    </p:animEffect>
                                    <p:set>
                                      <p:cBhvr>
                                        <p:cTn id="30" dur="1" fill="hold">
                                          <p:stCondLst>
                                            <p:cond delay="499"/>
                                          </p:stCondLst>
                                        </p:cTn>
                                        <p:tgtEl>
                                          <p:spTgt spid="11"/>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12"/>
                                        </p:tgtEl>
                                      </p:cBhvr>
                                    </p:animEffect>
                                    <p:set>
                                      <p:cBhvr>
                                        <p:cTn id="33" dur="1" fill="hold">
                                          <p:stCondLst>
                                            <p:cond delay="499"/>
                                          </p:stCondLst>
                                        </p:cTn>
                                        <p:tgtEl>
                                          <p:spTgt spid="12"/>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3"/>
                                        </p:tgtEl>
                                      </p:cBhvr>
                                    </p:animEffect>
                                    <p:set>
                                      <p:cBhvr>
                                        <p:cTn id="36"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8" grpId="0"/>
      <p:bldP spid="8" grpId="1"/>
      <p:bldP spid="11" grpId="0"/>
      <p:bldP spid="11" grpId="1"/>
      <p:bldP spid="12" grpId="0"/>
      <p:bldP spid="12" grpId="1"/>
      <p:bldP spid="13" grpId="0"/>
      <p:bldP spid="13"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669689032"/>
              </p:ext>
            </p:extLst>
          </p:nvPr>
        </p:nvGraphicFramePr>
        <p:xfrm>
          <a:off x="371475" y="552450"/>
          <a:ext cx="11658600" cy="1762125"/>
        </p:xfrm>
        <a:graphic>
          <a:graphicData uri="http://schemas.openxmlformats.org/presentationml/2006/ole">
            <p:oleObj spid="_x0000_s83006" name="文档" r:id="rId3" imgW="11660039" imgH="1764366" progId="Word.Document.12">
              <p:embed/>
            </p:oleObj>
          </a:graphicData>
        </a:graphic>
      </p:graphicFrame>
      <p:sp>
        <p:nvSpPr>
          <p:cNvPr id="4" name="矩形 3"/>
          <p:cNvSpPr/>
          <p:nvPr/>
        </p:nvSpPr>
        <p:spPr>
          <a:xfrm>
            <a:off x="366426" y="1192254"/>
            <a:ext cx="11633436" cy="1384995"/>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(6)</a:t>
            </a:r>
            <a:r>
              <a:rPr lang="en-US" altLang="zh-CN" sz="2800" kern="100" dirty="0" err="1">
                <a:latin typeface="Times New Roman"/>
                <a:ea typeface="华文细黑"/>
                <a:cs typeface="Courier New"/>
              </a:rPr>
              <a:t>Ca</a:t>
            </a:r>
            <a:r>
              <a:rPr lang="en-US" altLang="zh-CN" sz="2800" kern="100" dirty="0">
                <a:latin typeface="Times New Roman"/>
                <a:ea typeface="华文细黑"/>
                <a:cs typeface="Courier New"/>
              </a:rPr>
              <a:t>(</a:t>
            </a:r>
            <a:r>
              <a:rPr lang="en-US" altLang="zh-CN" sz="2800" kern="100" dirty="0" err="1">
                <a:latin typeface="Times New Roman"/>
                <a:ea typeface="华文细黑"/>
                <a:cs typeface="Courier New"/>
              </a:rPr>
              <a:t>ClO</a:t>
            </a:r>
            <a:r>
              <a:rPr lang="en-US" altLang="zh-CN" sz="2800" kern="100" dirty="0">
                <a:latin typeface="Times New Roman"/>
                <a:ea typeface="华文细黑"/>
                <a:cs typeface="Courier New"/>
              </a:rPr>
              <a:t>)</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溶液中通入少量</a:t>
            </a:r>
            <a:r>
              <a:rPr lang="en-US" altLang="zh-CN" sz="2800" kern="100" dirty="0">
                <a:latin typeface="Times New Roman"/>
                <a:ea typeface="华文细黑"/>
                <a:cs typeface="Courier New"/>
              </a:rPr>
              <a:t>SO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Ca</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2ClO</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SO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=CaSO</a:t>
            </a:r>
            <a:r>
              <a:rPr lang="en-US" altLang="zh-CN" sz="2800" kern="100" baseline="-25000" dirty="0">
                <a:latin typeface="Times New Roman"/>
                <a:ea typeface="华文细黑"/>
                <a:cs typeface="Courier New"/>
              </a:rPr>
              <a:t>3</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a:t>
            </a:r>
            <a:r>
              <a:rPr lang="en-US" altLang="zh-CN" sz="2800" kern="100" dirty="0" smtClean="0">
                <a:latin typeface="Times New Roman"/>
                <a:ea typeface="华文细黑"/>
                <a:cs typeface="Courier New"/>
              </a:rPr>
              <a:t>2HClO							(				)</a:t>
            </a:r>
            <a:endParaRPr lang="zh-CN" altLang="zh-CN" sz="2800" kern="100" dirty="0">
              <a:effectLst/>
              <a:latin typeface="宋体"/>
              <a:cs typeface="Courier New"/>
            </a:endParaRPr>
          </a:p>
        </p:txBody>
      </p:sp>
      <p:graphicFrame>
        <p:nvGraphicFramePr>
          <p:cNvPr id="14" name="对象 13"/>
          <p:cNvGraphicFramePr>
            <a:graphicFrameLocks noChangeAspect="1"/>
          </p:cNvGraphicFramePr>
          <p:nvPr>
            <p:extLst>
              <p:ext uri="{D42A27DB-BD31-4B8C-83A1-F6EECF244321}">
                <p14:modId xmlns:p14="http://schemas.microsoft.com/office/powerpoint/2010/main" xmlns="" val="3564857277"/>
              </p:ext>
            </p:extLst>
          </p:nvPr>
        </p:nvGraphicFramePr>
        <p:xfrm>
          <a:off x="366426" y="2637681"/>
          <a:ext cx="11229975" cy="1800225"/>
        </p:xfrm>
        <a:graphic>
          <a:graphicData uri="http://schemas.openxmlformats.org/presentationml/2006/ole">
            <p:oleObj spid="_x0000_s83007" name="文档" r:id="rId4" imgW="11231838" imgH="1810873" progId="Word.Document.12">
              <p:embed/>
            </p:oleObj>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xmlns="" val="2280013888"/>
              </p:ext>
            </p:extLst>
          </p:nvPr>
        </p:nvGraphicFramePr>
        <p:xfrm>
          <a:off x="294418" y="3789834"/>
          <a:ext cx="11229975" cy="1800225"/>
        </p:xfrm>
        <a:graphic>
          <a:graphicData uri="http://schemas.openxmlformats.org/presentationml/2006/ole">
            <p:oleObj spid="_x0000_s83008" name="文档" r:id="rId5" imgW="11231838" imgH="1820246" progId="Word.Document.12">
              <p:embed/>
            </p:oleObj>
          </a:graphicData>
        </a:graphic>
      </p:graphicFrame>
      <p:graphicFrame>
        <p:nvGraphicFramePr>
          <p:cNvPr id="18" name="对象 17"/>
          <p:cNvGraphicFramePr>
            <a:graphicFrameLocks noChangeAspect="1"/>
          </p:cNvGraphicFramePr>
          <p:nvPr>
            <p:extLst>
              <p:ext uri="{D42A27DB-BD31-4B8C-83A1-F6EECF244321}">
                <p14:modId xmlns:p14="http://schemas.microsoft.com/office/powerpoint/2010/main" xmlns="" val="4191162114"/>
              </p:ext>
            </p:extLst>
          </p:nvPr>
        </p:nvGraphicFramePr>
        <p:xfrm>
          <a:off x="366426" y="4581897"/>
          <a:ext cx="11229975" cy="1800225"/>
        </p:xfrm>
        <a:graphic>
          <a:graphicData uri="http://schemas.openxmlformats.org/presentationml/2006/ole">
            <p:oleObj spid="_x0000_s83009" name="文档" r:id="rId6" imgW="11231838" imgH="1817001" progId="Word.Document.12">
              <p:embed/>
            </p:oleObj>
          </a:graphicData>
        </a:graphic>
      </p:graphicFrame>
      <p:sp>
        <p:nvSpPr>
          <p:cNvPr id="6" name="矩形 5"/>
          <p:cNvSpPr/>
          <p:nvPr/>
        </p:nvSpPr>
        <p:spPr>
          <a:xfrm>
            <a:off x="10664035" y="549474"/>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7" name="矩形 6"/>
          <p:cNvSpPr/>
          <p:nvPr/>
        </p:nvSpPr>
        <p:spPr>
          <a:xfrm>
            <a:off x="7864429" y="1917626"/>
            <a:ext cx="3775393"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错，发生氧化还原反应</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10703718" y="3253830"/>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9" name="矩形 18"/>
          <p:cNvSpPr/>
          <p:nvPr/>
        </p:nvSpPr>
        <p:spPr>
          <a:xfrm>
            <a:off x="10271670" y="3842678"/>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20" name="矩形 19"/>
          <p:cNvSpPr/>
          <p:nvPr/>
        </p:nvSpPr>
        <p:spPr>
          <a:xfrm>
            <a:off x="10854674" y="5229994"/>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789333119"/>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6"/>
                                        </p:tgtEl>
                                      </p:cBhvr>
                                    </p:animEffect>
                                    <p:set>
                                      <p:cBhvr>
                                        <p:cTn id="32" dur="1" fill="hold">
                                          <p:stCondLst>
                                            <p:cond delay="499"/>
                                          </p:stCondLst>
                                        </p:cTn>
                                        <p:tgtEl>
                                          <p:spTgt spid="6"/>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7"/>
                                        </p:tgtEl>
                                      </p:cBhvr>
                                    </p:animEffect>
                                    <p:set>
                                      <p:cBhvr>
                                        <p:cTn id="35" dur="1" fill="hold">
                                          <p:stCondLst>
                                            <p:cond delay="499"/>
                                          </p:stCondLst>
                                        </p:cTn>
                                        <p:tgtEl>
                                          <p:spTgt spid="7"/>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0"/>
                                        </p:tgtEl>
                                      </p:cBhvr>
                                    </p:animEffect>
                                    <p:set>
                                      <p:cBhvr>
                                        <p:cTn id="38" dur="1" fill="hold">
                                          <p:stCondLst>
                                            <p:cond delay="499"/>
                                          </p:stCondLst>
                                        </p:cTn>
                                        <p:tgtEl>
                                          <p:spTgt spid="10"/>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20"/>
                                        </p:tgtEl>
                                      </p:cBhvr>
                                    </p:animEffect>
                                    <p:set>
                                      <p:cBhvr>
                                        <p:cTn id="44"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6" grpId="0"/>
      <p:bldP spid="6" grpId="1"/>
      <p:bldP spid="7" grpId="0"/>
      <p:bldP spid="7" grpId="1"/>
      <p:bldP spid="10" grpId="0"/>
      <p:bldP spid="10" grpId="1"/>
      <p:bldP spid="19" grpId="0"/>
      <p:bldP spid="19" grpId="1"/>
      <p:bldP spid="20" grpId="0"/>
      <p:bldP spid="20"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1318317204"/>
              </p:ext>
            </p:extLst>
          </p:nvPr>
        </p:nvGraphicFramePr>
        <p:xfrm>
          <a:off x="334566" y="549474"/>
          <a:ext cx="11658600" cy="1762125"/>
        </p:xfrm>
        <a:graphic>
          <a:graphicData uri="http://schemas.openxmlformats.org/presentationml/2006/ole">
            <p:oleObj spid="_x0000_s84005" name="文档" r:id="rId3" imgW="11660039" imgH="1778787" progId="Word.Document.12">
              <p:embed/>
            </p:oleObj>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xmlns="" val="510444009"/>
              </p:ext>
            </p:extLst>
          </p:nvPr>
        </p:nvGraphicFramePr>
        <p:xfrm>
          <a:off x="262558" y="1922934"/>
          <a:ext cx="11791950" cy="1866900"/>
        </p:xfrm>
        <a:graphic>
          <a:graphicData uri="http://schemas.openxmlformats.org/presentationml/2006/ole">
            <p:oleObj spid="_x0000_s84006" name="文档" r:id="rId4" imgW="11917320" imgH="1891989" progId="Word.Document.12">
              <p:embed/>
            </p:oleObj>
          </a:graphicData>
        </a:graphic>
      </p:graphicFrame>
      <p:sp>
        <p:nvSpPr>
          <p:cNvPr id="5" name="矩形 4"/>
          <p:cNvSpPr/>
          <p:nvPr/>
        </p:nvSpPr>
        <p:spPr>
          <a:xfrm>
            <a:off x="219527" y="3056394"/>
            <a:ext cx="11749770" cy="2677656"/>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(12)</a:t>
            </a:r>
            <a:r>
              <a:rPr lang="zh-CN" altLang="zh-CN" sz="2800" kern="100" dirty="0">
                <a:latin typeface="Times New Roman"/>
                <a:ea typeface="华文细黑"/>
                <a:cs typeface="Times New Roman"/>
              </a:rPr>
              <a:t>硫化钠水解：</a:t>
            </a:r>
            <a:r>
              <a:rPr lang="en-US" altLang="zh-CN" sz="2800" kern="100" dirty="0">
                <a:latin typeface="Times New Roman"/>
                <a:ea typeface="华文细黑"/>
                <a:cs typeface="Courier New"/>
              </a:rPr>
              <a:t>S</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S</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2OH</a:t>
            </a:r>
            <a:r>
              <a:rPr lang="zh-CN" altLang="zh-CN" sz="2800" kern="100" baseline="30000" dirty="0" smtClean="0">
                <a:latin typeface="Times New Roman"/>
                <a:ea typeface="华文细黑"/>
                <a:cs typeface="Times New Roman"/>
              </a:rPr>
              <a:t>－</a:t>
            </a:r>
            <a:endParaRPr lang="en-US" altLang="zh-CN" sz="2800" kern="100" baseline="30000" dirty="0" smtClean="0">
              <a:latin typeface="Times New Roman"/>
              <a:ea typeface="华文细黑"/>
              <a:cs typeface="Times New Roman"/>
            </a:endParaRPr>
          </a:p>
          <a:p>
            <a:pPr algn="r">
              <a:lnSpc>
                <a:spcPct val="150000"/>
              </a:lnSpc>
              <a:spcAft>
                <a:spcPts val="0"/>
              </a:spcAft>
            </a:pPr>
            <a:r>
              <a:rPr lang="en-US" altLang="zh-CN" sz="2800" kern="100" dirty="0" smtClean="0">
                <a:latin typeface="Times New Roman"/>
                <a:ea typeface="华文细黑"/>
                <a:cs typeface="Courier New"/>
              </a:rPr>
              <a:t>(								)</a:t>
            </a:r>
            <a:endParaRPr lang="zh-CN" altLang="zh-CN" sz="280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(13)</a:t>
            </a:r>
            <a:r>
              <a:rPr lang="zh-CN" altLang="zh-CN" sz="2800" kern="100" dirty="0">
                <a:latin typeface="Times New Roman"/>
                <a:ea typeface="华文细黑"/>
                <a:cs typeface="Times New Roman"/>
              </a:rPr>
              <a:t>将金属钠加入水中：</a:t>
            </a:r>
            <a:r>
              <a:rPr lang="en-US" altLang="zh-CN" sz="2800" kern="100" dirty="0">
                <a:latin typeface="Times New Roman"/>
                <a:ea typeface="华文细黑"/>
                <a:cs typeface="Courier New"/>
              </a:rPr>
              <a:t>Na</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=Na</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2OH</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smtClean="0">
                <a:latin typeface="宋体"/>
                <a:ea typeface="华文细黑"/>
                <a:cs typeface="Times New Roman"/>
              </a:rPr>
              <a:t>↑</a:t>
            </a:r>
          </a:p>
          <a:p>
            <a:pPr algn="r">
              <a:lnSpc>
                <a:spcPct val="150000"/>
              </a:lnSpc>
              <a:spcAft>
                <a:spcPts val="0"/>
              </a:spcAft>
            </a:pPr>
            <a:r>
              <a:rPr lang="en-US" altLang="zh-CN" sz="2800" kern="100" dirty="0" smtClean="0">
                <a:latin typeface="Times New Roman"/>
                <a:ea typeface="华文细黑"/>
                <a:cs typeface="Courier New"/>
              </a:rPr>
              <a:t>(						)</a:t>
            </a:r>
            <a:endParaRPr lang="zh-CN" altLang="zh-CN" sz="2800" kern="100" dirty="0">
              <a:effectLst/>
              <a:latin typeface="宋体"/>
              <a:cs typeface="Courier New"/>
            </a:endParaRPr>
          </a:p>
        </p:txBody>
      </p:sp>
      <p:sp>
        <p:nvSpPr>
          <p:cNvPr id="8" name="矩形 7"/>
          <p:cNvSpPr/>
          <p:nvPr/>
        </p:nvSpPr>
        <p:spPr>
          <a:xfrm>
            <a:off x="7544796" y="1178382"/>
            <a:ext cx="4514377" cy="523220"/>
          </a:xfrm>
          <a:prstGeom prst="rect">
            <a:avLst/>
          </a:prstGeom>
        </p:spPr>
        <p:txBody>
          <a:bodyPr wrap="none">
            <a:spAutoFit/>
          </a:bodyPr>
          <a:lstStyle/>
          <a:p>
            <a:r>
              <a:rPr lang="zh-CN" altLang="zh-CN" sz="2800" dirty="0">
                <a:solidFill>
                  <a:srgbClr val="C00000"/>
                </a:solidFill>
                <a:latin typeface="Times New Roman"/>
                <a:ea typeface="华文细黑"/>
                <a:cs typeface="Times New Roman"/>
              </a:rPr>
              <a:t>错，忽视</a:t>
            </a:r>
            <a:r>
              <a:rPr lang="en-US" altLang="zh-CN" sz="2800" dirty="0" smtClean="0">
                <a:solidFill>
                  <a:srgbClr val="C00000"/>
                </a:solidFill>
                <a:latin typeface="Times New Roman"/>
                <a:ea typeface="华文细黑"/>
              </a:rPr>
              <a:t>NH  </a:t>
            </a:r>
            <a:r>
              <a:rPr lang="zh-CN" altLang="zh-CN" sz="2800" dirty="0" smtClean="0">
                <a:solidFill>
                  <a:srgbClr val="C00000"/>
                </a:solidFill>
                <a:latin typeface="Times New Roman"/>
                <a:ea typeface="华文细黑"/>
                <a:cs typeface="Times New Roman"/>
              </a:rPr>
              <a:t>与</a:t>
            </a:r>
            <a:r>
              <a:rPr lang="en-US" altLang="zh-CN" sz="2800" dirty="0">
                <a:solidFill>
                  <a:srgbClr val="C00000"/>
                </a:solidFill>
                <a:latin typeface="Times New Roman"/>
                <a:ea typeface="华文细黑"/>
              </a:rPr>
              <a:t>OH</a:t>
            </a:r>
            <a:r>
              <a:rPr lang="zh-CN" altLang="zh-CN" sz="2800" baseline="30000" dirty="0">
                <a:solidFill>
                  <a:srgbClr val="C00000"/>
                </a:solidFill>
                <a:latin typeface="Times New Roman"/>
                <a:ea typeface="华文细黑"/>
                <a:cs typeface="Times New Roman"/>
              </a:rPr>
              <a:t>－</a:t>
            </a:r>
            <a:r>
              <a:rPr lang="zh-CN" altLang="zh-CN" sz="2800" dirty="0">
                <a:solidFill>
                  <a:srgbClr val="C00000"/>
                </a:solidFill>
                <a:latin typeface="Times New Roman"/>
                <a:ea typeface="华文细黑"/>
                <a:cs typeface="Times New Roman"/>
              </a:rPr>
              <a:t>的反应</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7607374" y="2546534"/>
            <a:ext cx="4294765" cy="523220"/>
          </a:xfrm>
          <a:prstGeom prst="rect">
            <a:avLst/>
          </a:prstGeom>
        </p:spPr>
        <p:txBody>
          <a:bodyPr wrap="none">
            <a:spAutoFit/>
          </a:bodyPr>
          <a:lstStyle/>
          <a:p>
            <a:r>
              <a:rPr lang="zh-CN" altLang="zh-CN" sz="2800" dirty="0">
                <a:solidFill>
                  <a:srgbClr val="C00000"/>
                </a:solidFill>
                <a:latin typeface="IPAPANNEW"/>
                <a:ea typeface="华文细黑"/>
                <a:cs typeface="Times New Roman"/>
              </a:rPr>
              <a:t>错，</a:t>
            </a:r>
            <a:r>
              <a:rPr lang="en-US" altLang="zh-CN" sz="2800" dirty="0">
                <a:solidFill>
                  <a:srgbClr val="C00000"/>
                </a:solidFill>
                <a:latin typeface="IPAPANNEW"/>
                <a:ea typeface="华文细黑"/>
                <a:cs typeface="Times New Roman"/>
              </a:rPr>
              <a:t>Al(OH)</a:t>
            </a:r>
            <a:r>
              <a:rPr lang="en-US" altLang="zh-CN" sz="2800" baseline="-25000" dirty="0">
                <a:solidFill>
                  <a:srgbClr val="C00000"/>
                </a:solidFill>
                <a:latin typeface="IPAPANNEW"/>
                <a:ea typeface="华文细黑"/>
                <a:cs typeface="Times New Roman"/>
              </a:rPr>
              <a:t>3</a:t>
            </a:r>
            <a:r>
              <a:rPr lang="zh-CN" altLang="zh-CN" sz="2800" dirty="0">
                <a:solidFill>
                  <a:srgbClr val="C00000"/>
                </a:solidFill>
                <a:latin typeface="IPAPANNEW"/>
                <a:ea typeface="华文细黑"/>
                <a:cs typeface="Times New Roman"/>
              </a:rPr>
              <a:t>不能溶于氨水</a:t>
            </a:r>
            <a:endParaRPr lang="zh-CN" altLang="en-US" sz="2800" dirty="0">
              <a:solidFill>
                <a:srgbClr val="C00000"/>
              </a:solidFill>
            </a:endParaRPr>
          </a:p>
        </p:txBody>
      </p:sp>
      <p:sp>
        <p:nvSpPr>
          <p:cNvPr id="21" name="矩形 20"/>
          <p:cNvSpPr/>
          <p:nvPr/>
        </p:nvSpPr>
        <p:spPr>
          <a:xfrm>
            <a:off x="4625490" y="3789834"/>
            <a:ext cx="7878428" cy="523220"/>
          </a:xfrm>
          <a:prstGeom prst="rect">
            <a:avLst/>
          </a:prstGeom>
        </p:spPr>
        <p:txBody>
          <a:bodyPr wrap="square">
            <a:spAutoFit/>
          </a:bodyPr>
          <a:lstStyle/>
          <a:p>
            <a:r>
              <a:rPr lang="zh-CN" altLang="zh-CN" sz="2800" kern="100" dirty="0">
                <a:solidFill>
                  <a:srgbClr val="C00000"/>
                </a:solidFill>
                <a:latin typeface="Times New Roman"/>
                <a:ea typeface="华文细黑"/>
                <a:cs typeface="Times New Roman"/>
              </a:rPr>
              <a:t>错，可逆符号，不能生成</a:t>
            </a:r>
            <a:r>
              <a:rPr lang="en-US" altLang="zh-CN" sz="2800" kern="100" dirty="0">
                <a:solidFill>
                  <a:srgbClr val="C00000"/>
                </a:solidFill>
                <a:latin typeface="Times New Roman"/>
                <a:ea typeface="华文细黑"/>
                <a:cs typeface="Courier New"/>
              </a:rPr>
              <a:t>H</a:t>
            </a:r>
            <a:r>
              <a:rPr lang="en-US" altLang="zh-CN" sz="2800" kern="100" baseline="-25000" dirty="0">
                <a:solidFill>
                  <a:srgbClr val="C00000"/>
                </a:solidFill>
                <a:latin typeface="Times New Roman"/>
                <a:ea typeface="华文细黑"/>
                <a:cs typeface="Courier New"/>
              </a:rPr>
              <a:t>2</a:t>
            </a:r>
            <a:r>
              <a:rPr lang="en-US" altLang="zh-CN" sz="2800" kern="100" dirty="0">
                <a:solidFill>
                  <a:srgbClr val="C00000"/>
                </a:solidFill>
                <a:latin typeface="Times New Roman"/>
                <a:ea typeface="华文细黑"/>
                <a:cs typeface="Courier New"/>
              </a:rPr>
              <a:t>S</a:t>
            </a:r>
            <a:r>
              <a:rPr lang="zh-CN" altLang="zh-CN" sz="2800" kern="100" dirty="0">
                <a:solidFill>
                  <a:srgbClr val="C00000"/>
                </a:solidFill>
                <a:latin typeface="Times New Roman"/>
                <a:ea typeface="华文细黑"/>
                <a:cs typeface="Times New Roman"/>
              </a:rPr>
              <a:t>气体，分步书写</a:t>
            </a:r>
            <a:endParaRPr lang="zh-CN" altLang="en-US" dirty="0">
              <a:solidFill>
                <a:srgbClr val="C00000"/>
              </a:solidFill>
            </a:endParaRPr>
          </a:p>
        </p:txBody>
      </p:sp>
      <p:sp>
        <p:nvSpPr>
          <p:cNvPr id="23" name="矩形 22"/>
          <p:cNvSpPr/>
          <p:nvPr/>
        </p:nvSpPr>
        <p:spPr>
          <a:xfrm>
            <a:off x="6527254" y="5085978"/>
            <a:ext cx="5211683"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错，电子不守恒、电荷也不守恒</a:t>
            </a:r>
            <a:endParaRPr lang="zh-CN" altLang="en-US" dirty="0">
              <a:solidFill>
                <a:srgbClr val="C00000"/>
              </a:solidFill>
            </a:endParaRPr>
          </a:p>
        </p:txBody>
      </p:sp>
      <p:graphicFrame>
        <p:nvGraphicFramePr>
          <p:cNvPr id="3" name="对象 2"/>
          <p:cNvGraphicFramePr>
            <a:graphicFrameLocks noChangeAspect="1"/>
          </p:cNvGraphicFramePr>
          <p:nvPr>
            <p:extLst>
              <p:ext uri="{D42A27DB-BD31-4B8C-83A1-F6EECF244321}">
                <p14:modId xmlns:p14="http://schemas.microsoft.com/office/powerpoint/2010/main" xmlns="" val="4195900013"/>
              </p:ext>
            </p:extLst>
          </p:nvPr>
        </p:nvGraphicFramePr>
        <p:xfrm>
          <a:off x="9551556" y="1125538"/>
          <a:ext cx="406400" cy="742950"/>
        </p:xfrm>
        <a:graphic>
          <a:graphicData uri="http://schemas.openxmlformats.org/presentationml/2006/ole">
            <p:oleObj spid="_x0000_s84007" name="文档" r:id="rId5" imgW="407190" imgH="742707" progId="Word.Document.12">
              <p:embed/>
            </p:oleObj>
          </a:graphicData>
        </a:graphic>
      </p:graphicFrame>
    </p:spTree>
    <p:extLst>
      <p:ext uri="{BB962C8B-B14F-4D97-AF65-F5344CB8AC3E}">
        <p14:creationId xmlns:p14="http://schemas.microsoft.com/office/powerpoint/2010/main" xmlns="" val="19171495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linds(horizont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blinds(horizontal)">
                                      <p:cBhvr>
                                        <p:cTn id="20" dur="500"/>
                                        <p:tgtEl>
                                          <p:spTgt spid="21"/>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animEffect transition="in" filter="blinds(horizontal)">
                                      <p:cBhvr>
                                        <p:cTn id="25" dur="500"/>
                                        <p:tgtEl>
                                          <p:spTgt spid="2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nodeType="click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8"/>
                                        </p:tgtEl>
                                      </p:cBhvr>
                                    </p:animEffect>
                                    <p:set>
                                      <p:cBhvr>
                                        <p:cTn id="33" dur="1" fill="hold">
                                          <p:stCondLst>
                                            <p:cond delay="499"/>
                                          </p:stCondLst>
                                        </p:cTn>
                                        <p:tgtEl>
                                          <p:spTgt spid="8"/>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12"/>
                                        </p:tgtEl>
                                      </p:cBhvr>
                                    </p:animEffect>
                                    <p:set>
                                      <p:cBhvr>
                                        <p:cTn id="36" dur="1" fill="hold">
                                          <p:stCondLst>
                                            <p:cond delay="499"/>
                                          </p:stCondLst>
                                        </p:cTn>
                                        <p:tgtEl>
                                          <p:spTgt spid="12"/>
                                        </p:tgtEl>
                                        <p:attrNameLst>
                                          <p:attrName>style.visibility</p:attrName>
                                        </p:attrNameLst>
                                      </p:cBhvr>
                                      <p:to>
                                        <p:strVal val="hidden"/>
                                      </p:to>
                                    </p:set>
                                  </p:childTnLst>
                                </p:cTn>
                              </p:par>
                              <p:par>
                                <p:cTn id="37" presetID="10" presetClass="exit" presetSubtype="0" fill="hold" grpId="1" nodeType="withEffect">
                                  <p:stCondLst>
                                    <p:cond delay="0"/>
                                  </p:stCondLst>
                                  <p:childTnLst>
                                    <p:animEffect transition="out" filter="fade">
                                      <p:cBhvr>
                                        <p:cTn id="38" dur="500"/>
                                        <p:tgtEl>
                                          <p:spTgt spid="21"/>
                                        </p:tgtEl>
                                      </p:cBhvr>
                                    </p:animEffect>
                                    <p:set>
                                      <p:cBhvr>
                                        <p:cTn id="39" dur="1" fill="hold">
                                          <p:stCondLst>
                                            <p:cond delay="499"/>
                                          </p:stCondLst>
                                        </p:cTn>
                                        <p:tgtEl>
                                          <p:spTgt spid="21"/>
                                        </p:tgtEl>
                                        <p:attrNameLst>
                                          <p:attrName>style.visibility</p:attrName>
                                        </p:attrNameLst>
                                      </p:cBhvr>
                                      <p:to>
                                        <p:strVal val="hidden"/>
                                      </p:to>
                                    </p:set>
                                  </p:childTnLst>
                                </p:cTn>
                              </p:par>
                              <p:par>
                                <p:cTn id="40" presetID="10" presetClass="exit" presetSubtype="0" fill="hold" grpId="1" nodeType="withEffect">
                                  <p:stCondLst>
                                    <p:cond delay="0"/>
                                  </p:stCondLst>
                                  <p:childTnLst>
                                    <p:animEffect transition="out" filter="fade">
                                      <p:cBhvr>
                                        <p:cTn id="41" dur="500"/>
                                        <p:tgtEl>
                                          <p:spTgt spid="23"/>
                                        </p:tgtEl>
                                      </p:cBhvr>
                                    </p:animEffect>
                                    <p:set>
                                      <p:cBhvr>
                                        <p:cTn id="42"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8" grpId="0"/>
      <p:bldP spid="8" grpId="1"/>
      <p:bldP spid="12" grpId="0"/>
      <p:bldP spid="12" grpId="1"/>
      <p:bldP spid="21" grpId="0"/>
      <p:bldP spid="21" grpId="1"/>
      <p:bldP spid="23" grpId="0"/>
      <p:bldP spid="23"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2463722906"/>
              </p:ext>
            </p:extLst>
          </p:nvPr>
        </p:nvGraphicFramePr>
        <p:xfrm>
          <a:off x="270395" y="477466"/>
          <a:ext cx="11515725" cy="2057400"/>
        </p:xfrm>
        <a:graphic>
          <a:graphicData uri="http://schemas.openxmlformats.org/presentationml/2006/ole">
            <p:oleObj spid="_x0000_s85069" name="文档" r:id="rId3" imgW="11517545" imgH="2082702" progId="Word.Document.12">
              <p:embed/>
            </p:oleObj>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xmlns="" val="3201019220"/>
              </p:ext>
            </p:extLst>
          </p:nvPr>
        </p:nvGraphicFramePr>
        <p:xfrm>
          <a:off x="266700" y="1914525"/>
          <a:ext cx="11791950" cy="2028825"/>
        </p:xfrm>
        <a:graphic>
          <a:graphicData uri="http://schemas.openxmlformats.org/presentationml/2006/ole">
            <p:oleObj spid="_x0000_s85070" name="文档" r:id="rId4" imgW="11793538" imgH="2031508" progId="Word.Document.12">
              <p:embed/>
            </p:oleObj>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xmlns="" val="1010387519"/>
              </p:ext>
            </p:extLst>
          </p:nvPr>
        </p:nvGraphicFramePr>
        <p:xfrm>
          <a:off x="270395" y="3357786"/>
          <a:ext cx="11801475" cy="2162175"/>
        </p:xfrm>
        <a:graphic>
          <a:graphicData uri="http://schemas.openxmlformats.org/presentationml/2006/ole">
            <p:oleObj spid="_x0000_s85071" name="文档" r:id="rId5" imgW="11802893" imgH="2171749" progId="Word.Document.12">
              <p:embed/>
            </p:oleObj>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xmlns="" val="2866843758"/>
              </p:ext>
            </p:extLst>
          </p:nvPr>
        </p:nvGraphicFramePr>
        <p:xfrm>
          <a:off x="266700" y="4810125"/>
          <a:ext cx="11953875" cy="1647825"/>
        </p:xfrm>
        <a:graphic>
          <a:graphicData uri="http://schemas.openxmlformats.org/presentationml/2006/ole">
            <p:oleObj spid="_x0000_s85072" name="文档" r:id="rId6" imgW="11955462" imgH="1650082" progId="Word.Document.12">
              <p:embed/>
            </p:oleObj>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xmlns="" val="1439273954"/>
              </p:ext>
            </p:extLst>
          </p:nvPr>
        </p:nvGraphicFramePr>
        <p:xfrm>
          <a:off x="8687494" y="1125538"/>
          <a:ext cx="2667000" cy="685800"/>
        </p:xfrm>
        <a:graphic>
          <a:graphicData uri="http://schemas.openxmlformats.org/presentationml/2006/ole">
            <p:oleObj spid="_x0000_s85073" name="文档" r:id="rId7" imgW="2674279" imgH="685825" progId="Word.Document.12">
              <p:embed/>
            </p:oleObj>
          </a:graphicData>
        </a:graphic>
      </p:graphicFrame>
      <p:sp>
        <p:nvSpPr>
          <p:cNvPr id="3" name="矩形 2"/>
          <p:cNvSpPr/>
          <p:nvPr/>
        </p:nvSpPr>
        <p:spPr>
          <a:xfrm>
            <a:off x="8183438" y="2637706"/>
            <a:ext cx="3416320"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错，物质配比不正确</a:t>
            </a:r>
            <a:endParaRPr lang="zh-CN" altLang="en-US" sz="2800" kern="100" dirty="0">
              <a:solidFill>
                <a:srgbClr val="C00000"/>
              </a:solidFill>
              <a:latin typeface="Times New Roman"/>
              <a:ea typeface="华文细黑"/>
              <a:cs typeface="Times New Roman"/>
            </a:endParaRPr>
          </a:p>
        </p:txBody>
      </p:sp>
      <p:sp>
        <p:nvSpPr>
          <p:cNvPr id="4" name="矩形 3"/>
          <p:cNvSpPr/>
          <p:nvPr/>
        </p:nvSpPr>
        <p:spPr>
          <a:xfrm>
            <a:off x="11312107" y="4077866"/>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6" name="矩形 5"/>
          <p:cNvSpPr/>
          <p:nvPr/>
        </p:nvSpPr>
        <p:spPr>
          <a:xfrm>
            <a:off x="11312107" y="5518026"/>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145657932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nodeType="clickEffect">
                                  <p:stCondLst>
                                    <p:cond delay="0"/>
                                  </p:stCondLst>
                                  <p:childTnLst>
                                    <p:animEffect transition="out" filter="fade">
                                      <p:cBhvr>
                                        <p:cTn id="26" dur="500"/>
                                        <p:tgtEl>
                                          <p:spTgt spid="14"/>
                                        </p:tgtEl>
                                      </p:cBhvr>
                                    </p:animEffect>
                                    <p:set>
                                      <p:cBhvr>
                                        <p:cTn id="27" dur="1" fill="hold">
                                          <p:stCondLst>
                                            <p:cond delay="499"/>
                                          </p:stCondLst>
                                        </p:cTn>
                                        <p:tgtEl>
                                          <p:spTgt spid="14"/>
                                        </p:tgtEl>
                                        <p:attrNameLst>
                                          <p:attrName>style.visibility</p:attrName>
                                        </p:attrNameLst>
                                      </p:cBhvr>
                                      <p:to>
                                        <p:strVal val="hidden"/>
                                      </p:to>
                                    </p:set>
                                  </p:childTnLst>
                                </p:cTn>
                              </p:par>
                              <p:par>
                                <p:cTn id="28" presetID="10" presetClass="exit" presetSubtype="0" fill="hold" grpId="1" nodeType="withEffect">
                                  <p:stCondLst>
                                    <p:cond delay="0"/>
                                  </p:stCondLst>
                                  <p:childTnLst>
                                    <p:animEffect transition="out" filter="fade">
                                      <p:cBhvr>
                                        <p:cTn id="29" dur="500"/>
                                        <p:tgtEl>
                                          <p:spTgt spid="3"/>
                                        </p:tgtEl>
                                      </p:cBhvr>
                                    </p:animEffect>
                                    <p:set>
                                      <p:cBhvr>
                                        <p:cTn id="30" dur="1" fill="hold">
                                          <p:stCondLst>
                                            <p:cond delay="499"/>
                                          </p:stCondLst>
                                        </p:cTn>
                                        <p:tgtEl>
                                          <p:spTgt spid="3"/>
                                        </p:tgtEl>
                                        <p:attrNameLst>
                                          <p:attrName>style.visibility</p:attrName>
                                        </p:attrNameLst>
                                      </p:cBhvr>
                                      <p:to>
                                        <p:strVal val="hidden"/>
                                      </p:to>
                                    </p:set>
                                  </p:childTnLst>
                                </p:cTn>
                              </p:par>
                              <p:par>
                                <p:cTn id="31" presetID="10" presetClass="exit" presetSubtype="0" fill="hold" grpId="1" nodeType="withEffect">
                                  <p:stCondLst>
                                    <p:cond delay="0"/>
                                  </p:stCondLst>
                                  <p:childTnLst>
                                    <p:animEffect transition="out" filter="fade">
                                      <p:cBhvr>
                                        <p:cTn id="32" dur="500"/>
                                        <p:tgtEl>
                                          <p:spTgt spid="4"/>
                                        </p:tgtEl>
                                      </p:cBhvr>
                                    </p:animEffect>
                                    <p:set>
                                      <p:cBhvr>
                                        <p:cTn id="33" dur="1" fill="hold">
                                          <p:stCondLst>
                                            <p:cond delay="499"/>
                                          </p:stCondLst>
                                        </p:cTn>
                                        <p:tgtEl>
                                          <p:spTgt spid="4"/>
                                        </p:tgtEl>
                                        <p:attrNameLst>
                                          <p:attrName>style.visibility</p:attrName>
                                        </p:attrNameLst>
                                      </p:cBhvr>
                                      <p:to>
                                        <p:strVal val="hidden"/>
                                      </p:to>
                                    </p:set>
                                  </p:childTnLst>
                                </p:cTn>
                              </p:par>
                              <p:par>
                                <p:cTn id="34" presetID="10" presetClass="exit" presetSubtype="0" fill="hold" grpId="1" nodeType="withEffect">
                                  <p:stCondLst>
                                    <p:cond delay="0"/>
                                  </p:stCondLst>
                                  <p:childTnLst>
                                    <p:animEffect transition="out" filter="fade">
                                      <p:cBhvr>
                                        <p:cTn id="35" dur="500"/>
                                        <p:tgtEl>
                                          <p:spTgt spid="6"/>
                                        </p:tgtEl>
                                      </p:cBhvr>
                                    </p:animEffect>
                                    <p:set>
                                      <p:cBhvr>
                                        <p:cTn id="36"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3" grpId="0"/>
      <p:bldP spid="3" grpId="1"/>
      <p:bldP spid="4" grpId="0"/>
      <p:bldP spid="4" grpId="1"/>
      <p:bldP spid="6" grpId="0"/>
      <p:bldP spid="6"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2830918031"/>
              </p:ext>
            </p:extLst>
          </p:nvPr>
        </p:nvGraphicFramePr>
        <p:xfrm>
          <a:off x="268113" y="549474"/>
          <a:ext cx="11515725" cy="2057400"/>
        </p:xfrm>
        <a:graphic>
          <a:graphicData uri="http://schemas.openxmlformats.org/presentationml/2006/ole">
            <p:oleObj spid="_x0000_s86062" name="文档" r:id="rId3" imgW="11517545" imgH="2095320" progId="Word.Document.12">
              <p:embed/>
            </p:oleObj>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xmlns="" val="2239463208"/>
              </p:ext>
            </p:extLst>
          </p:nvPr>
        </p:nvGraphicFramePr>
        <p:xfrm>
          <a:off x="279920" y="1773610"/>
          <a:ext cx="11791950" cy="2028825"/>
        </p:xfrm>
        <a:graphic>
          <a:graphicData uri="http://schemas.openxmlformats.org/presentationml/2006/ole">
            <p:oleObj spid="_x0000_s86063" name="文档" r:id="rId4" imgW="11793538" imgH="2041242" progId="Word.Document.12">
              <p:embed/>
            </p:oleObj>
          </a:graphicData>
        </a:graphic>
      </p:graphicFrame>
      <p:sp>
        <p:nvSpPr>
          <p:cNvPr id="5" name="矩形 4"/>
          <p:cNvSpPr/>
          <p:nvPr/>
        </p:nvSpPr>
        <p:spPr>
          <a:xfrm>
            <a:off x="150402" y="2339796"/>
            <a:ext cx="11633436" cy="3970318"/>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(20)FeBr</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溶液中通入足量氯气：</a:t>
            </a:r>
            <a:r>
              <a:rPr lang="en-US" altLang="zh-CN" sz="2800" kern="100" dirty="0">
                <a:latin typeface="Times New Roman"/>
                <a:ea typeface="华文细黑"/>
                <a:cs typeface="Courier New"/>
              </a:rPr>
              <a:t>2Fe</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2Br</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2Cl</a:t>
            </a:r>
            <a:r>
              <a:rPr lang="en-US" altLang="zh-CN" sz="2800" kern="100" baseline="-25000" dirty="0">
                <a:latin typeface="Times New Roman"/>
                <a:ea typeface="华文细黑"/>
                <a:cs typeface="Courier New"/>
              </a:rPr>
              <a:t>2</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=2Fe</a:t>
            </a:r>
            <a:r>
              <a:rPr lang="en-US" altLang="zh-CN" sz="2800" kern="100" baseline="30000" dirty="0">
                <a:latin typeface="Times New Roman"/>
                <a:ea typeface="华文细黑"/>
                <a:cs typeface="Courier New"/>
              </a:rPr>
              <a:t>3</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Br</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4Cl</a:t>
            </a:r>
            <a:r>
              <a:rPr lang="zh-CN" altLang="zh-CN" sz="2800" kern="100" baseline="30000" dirty="0" smtClean="0">
                <a:latin typeface="Times New Roman"/>
                <a:ea typeface="华文细黑"/>
                <a:cs typeface="Times New Roman"/>
              </a:rPr>
              <a:t>－</a:t>
            </a:r>
            <a:endParaRPr lang="en-US" altLang="zh-CN" sz="2800" kern="100" baseline="30000" dirty="0">
              <a:latin typeface="Times New Roman"/>
              <a:ea typeface="华文细黑"/>
              <a:cs typeface="Times New Roman"/>
            </a:endParaRPr>
          </a:p>
          <a:p>
            <a:pPr algn="r">
              <a:lnSpc>
                <a:spcPct val="150000"/>
              </a:lnSpc>
              <a:spcAft>
                <a:spcPts val="0"/>
              </a:spcAft>
            </a:pPr>
            <a:r>
              <a:rPr lang="en-US" altLang="zh-CN" sz="2800" kern="100" dirty="0" smtClean="0">
                <a:latin typeface="Times New Roman"/>
                <a:ea typeface="华文细黑"/>
                <a:cs typeface="Courier New"/>
              </a:rPr>
              <a:t>(				)</a:t>
            </a:r>
            <a:endParaRPr lang="zh-CN" altLang="zh-CN" sz="280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(21)FeI</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溶液中通入少量氯气：</a:t>
            </a:r>
            <a:r>
              <a:rPr lang="en-US" altLang="zh-CN" sz="2800" kern="100" dirty="0">
                <a:latin typeface="Times New Roman"/>
                <a:ea typeface="华文细黑"/>
                <a:cs typeface="Courier New"/>
              </a:rPr>
              <a:t>2Fe</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Cl</a:t>
            </a:r>
            <a:r>
              <a:rPr lang="en-US" altLang="zh-CN" sz="2800" kern="100" baseline="-25000" dirty="0">
                <a:latin typeface="Times New Roman"/>
                <a:ea typeface="华文细黑"/>
                <a:cs typeface="Courier New"/>
              </a:rPr>
              <a:t>2</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=2Fe</a:t>
            </a:r>
            <a:r>
              <a:rPr lang="en-US" altLang="zh-CN" sz="2800" kern="100" baseline="30000" dirty="0">
                <a:latin typeface="Times New Roman"/>
                <a:ea typeface="华文细黑"/>
                <a:cs typeface="Courier New"/>
              </a:rPr>
              <a:t>3</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2Cl</a:t>
            </a:r>
            <a:r>
              <a:rPr lang="zh-CN" altLang="zh-CN" sz="2800" kern="100" baseline="30000" dirty="0" smtClean="0">
                <a:latin typeface="Times New Roman"/>
                <a:ea typeface="华文细黑"/>
                <a:cs typeface="Times New Roman"/>
              </a:rPr>
              <a:t>－</a:t>
            </a:r>
            <a:endParaRPr lang="en-US" altLang="zh-CN" sz="2800" kern="100" baseline="30000" dirty="0" smtClean="0">
              <a:latin typeface="Times New Roman"/>
              <a:ea typeface="华文细黑"/>
              <a:cs typeface="Times New Roman"/>
            </a:endParaRPr>
          </a:p>
          <a:p>
            <a:pPr algn="r">
              <a:lnSpc>
                <a:spcPct val="150000"/>
              </a:lnSpc>
              <a:spcAft>
                <a:spcPts val="0"/>
              </a:spcAft>
            </a:pPr>
            <a:r>
              <a:rPr lang="en-US" altLang="zh-CN" sz="2800" kern="100" dirty="0" smtClean="0">
                <a:latin typeface="Times New Roman"/>
                <a:ea typeface="华文细黑"/>
                <a:cs typeface="Courier New"/>
              </a:rPr>
              <a:t>(        	                          	)</a:t>
            </a:r>
            <a:endParaRPr lang="zh-CN" altLang="zh-CN" sz="280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(22)</a:t>
            </a:r>
            <a:r>
              <a:rPr lang="en-US" altLang="zh-CN" sz="2800" kern="100" dirty="0" err="1">
                <a:latin typeface="Times New Roman"/>
                <a:ea typeface="华文细黑"/>
                <a:cs typeface="Courier New"/>
              </a:rPr>
              <a:t>NaClO</a:t>
            </a:r>
            <a:r>
              <a:rPr lang="zh-CN" altLang="zh-CN" sz="2800" kern="100" dirty="0">
                <a:latin typeface="Times New Roman"/>
                <a:ea typeface="华文细黑"/>
                <a:cs typeface="Times New Roman"/>
              </a:rPr>
              <a:t>溶液与</a:t>
            </a:r>
            <a:r>
              <a:rPr lang="en-US" altLang="zh-CN" sz="2800" kern="100" dirty="0">
                <a:latin typeface="Times New Roman"/>
                <a:ea typeface="华文细黑"/>
                <a:cs typeface="Courier New"/>
              </a:rPr>
              <a:t>FeCl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溶液混合：</a:t>
            </a:r>
            <a:r>
              <a:rPr lang="en-US" altLang="zh-CN" sz="2800" kern="100" dirty="0">
                <a:latin typeface="Times New Roman"/>
                <a:ea typeface="华文细黑"/>
                <a:cs typeface="Courier New"/>
              </a:rPr>
              <a:t>2ClO</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Fe</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=Fe(OH)</a:t>
            </a:r>
            <a:r>
              <a:rPr lang="en-US" altLang="zh-CN" sz="2800" kern="100" baseline="-25000" dirty="0">
                <a:latin typeface="Times New Roman"/>
                <a:ea typeface="华文细黑"/>
                <a:cs typeface="Courier New"/>
              </a:rPr>
              <a:t>2</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a:t>
            </a:r>
            <a:r>
              <a:rPr lang="en-US" altLang="zh-CN" sz="2800" kern="100" dirty="0" smtClean="0">
                <a:latin typeface="Times New Roman"/>
                <a:ea typeface="华文细黑"/>
                <a:cs typeface="Courier New"/>
              </a:rPr>
              <a:t>2HClO							(			              )</a:t>
            </a:r>
            <a:endParaRPr lang="zh-CN" altLang="zh-CN" sz="2800" kern="100" dirty="0">
              <a:effectLst/>
              <a:latin typeface="宋体"/>
              <a:cs typeface="Courier New"/>
            </a:endParaRPr>
          </a:p>
        </p:txBody>
      </p:sp>
      <p:graphicFrame>
        <p:nvGraphicFramePr>
          <p:cNvPr id="7" name="对象 6"/>
          <p:cNvGraphicFramePr>
            <a:graphicFrameLocks noChangeAspect="1"/>
          </p:cNvGraphicFramePr>
          <p:nvPr>
            <p:extLst>
              <p:ext uri="{D42A27DB-BD31-4B8C-83A1-F6EECF244321}">
                <p14:modId xmlns:p14="http://schemas.microsoft.com/office/powerpoint/2010/main" xmlns="" val="3632617046"/>
              </p:ext>
            </p:extLst>
          </p:nvPr>
        </p:nvGraphicFramePr>
        <p:xfrm>
          <a:off x="8809433" y="1053530"/>
          <a:ext cx="3046413" cy="666750"/>
        </p:xfrm>
        <a:graphic>
          <a:graphicData uri="http://schemas.openxmlformats.org/presentationml/2006/ole">
            <p:oleObj spid="_x0000_s86064" name="文档" r:id="rId5" imgW="3045827" imgH="666744" progId="Word.Document.12">
              <p:embed/>
            </p:oleObj>
          </a:graphicData>
        </a:graphic>
      </p:graphicFrame>
      <p:sp>
        <p:nvSpPr>
          <p:cNvPr id="10" name="矩形 9"/>
          <p:cNvSpPr/>
          <p:nvPr/>
        </p:nvSpPr>
        <p:spPr>
          <a:xfrm>
            <a:off x="8956328" y="1754446"/>
            <a:ext cx="2539478" cy="523220"/>
          </a:xfrm>
          <a:prstGeom prst="rect">
            <a:avLst/>
          </a:prstGeom>
        </p:spPr>
        <p:txBody>
          <a:bodyPr wrap="none">
            <a:spAutoFit/>
          </a:bodyPr>
          <a:lstStyle/>
          <a:p>
            <a:r>
              <a:rPr lang="zh-CN" altLang="zh-CN" sz="2800" dirty="0">
                <a:solidFill>
                  <a:srgbClr val="C00000"/>
                </a:solidFill>
                <a:latin typeface="Times New Roman"/>
                <a:ea typeface="华文细黑"/>
                <a:cs typeface="Times New Roman"/>
              </a:rPr>
              <a:t>错，</a:t>
            </a:r>
            <a:r>
              <a:rPr lang="en-US" altLang="zh-CN" sz="2800" dirty="0">
                <a:solidFill>
                  <a:srgbClr val="C00000"/>
                </a:solidFill>
                <a:latin typeface="Times New Roman"/>
                <a:ea typeface="华文细黑"/>
              </a:rPr>
              <a:t>Na</a:t>
            </a:r>
            <a:r>
              <a:rPr lang="en-US" altLang="zh-CN" sz="2800" baseline="-25000" dirty="0">
                <a:solidFill>
                  <a:srgbClr val="C00000"/>
                </a:solidFill>
                <a:latin typeface="Times New Roman"/>
                <a:ea typeface="华文细黑"/>
              </a:rPr>
              <a:t>2</a:t>
            </a:r>
            <a:r>
              <a:rPr lang="en-US" altLang="zh-CN" sz="2800" dirty="0">
                <a:solidFill>
                  <a:srgbClr val="C00000"/>
                </a:solidFill>
                <a:latin typeface="Times New Roman"/>
                <a:ea typeface="华文细黑"/>
              </a:rPr>
              <a:t>O</a:t>
            </a:r>
            <a:r>
              <a:rPr lang="en-US" altLang="zh-CN" sz="2800" baseline="-25000" dirty="0">
                <a:solidFill>
                  <a:srgbClr val="C00000"/>
                </a:solidFill>
                <a:latin typeface="Times New Roman"/>
                <a:ea typeface="华文细黑"/>
              </a:rPr>
              <a:t>2</a:t>
            </a:r>
            <a:r>
              <a:rPr lang="zh-CN" altLang="zh-CN" sz="2800" dirty="0">
                <a:solidFill>
                  <a:srgbClr val="C00000"/>
                </a:solidFill>
                <a:latin typeface="Times New Roman"/>
                <a:ea typeface="华文细黑"/>
                <a:cs typeface="Times New Roman"/>
              </a:rPr>
              <a:t>不拆</a:t>
            </a:r>
            <a:endParaRPr lang="zh-CN" altLang="en-US" sz="2800" dirty="0">
              <a:solidFill>
                <a:srgbClr val="C00000"/>
              </a:solidFill>
            </a:endParaRPr>
          </a:p>
        </p:txBody>
      </p:sp>
      <p:sp>
        <p:nvSpPr>
          <p:cNvPr id="16" name="矩形 15"/>
          <p:cNvSpPr/>
          <p:nvPr/>
        </p:nvSpPr>
        <p:spPr>
          <a:xfrm>
            <a:off x="8151494" y="3122598"/>
            <a:ext cx="3416320"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错，物质配比不正确</a:t>
            </a:r>
            <a:endParaRPr lang="zh-CN" altLang="en-US" dirty="0">
              <a:solidFill>
                <a:srgbClr val="C00000"/>
              </a:solidFill>
            </a:endParaRPr>
          </a:p>
        </p:txBody>
      </p:sp>
      <p:sp>
        <p:nvSpPr>
          <p:cNvPr id="19" name="矩形 18"/>
          <p:cNvSpPr/>
          <p:nvPr/>
        </p:nvSpPr>
        <p:spPr>
          <a:xfrm>
            <a:off x="8255446" y="4346734"/>
            <a:ext cx="3156633"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Cl</a:t>
            </a:r>
            <a:r>
              <a:rPr lang="en-US" altLang="zh-CN" sz="2800" kern="100" baseline="-25000" dirty="0">
                <a:solidFill>
                  <a:srgbClr val="C00000"/>
                </a:solidFill>
                <a:latin typeface="Times New Roman"/>
                <a:ea typeface="华文细黑"/>
                <a:cs typeface="Courier New"/>
              </a:rPr>
              <a:t>2</a:t>
            </a:r>
            <a:r>
              <a:rPr lang="zh-CN" altLang="zh-CN" sz="2800" kern="100" dirty="0">
                <a:solidFill>
                  <a:srgbClr val="C00000"/>
                </a:solidFill>
                <a:latin typeface="Times New Roman"/>
                <a:ea typeface="华文细黑"/>
                <a:cs typeface="Times New Roman"/>
              </a:rPr>
              <a:t>应先氧化</a:t>
            </a:r>
            <a:r>
              <a:rPr lang="en-US" altLang="zh-CN" sz="2800" kern="100" dirty="0">
                <a:solidFill>
                  <a:srgbClr val="C00000"/>
                </a:solidFill>
                <a:latin typeface="Times New Roman"/>
                <a:ea typeface="华文细黑"/>
                <a:cs typeface="Courier New"/>
              </a:rPr>
              <a:t>I</a:t>
            </a:r>
            <a:r>
              <a:rPr lang="zh-CN" altLang="zh-CN" sz="2800" kern="100" baseline="30000" dirty="0">
                <a:solidFill>
                  <a:srgbClr val="C00000"/>
                </a:solidFill>
                <a:latin typeface="Times New Roman"/>
                <a:ea typeface="华文细黑"/>
                <a:cs typeface="Times New Roman"/>
              </a:rPr>
              <a:t>－</a:t>
            </a:r>
            <a:endParaRPr lang="zh-CN" altLang="en-US" dirty="0">
              <a:solidFill>
                <a:srgbClr val="C00000"/>
              </a:solidFill>
            </a:endParaRPr>
          </a:p>
        </p:txBody>
      </p:sp>
      <p:sp>
        <p:nvSpPr>
          <p:cNvPr id="20" name="矩形 19"/>
          <p:cNvSpPr/>
          <p:nvPr/>
        </p:nvSpPr>
        <p:spPr>
          <a:xfrm>
            <a:off x="7720413" y="5662042"/>
            <a:ext cx="3775393"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错，发生氧化还原反应</a:t>
            </a:r>
            <a:endParaRPr lang="zh-CN" altLang="en-US" dirty="0">
              <a:solidFill>
                <a:srgbClr val="C00000"/>
              </a:solidFill>
            </a:endParaRPr>
          </a:p>
        </p:txBody>
      </p:sp>
    </p:spTree>
    <p:extLst>
      <p:ext uri="{BB962C8B-B14F-4D97-AF65-F5344CB8AC3E}">
        <p14:creationId xmlns:p14="http://schemas.microsoft.com/office/powerpoint/2010/main" xmlns="" val="9133335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blinds(horizontal)">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blinds(horizontal)">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linds(horizontal)">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6"/>
                                        </p:tgtEl>
                                      </p:cBhvr>
                                    </p:animEffect>
                                    <p:set>
                                      <p:cBhvr>
                                        <p:cTn id="38" dur="1" fill="hold">
                                          <p:stCondLst>
                                            <p:cond delay="499"/>
                                          </p:stCondLst>
                                        </p:cTn>
                                        <p:tgtEl>
                                          <p:spTgt spid="16"/>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9"/>
                                        </p:tgtEl>
                                      </p:cBhvr>
                                    </p:animEffect>
                                    <p:set>
                                      <p:cBhvr>
                                        <p:cTn id="41" dur="1" fill="hold">
                                          <p:stCondLst>
                                            <p:cond delay="499"/>
                                          </p:stCondLst>
                                        </p:cTn>
                                        <p:tgtEl>
                                          <p:spTgt spid="19"/>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20"/>
                                        </p:tgtEl>
                                      </p:cBhvr>
                                    </p:animEffect>
                                    <p:set>
                                      <p:cBhvr>
                                        <p:cTn id="44"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10" grpId="0"/>
      <p:bldP spid="10" grpId="1"/>
      <p:bldP spid="16" grpId="0"/>
      <p:bldP spid="16" grpId="1"/>
      <p:bldP spid="19" grpId="0"/>
      <p:bldP spid="19" grpId="1"/>
      <p:bldP spid="20" grpId="0"/>
      <p:bldP spid="20"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graphicFrame>
        <p:nvGraphicFramePr>
          <p:cNvPr id="2" name="对象 1"/>
          <p:cNvGraphicFramePr>
            <a:graphicFrameLocks noChangeAspect="1"/>
          </p:cNvGraphicFramePr>
          <p:nvPr>
            <p:extLst>
              <p:ext uri="{D42A27DB-BD31-4B8C-83A1-F6EECF244321}">
                <p14:modId xmlns:p14="http://schemas.microsoft.com/office/powerpoint/2010/main" xmlns="" val="3671924404"/>
              </p:ext>
            </p:extLst>
          </p:nvPr>
        </p:nvGraphicFramePr>
        <p:xfrm>
          <a:off x="262558" y="678979"/>
          <a:ext cx="11515725" cy="2390775"/>
        </p:xfrm>
        <a:graphic>
          <a:graphicData uri="http://schemas.openxmlformats.org/presentationml/2006/ole">
            <p:oleObj spid="_x0000_s88092" name="文档" r:id="rId3" imgW="11517545" imgH="2406806" progId="Word.Document.12">
              <p:embed/>
            </p:oleObj>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xmlns="" val="101019794"/>
              </p:ext>
            </p:extLst>
          </p:nvPr>
        </p:nvGraphicFramePr>
        <p:xfrm>
          <a:off x="279920" y="2049041"/>
          <a:ext cx="11791950" cy="2028825"/>
        </p:xfrm>
        <a:graphic>
          <a:graphicData uri="http://schemas.openxmlformats.org/presentationml/2006/ole">
            <p:oleObj spid="_x0000_s88093" name="文档" r:id="rId4" imgW="11793538" imgH="2057105" progId="Word.Document.12">
              <p:embed/>
            </p:oleObj>
          </a:graphicData>
        </a:graphic>
      </p:graphicFrame>
      <p:sp>
        <p:nvSpPr>
          <p:cNvPr id="3" name="矩形 2"/>
          <p:cNvSpPr/>
          <p:nvPr/>
        </p:nvSpPr>
        <p:spPr>
          <a:xfrm>
            <a:off x="11024075" y="1394406"/>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6" name="矩形 5"/>
          <p:cNvSpPr/>
          <p:nvPr/>
        </p:nvSpPr>
        <p:spPr>
          <a:xfrm>
            <a:off x="8327454" y="2853730"/>
            <a:ext cx="3717684" cy="523220"/>
          </a:xfrm>
          <a:prstGeom prst="rect">
            <a:avLst/>
          </a:prstGeom>
        </p:spPr>
        <p:txBody>
          <a:bodyPr wrap="none">
            <a:spAutoFit/>
          </a:bodyPr>
          <a:lstStyle/>
          <a:p>
            <a:r>
              <a:rPr lang="zh-CN" altLang="zh-CN" sz="2800" dirty="0">
                <a:solidFill>
                  <a:srgbClr val="C00000"/>
                </a:solidFill>
                <a:latin typeface="IPAPANNEW"/>
                <a:ea typeface="华文细黑"/>
                <a:cs typeface="Times New Roman"/>
              </a:rPr>
              <a:t>错，生成</a:t>
            </a:r>
            <a:r>
              <a:rPr lang="en-US" altLang="zh-CN" sz="2800" dirty="0">
                <a:solidFill>
                  <a:srgbClr val="C00000"/>
                </a:solidFill>
                <a:latin typeface="IPAPANNEW"/>
                <a:ea typeface="华文细黑"/>
                <a:cs typeface="Times New Roman"/>
              </a:rPr>
              <a:t>Mg(OH)</a:t>
            </a:r>
            <a:r>
              <a:rPr lang="en-US" altLang="zh-CN" sz="2800" baseline="-25000" dirty="0">
                <a:solidFill>
                  <a:srgbClr val="C00000"/>
                </a:solidFill>
                <a:latin typeface="IPAPANNEW"/>
                <a:ea typeface="华文细黑"/>
                <a:cs typeface="Times New Roman"/>
              </a:rPr>
              <a:t>2</a:t>
            </a:r>
            <a:r>
              <a:rPr lang="zh-CN" altLang="zh-CN" sz="2800" dirty="0">
                <a:solidFill>
                  <a:srgbClr val="C00000"/>
                </a:solidFill>
                <a:latin typeface="IPAPANNEW"/>
                <a:ea typeface="华文细黑"/>
                <a:cs typeface="Times New Roman"/>
              </a:rPr>
              <a:t>沉淀</a:t>
            </a:r>
            <a:endParaRPr lang="zh-CN" altLang="en-US" sz="2800" dirty="0">
              <a:solidFill>
                <a:srgbClr val="C00000"/>
              </a:solidFill>
            </a:endParaRPr>
          </a:p>
        </p:txBody>
      </p:sp>
    </p:spTree>
    <p:extLst>
      <p:ext uri="{BB962C8B-B14F-4D97-AF65-F5344CB8AC3E}">
        <p14:creationId xmlns:p14="http://schemas.microsoft.com/office/powerpoint/2010/main" xmlns="" val="289431787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3"/>
                                        </p:tgtEl>
                                      </p:cBhvr>
                                    </p:animEffect>
                                    <p:set>
                                      <p:cBhvr>
                                        <p:cTn id="17" dur="1" fill="hold">
                                          <p:stCondLst>
                                            <p:cond delay="499"/>
                                          </p:stCondLst>
                                        </p:cTn>
                                        <p:tgtEl>
                                          <p:spTgt spid="3"/>
                                        </p:tgtEl>
                                        <p:attrNameLst>
                                          <p:attrName>style.visibility</p:attrName>
                                        </p:attrNameLst>
                                      </p:cBhvr>
                                      <p:to>
                                        <p:strVal val="hidden"/>
                                      </p:to>
                                    </p:set>
                                  </p:childTnLst>
                                </p:cTn>
                              </p:par>
                              <p:par>
                                <p:cTn id="18" presetID="10" presetClass="exit" presetSubtype="0" fill="hold" grpId="1" nodeType="withEffect">
                                  <p:stCondLst>
                                    <p:cond delay="0"/>
                                  </p:stCondLst>
                                  <p:childTnLst>
                                    <p:animEffect transition="out" filter="fade">
                                      <p:cBhvr>
                                        <p:cTn id="19" dur="500"/>
                                        <p:tgtEl>
                                          <p:spTgt spid="6"/>
                                        </p:tgtEl>
                                      </p:cBhvr>
                                    </p:animEffect>
                                    <p:set>
                                      <p:cBhvr>
                                        <p:cTn id="20"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3" grpId="0"/>
      <p:bldP spid="3" grpId="1"/>
      <p:bldP spid="6" grpId="0"/>
      <p:bldP spid="6"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对象 1"/>
          <p:cNvGraphicFramePr>
            <a:graphicFrameLocks noChangeAspect="1"/>
          </p:cNvGraphicFramePr>
          <p:nvPr>
            <p:extLst>
              <p:ext uri="{D42A27DB-BD31-4B8C-83A1-F6EECF244321}">
                <p14:modId xmlns:p14="http://schemas.microsoft.com/office/powerpoint/2010/main" xmlns="" val="2623429693"/>
              </p:ext>
            </p:extLst>
          </p:nvPr>
        </p:nvGraphicFramePr>
        <p:xfrm>
          <a:off x="409575" y="409575"/>
          <a:ext cx="11401425" cy="5705475"/>
        </p:xfrm>
        <a:graphic>
          <a:graphicData uri="http://schemas.openxmlformats.org/presentationml/2006/ole">
            <p:oleObj spid="_x0000_s12470" name="文档" r:id="rId3" imgW="11403118" imgH="5718507" progId="Word.Document.12">
              <p:embed/>
            </p:oleObj>
          </a:graphicData>
        </a:graphic>
      </p:graphicFrame>
    </p:spTree>
    <p:extLst>
      <p:ext uri="{BB962C8B-B14F-4D97-AF65-F5344CB8AC3E}">
        <p14:creationId xmlns:p14="http://schemas.microsoft.com/office/powerpoint/2010/main" xmlns="" val="45548710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5" name="矩形 4"/>
          <p:cNvSpPr/>
          <p:nvPr/>
        </p:nvSpPr>
        <p:spPr>
          <a:xfrm>
            <a:off x="387011" y="117426"/>
            <a:ext cx="11377264" cy="738664"/>
          </a:xfrm>
          <a:prstGeom prst="rect">
            <a:avLst/>
          </a:prstGeom>
        </p:spPr>
        <p:txBody>
          <a:bodyPr wrap="square">
            <a:spAutoFit/>
          </a:bodyPr>
          <a:lstStyle/>
          <a:p>
            <a:pPr algn="just">
              <a:lnSpc>
                <a:spcPct val="150000"/>
              </a:lnSpc>
              <a:spcAft>
                <a:spcPts val="0"/>
              </a:spcAf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判断下列化学用语是否正确，正确的打</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，错误的打</a:t>
            </a:r>
            <a:r>
              <a:rPr lang="en-US" altLang="zh-CN" sz="2800" kern="100" dirty="0">
                <a:latin typeface="宋体"/>
                <a:ea typeface="华文细黑"/>
                <a:cs typeface="Times New Roman"/>
              </a:rPr>
              <a:t>“×”</a:t>
            </a:r>
            <a:endParaRPr lang="zh-CN" altLang="zh-CN" sz="2800" kern="100" dirty="0">
              <a:effectLst/>
              <a:latin typeface="宋体"/>
              <a:cs typeface="Courier New"/>
            </a:endParaRPr>
          </a:p>
        </p:txBody>
      </p:sp>
      <p:sp>
        <p:nvSpPr>
          <p:cNvPr id="11" name="矩形 10"/>
          <p:cNvSpPr/>
          <p:nvPr/>
        </p:nvSpPr>
        <p:spPr>
          <a:xfrm>
            <a:off x="334566" y="1031832"/>
            <a:ext cx="11377264" cy="5262979"/>
          </a:xfrm>
          <a:prstGeom prst="rect">
            <a:avLst/>
          </a:prstGeom>
        </p:spPr>
        <p:txBody>
          <a:bodyPr wrap="square">
            <a:spAutoFit/>
          </a:bodyPr>
          <a:lstStyle/>
          <a:p>
            <a:pPr marL="711200" indent="-711200" algn="just">
              <a:lnSpc>
                <a:spcPct val="200000"/>
              </a:lnSpc>
              <a:spcAft>
                <a:spcPts val="0"/>
              </a:spcAft>
            </a:pPr>
            <a:r>
              <a:rPr lang="en-US" altLang="zh-CN" sz="2800" kern="100" dirty="0" smtClean="0">
                <a:latin typeface="Times New Roman"/>
                <a:ea typeface="华文细黑"/>
                <a:cs typeface="Courier New"/>
              </a:rPr>
              <a:t>(1)</a:t>
            </a:r>
            <a:r>
              <a:rPr lang="zh-CN" altLang="zh-CN" sz="2800" kern="100" dirty="0" smtClean="0">
                <a:latin typeface="Times New Roman"/>
                <a:ea typeface="华文细黑"/>
                <a:cs typeface="Times New Roman"/>
              </a:rPr>
              <a:t>铁的原子结构示意图可表示为</a:t>
            </a:r>
            <a:r>
              <a:rPr lang="en-US" altLang="zh-CN" sz="2800" kern="100" dirty="0" smtClean="0">
                <a:latin typeface="Times New Roman"/>
                <a:ea typeface="华文细黑"/>
                <a:cs typeface="Times New Roman"/>
              </a:rPr>
              <a:t>                   </a:t>
            </a:r>
            <a:r>
              <a:rPr lang="en-US" altLang="zh-CN" sz="2800" kern="100" dirty="0" smtClean="0">
                <a:latin typeface="Times New Roman"/>
                <a:ea typeface="华文细黑"/>
                <a:cs typeface="Courier New"/>
              </a:rPr>
              <a:t>(     )</a:t>
            </a:r>
            <a:endParaRPr lang="zh-CN" altLang="zh-CN" sz="1050" kern="100" dirty="0" smtClean="0">
              <a:latin typeface="宋体"/>
              <a:cs typeface="Courier New"/>
            </a:endParaRPr>
          </a:p>
          <a:p>
            <a:pPr algn="just">
              <a:lnSpc>
                <a:spcPct val="200000"/>
              </a:lnSpc>
              <a:spcAft>
                <a:spcPts val="0"/>
              </a:spcAft>
            </a:pPr>
            <a:r>
              <a:rPr lang="en-US" altLang="zh-CN" sz="2800" kern="100" dirty="0" smtClean="0">
                <a:latin typeface="Times New Roman"/>
                <a:ea typeface="华文细黑"/>
                <a:cs typeface="Courier New"/>
              </a:rPr>
              <a:t>(2)</a:t>
            </a:r>
            <a:r>
              <a:rPr lang="en-US" altLang="zh-CN" sz="2800" kern="100" dirty="0" err="1" smtClean="0">
                <a:latin typeface="Times New Roman"/>
                <a:ea typeface="华文细黑"/>
                <a:cs typeface="Courier New"/>
              </a:rPr>
              <a:t>HClO</a:t>
            </a:r>
            <a:r>
              <a:rPr lang="zh-CN" altLang="zh-CN" sz="2800" kern="100" dirty="0" smtClean="0">
                <a:latin typeface="Times New Roman"/>
                <a:ea typeface="华文细黑"/>
                <a:cs typeface="Times New Roman"/>
              </a:rPr>
              <a:t>的结构式可表示为</a:t>
            </a:r>
            <a:r>
              <a:rPr lang="en-US" altLang="zh-CN" sz="2800" kern="100" dirty="0" smtClean="0">
                <a:latin typeface="Times New Roman"/>
                <a:ea typeface="华文细黑"/>
                <a:cs typeface="Courier New"/>
              </a:rPr>
              <a:t>H—</a:t>
            </a:r>
            <a:r>
              <a:rPr lang="en-US" altLang="zh-CN" sz="2800" kern="100" dirty="0" err="1" smtClean="0">
                <a:latin typeface="Times New Roman"/>
                <a:ea typeface="华文细黑"/>
                <a:cs typeface="Courier New"/>
              </a:rPr>
              <a:t>Cl</a:t>
            </a:r>
            <a:r>
              <a:rPr lang="en-US" altLang="zh-CN" sz="2800" kern="100" dirty="0" smtClean="0">
                <a:latin typeface="Times New Roman"/>
                <a:ea typeface="华文细黑"/>
                <a:cs typeface="Courier New"/>
              </a:rPr>
              <a:t>—O(     )</a:t>
            </a:r>
            <a:endParaRPr lang="zh-CN" altLang="zh-CN" sz="1050" kern="100" dirty="0" smtClean="0">
              <a:latin typeface="宋体"/>
              <a:cs typeface="Courier New"/>
            </a:endParaRPr>
          </a:p>
          <a:p>
            <a:pPr algn="just">
              <a:lnSpc>
                <a:spcPct val="200000"/>
              </a:lnSpc>
              <a:spcAft>
                <a:spcPts val="0"/>
              </a:spcAft>
            </a:pPr>
            <a:r>
              <a:rPr lang="en-US" altLang="zh-CN" sz="2800" kern="100" dirty="0" smtClean="0">
                <a:latin typeface="Times New Roman"/>
                <a:ea typeface="华文细黑"/>
                <a:cs typeface="Courier New"/>
              </a:rPr>
              <a:t>(3)CO</a:t>
            </a:r>
            <a:r>
              <a:rPr lang="en-US" altLang="zh-CN" sz="2800" kern="100" baseline="-25000" dirty="0" smtClean="0">
                <a:latin typeface="Times New Roman"/>
                <a:ea typeface="华文细黑"/>
                <a:cs typeface="Courier New"/>
              </a:rPr>
              <a:t>2</a:t>
            </a:r>
            <a:r>
              <a:rPr lang="zh-CN" altLang="zh-CN" sz="2800" kern="100" dirty="0" smtClean="0">
                <a:latin typeface="Times New Roman"/>
                <a:ea typeface="华文细黑"/>
                <a:cs typeface="Times New Roman"/>
              </a:rPr>
              <a:t>的结构式可表示为</a:t>
            </a:r>
            <a:r>
              <a:rPr lang="en-US" altLang="zh-CN" sz="2800" kern="100" dirty="0" smtClean="0">
                <a:latin typeface="Times New Roman"/>
                <a:ea typeface="华文细黑"/>
                <a:cs typeface="Courier New"/>
              </a:rPr>
              <a:t>O—C—O(      )</a:t>
            </a:r>
          </a:p>
          <a:p>
            <a:pPr algn="just">
              <a:lnSpc>
                <a:spcPct val="200000"/>
              </a:lnSpc>
              <a:spcAft>
                <a:spcPts val="0"/>
              </a:spcAft>
            </a:pPr>
            <a:r>
              <a:rPr lang="en-US" altLang="zh-CN" sz="2800" kern="100" dirty="0" smtClean="0">
                <a:latin typeface="Times New Roman"/>
                <a:ea typeface="华文细黑"/>
                <a:cs typeface="Courier New"/>
              </a:rPr>
              <a:t>(4)H</a:t>
            </a:r>
            <a:r>
              <a:rPr lang="en-US" altLang="zh-CN" sz="2800" kern="100" baseline="-25000" dirty="0" smtClean="0">
                <a:latin typeface="Times New Roman"/>
                <a:ea typeface="华文细黑"/>
                <a:cs typeface="Courier New"/>
              </a:rPr>
              <a:t>2</a:t>
            </a:r>
            <a:r>
              <a:rPr lang="en-US" altLang="zh-CN" sz="2800" kern="100" dirty="0" smtClean="0">
                <a:latin typeface="Times New Roman"/>
                <a:ea typeface="华文细黑"/>
                <a:cs typeface="Courier New"/>
              </a:rPr>
              <a:t>S</a:t>
            </a:r>
            <a:r>
              <a:rPr lang="zh-CN" altLang="zh-CN" sz="2800" kern="100" dirty="0" smtClean="0">
                <a:latin typeface="Times New Roman"/>
                <a:ea typeface="华文细黑"/>
                <a:cs typeface="Times New Roman"/>
              </a:rPr>
              <a:t>的电子式：</a:t>
            </a:r>
            <a:r>
              <a:rPr lang="en-US" altLang="zh-CN" sz="2800" kern="100" dirty="0" smtClean="0">
                <a:latin typeface="Times New Roman"/>
                <a:ea typeface="华文细黑"/>
                <a:cs typeface="Courier New"/>
              </a:rPr>
              <a:t>H</a:t>
            </a:r>
            <a:r>
              <a:rPr lang="zh-CN" altLang="zh-CN" sz="2800" kern="100" baseline="30000" dirty="0" smtClean="0">
                <a:latin typeface="Times New Roman"/>
                <a:ea typeface="华文细黑"/>
                <a:cs typeface="Times New Roman"/>
              </a:rPr>
              <a:t>＋</a:t>
            </a:r>
            <a:r>
              <a:rPr lang="en-US" altLang="zh-CN" sz="2800" kern="100" dirty="0" smtClean="0">
                <a:latin typeface="Times New Roman"/>
                <a:ea typeface="华文细黑"/>
                <a:cs typeface="Courier New"/>
              </a:rPr>
              <a:t>    		    </a:t>
            </a:r>
            <a:r>
              <a:rPr lang="zh-CN" altLang="zh-CN" sz="2800" kern="100" baseline="30000" dirty="0" smtClean="0">
                <a:latin typeface="Times New Roman"/>
                <a:ea typeface="华文细黑"/>
                <a:cs typeface="Times New Roman"/>
              </a:rPr>
              <a:t>－</a:t>
            </a:r>
            <a:r>
              <a:rPr lang="en-US" altLang="zh-CN" sz="2800" kern="100" dirty="0" smtClean="0">
                <a:latin typeface="Times New Roman"/>
                <a:ea typeface="华文细黑"/>
                <a:cs typeface="Courier New"/>
              </a:rPr>
              <a:t>H</a:t>
            </a:r>
            <a:r>
              <a:rPr lang="zh-CN" altLang="zh-CN" sz="2800" kern="100" baseline="30000" dirty="0" smtClean="0">
                <a:latin typeface="Times New Roman"/>
                <a:ea typeface="华文细黑"/>
                <a:cs typeface="Times New Roman"/>
              </a:rPr>
              <a:t>＋</a:t>
            </a:r>
            <a:r>
              <a:rPr lang="en-US" altLang="zh-CN" sz="2800" kern="100" dirty="0" smtClean="0">
                <a:latin typeface="Times New Roman"/>
                <a:ea typeface="华文细黑"/>
                <a:cs typeface="Courier New"/>
              </a:rPr>
              <a:t>(      )</a:t>
            </a:r>
            <a:endParaRPr lang="zh-CN" altLang="zh-CN" sz="1050" kern="100" dirty="0" smtClean="0">
              <a:latin typeface="宋体"/>
              <a:cs typeface="Courier New"/>
            </a:endParaRPr>
          </a:p>
          <a:p>
            <a:pPr algn="just">
              <a:lnSpc>
                <a:spcPct val="200000"/>
              </a:lnSpc>
              <a:spcAft>
                <a:spcPts val="0"/>
              </a:spcAft>
            </a:pPr>
            <a:r>
              <a:rPr lang="en-US" altLang="zh-CN" sz="2800" kern="100" dirty="0" smtClean="0">
                <a:latin typeface="Times New Roman"/>
                <a:ea typeface="华文细黑"/>
                <a:cs typeface="Courier New"/>
              </a:rPr>
              <a:t>(5)</a:t>
            </a:r>
            <a:r>
              <a:rPr lang="zh-CN" altLang="zh-CN" sz="2800" kern="100" dirty="0" smtClean="0">
                <a:latin typeface="Times New Roman"/>
                <a:ea typeface="华文细黑"/>
                <a:cs typeface="Times New Roman"/>
              </a:rPr>
              <a:t>乙烯的结构简式可表示为</a:t>
            </a:r>
            <a:r>
              <a:rPr lang="en-US" altLang="zh-CN" sz="2800" kern="100" dirty="0" smtClean="0">
                <a:latin typeface="Times New Roman"/>
                <a:ea typeface="华文细黑"/>
                <a:cs typeface="Courier New"/>
              </a:rPr>
              <a:t>CH</a:t>
            </a:r>
            <a:r>
              <a:rPr lang="en-US" altLang="zh-CN" sz="2800" kern="100" baseline="-25000" dirty="0" smtClean="0">
                <a:latin typeface="Times New Roman"/>
                <a:ea typeface="华文细黑"/>
                <a:cs typeface="Courier New"/>
              </a:rPr>
              <a:t>2</a:t>
            </a:r>
            <a:r>
              <a:rPr lang="en-US" altLang="zh-CN" sz="2800" kern="100" dirty="0" smtClean="0">
                <a:latin typeface="Times New Roman"/>
                <a:ea typeface="华文细黑"/>
                <a:cs typeface="Courier New"/>
              </a:rPr>
              <a:t>CH</a:t>
            </a:r>
            <a:r>
              <a:rPr lang="en-US" altLang="zh-CN" sz="2800" kern="100" baseline="-25000" dirty="0" smtClean="0">
                <a:latin typeface="Times New Roman"/>
                <a:ea typeface="华文细黑"/>
                <a:cs typeface="Courier New"/>
              </a:rPr>
              <a:t>2</a:t>
            </a:r>
            <a:r>
              <a:rPr lang="zh-CN" altLang="zh-CN" sz="2800" kern="100" dirty="0" smtClean="0">
                <a:latin typeface="Times New Roman"/>
                <a:ea typeface="华文细黑"/>
                <a:cs typeface="Times New Roman"/>
              </a:rPr>
              <a:t>，乙醛的结构简式可表示为</a:t>
            </a:r>
            <a:r>
              <a:rPr lang="en-US" altLang="zh-CN" sz="2800" kern="100" dirty="0" smtClean="0">
                <a:latin typeface="Times New Roman"/>
                <a:ea typeface="华文细黑"/>
                <a:cs typeface="Courier New"/>
              </a:rPr>
              <a:t>CH</a:t>
            </a:r>
            <a:r>
              <a:rPr lang="en-US" altLang="zh-CN" sz="2800" kern="100" baseline="-25000" dirty="0" smtClean="0">
                <a:latin typeface="Times New Roman"/>
                <a:ea typeface="华文细黑"/>
                <a:cs typeface="Courier New"/>
              </a:rPr>
              <a:t>2</a:t>
            </a:r>
            <a:r>
              <a:rPr lang="en-US" altLang="zh-CN" sz="2800" kern="100" dirty="0" smtClean="0">
                <a:latin typeface="Times New Roman"/>
                <a:ea typeface="华文细黑"/>
                <a:cs typeface="Courier New"/>
              </a:rPr>
              <a:t>OH(      )</a:t>
            </a:r>
            <a:endParaRPr lang="zh-CN" altLang="zh-CN" sz="1050" kern="100" dirty="0" smtClean="0">
              <a:latin typeface="宋体"/>
              <a:cs typeface="Courier New"/>
            </a:endParaRPr>
          </a:p>
        </p:txBody>
      </p:sp>
      <p:pic>
        <p:nvPicPr>
          <p:cNvPr id="12" name="图片 1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511786" y="830150"/>
            <a:ext cx="1375508" cy="1375508"/>
          </a:xfrm>
          <a:prstGeom prst="rect">
            <a:avLst/>
          </a:prstGeom>
          <a:noFill/>
          <a:ln>
            <a:noFill/>
          </a:ln>
        </p:spPr>
      </p:pic>
      <p:pic>
        <p:nvPicPr>
          <p:cNvPr id="87042" name="Picture 2"/>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718942" y="3717826"/>
            <a:ext cx="1539906" cy="8448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矩形 6"/>
          <p:cNvSpPr/>
          <p:nvPr/>
        </p:nvSpPr>
        <p:spPr>
          <a:xfrm>
            <a:off x="7207651" y="1322398"/>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6199539" y="2205658"/>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5839499" y="2997746"/>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14" name="矩形 13"/>
          <p:cNvSpPr/>
          <p:nvPr/>
        </p:nvSpPr>
        <p:spPr>
          <a:xfrm>
            <a:off x="6199539" y="3914686"/>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16" name="矩形 15"/>
          <p:cNvSpPr/>
          <p:nvPr/>
        </p:nvSpPr>
        <p:spPr>
          <a:xfrm>
            <a:off x="1663035" y="5590034"/>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334770489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blinds(horizontal)">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blinds(horizontal)">
                                      <p:cBhvr>
                                        <p:cTn id="27" dur="500"/>
                                        <p:tgtEl>
                                          <p:spTgt spid="1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7"/>
                                        </p:tgtEl>
                                      </p:cBhvr>
                                    </p:animEffect>
                                    <p:set>
                                      <p:cBhvr>
                                        <p:cTn id="32" dur="1" fill="hold">
                                          <p:stCondLst>
                                            <p:cond delay="499"/>
                                          </p:stCondLst>
                                        </p:cTn>
                                        <p:tgtEl>
                                          <p:spTgt spid="7"/>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8"/>
                                        </p:tgtEl>
                                      </p:cBhvr>
                                    </p:animEffect>
                                    <p:set>
                                      <p:cBhvr>
                                        <p:cTn id="35" dur="1" fill="hold">
                                          <p:stCondLst>
                                            <p:cond delay="499"/>
                                          </p:stCondLst>
                                        </p:cTn>
                                        <p:tgtEl>
                                          <p:spTgt spid="8"/>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14"/>
                                        </p:tgtEl>
                                      </p:cBhvr>
                                    </p:animEffect>
                                    <p:set>
                                      <p:cBhvr>
                                        <p:cTn id="38" dur="1" fill="hold">
                                          <p:stCondLst>
                                            <p:cond delay="499"/>
                                          </p:stCondLst>
                                        </p:cTn>
                                        <p:tgtEl>
                                          <p:spTgt spid="14"/>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6"/>
                                        </p:tgtEl>
                                      </p:cBhvr>
                                    </p:animEffect>
                                    <p:set>
                                      <p:cBhvr>
                                        <p:cTn id="41" dur="1" fill="hold">
                                          <p:stCondLst>
                                            <p:cond delay="499"/>
                                          </p:stCondLst>
                                        </p:cTn>
                                        <p:tgtEl>
                                          <p:spTgt spid="16"/>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13"/>
                                        </p:tgtEl>
                                      </p:cBhvr>
                                    </p:animEffect>
                                    <p:set>
                                      <p:cBhvr>
                                        <p:cTn id="44"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7" grpId="0"/>
      <p:bldP spid="7" grpId="1"/>
      <p:bldP spid="8" grpId="0"/>
      <p:bldP spid="8" grpId="1"/>
      <p:bldP spid="13" grpId="0"/>
      <p:bldP spid="13" grpId="1"/>
      <p:bldP spid="14" grpId="0"/>
      <p:bldP spid="14" grpId="1"/>
      <p:bldP spid="16" grpId="0"/>
      <p:bldP spid="16"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486735" y="621482"/>
            <a:ext cx="11153087" cy="4401205"/>
          </a:xfrm>
          <a:prstGeom prst="rect">
            <a:avLst/>
          </a:prstGeom>
        </p:spPr>
        <p:txBody>
          <a:bodyPr wrap="square">
            <a:spAutoFit/>
          </a:bodyPr>
          <a:lstStyle/>
          <a:p>
            <a:pPr algn="just">
              <a:lnSpc>
                <a:spcPct val="200000"/>
              </a:lnSpc>
              <a:spcAft>
                <a:spcPts val="0"/>
              </a:spcAft>
            </a:pPr>
            <a:r>
              <a:rPr lang="en-US" altLang="zh-CN" sz="2800" kern="100" dirty="0">
                <a:latin typeface="Times New Roman"/>
                <a:ea typeface="华文细黑"/>
                <a:cs typeface="Courier New"/>
              </a:rPr>
              <a:t>(6)H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S</a:t>
            </a:r>
            <a:r>
              <a:rPr lang="zh-CN" altLang="zh-CN" sz="2800" kern="100" dirty="0">
                <a:latin typeface="Times New Roman"/>
                <a:ea typeface="华文细黑"/>
                <a:cs typeface="Times New Roman"/>
              </a:rPr>
              <a:t>的电离方程式可表示为</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S</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spc="-80" dirty="0">
                <a:latin typeface="Times New Roman"/>
                <a:ea typeface="华文细黑"/>
                <a:cs typeface="Courier New"/>
              </a:rPr>
              <a:t>==</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O</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S</a:t>
            </a:r>
            <a:r>
              <a:rPr lang="en-US" altLang="zh-CN" sz="2800" kern="100" baseline="30000" dirty="0">
                <a:latin typeface="Times New Roman"/>
                <a:ea typeface="华文细黑"/>
                <a:cs typeface="Courier New"/>
              </a:rPr>
              <a:t>2</a:t>
            </a:r>
            <a:r>
              <a:rPr lang="zh-CN" altLang="zh-CN" sz="2800" kern="100" baseline="30000" dirty="0">
                <a:latin typeface="Times New Roman"/>
                <a:ea typeface="华文细黑"/>
                <a:cs typeface="Times New Roman"/>
              </a:rPr>
              <a:t>－</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(7)</a:t>
            </a:r>
            <a:r>
              <a:rPr lang="zh-CN" altLang="zh-CN" sz="2800" kern="100" dirty="0">
                <a:latin typeface="Times New Roman"/>
                <a:ea typeface="华文细黑"/>
                <a:cs typeface="Times New Roman"/>
              </a:rPr>
              <a:t>化合价为＋</a:t>
            </a:r>
            <a:r>
              <a:rPr lang="en-US" altLang="zh-CN" sz="2800" i="1" kern="100" dirty="0">
                <a:latin typeface="Times New Roman"/>
                <a:ea typeface="华文细黑"/>
                <a:cs typeface="Courier New"/>
              </a:rPr>
              <a:t>n</a:t>
            </a:r>
            <a:r>
              <a:rPr lang="zh-CN" altLang="zh-CN" sz="2800" kern="100" dirty="0">
                <a:latin typeface="Times New Roman"/>
                <a:ea typeface="华文细黑"/>
                <a:cs typeface="Times New Roman"/>
              </a:rPr>
              <a:t>的元素</a:t>
            </a:r>
            <a:r>
              <a:rPr lang="en-US" altLang="zh-CN" sz="2800" kern="100" dirty="0">
                <a:latin typeface="Times New Roman"/>
                <a:ea typeface="华文细黑"/>
                <a:cs typeface="Courier New"/>
              </a:rPr>
              <a:t>R</a:t>
            </a:r>
            <a:r>
              <a:rPr lang="zh-CN" altLang="zh-CN" sz="2800" kern="100" dirty="0">
                <a:latin typeface="Times New Roman"/>
                <a:ea typeface="华文细黑"/>
                <a:cs typeface="Times New Roman"/>
              </a:rPr>
              <a:t>的氯化物化学式均为</a:t>
            </a:r>
            <a:r>
              <a:rPr lang="en-US" altLang="zh-CN" sz="2800" kern="100" dirty="0" err="1">
                <a:latin typeface="Times New Roman"/>
                <a:ea typeface="华文细黑"/>
                <a:cs typeface="Courier New"/>
              </a:rPr>
              <a:t>RCl</a:t>
            </a:r>
            <a:r>
              <a:rPr lang="en-US" altLang="zh-CN" sz="2800" i="1" kern="100" baseline="-25000" dirty="0" err="1">
                <a:latin typeface="Times New Roman"/>
                <a:ea typeface="华文细黑"/>
                <a:cs typeface="Courier New"/>
              </a:rPr>
              <a:t>n</a:t>
            </a:r>
            <a:r>
              <a:rPr lang="en-US" altLang="zh-CN" sz="2800" kern="100" dirty="0" smtClean="0">
                <a:latin typeface="Times New Roman"/>
                <a:ea typeface="华文细黑"/>
                <a:cs typeface="Courier New"/>
              </a:rPr>
              <a:t>(      )</a:t>
            </a:r>
          </a:p>
          <a:p>
            <a:pPr algn="just">
              <a:lnSpc>
                <a:spcPct val="200000"/>
              </a:lnSpc>
              <a:spcAft>
                <a:spcPts val="0"/>
              </a:spcAft>
            </a:pP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化合价为＋</a:t>
            </a:r>
            <a:r>
              <a:rPr lang="en-US" altLang="zh-CN" sz="2800" i="1" kern="100" dirty="0">
                <a:latin typeface="Times New Roman"/>
                <a:ea typeface="华文细黑"/>
                <a:cs typeface="Courier New"/>
              </a:rPr>
              <a:t>n</a:t>
            </a:r>
            <a:r>
              <a:rPr lang="zh-CN" altLang="zh-CN" sz="2800" kern="100" dirty="0">
                <a:latin typeface="Times New Roman"/>
                <a:ea typeface="华文细黑"/>
                <a:cs typeface="Times New Roman"/>
              </a:rPr>
              <a:t>的元素</a:t>
            </a:r>
            <a:r>
              <a:rPr lang="en-US" altLang="zh-CN" sz="2800" kern="100" dirty="0">
                <a:latin typeface="Times New Roman"/>
                <a:ea typeface="华文细黑"/>
                <a:cs typeface="Courier New"/>
              </a:rPr>
              <a:t>R</a:t>
            </a:r>
            <a:r>
              <a:rPr lang="zh-CN" altLang="zh-CN" sz="2800" kern="100" dirty="0">
                <a:latin typeface="Times New Roman"/>
                <a:ea typeface="华文细黑"/>
                <a:cs typeface="Times New Roman"/>
              </a:rPr>
              <a:t>的氧化物化学式均为</a:t>
            </a:r>
            <a:r>
              <a:rPr lang="en-US" altLang="zh-CN" sz="2800" kern="100" dirty="0">
                <a:latin typeface="Times New Roman"/>
                <a:ea typeface="华文细黑"/>
                <a:cs typeface="Courier New"/>
              </a:rPr>
              <a:t>R</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i="1" kern="100" baseline="-25000" dirty="0">
                <a:latin typeface="Times New Roman"/>
                <a:ea typeface="华文细黑"/>
                <a:cs typeface="Courier New"/>
              </a:rPr>
              <a:t>n</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(9)</a:t>
            </a:r>
            <a:r>
              <a:rPr lang="zh-CN" altLang="zh-CN" sz="2800" kern="100" dirty="0">
                <a:latin typeface="Times New Roman"/>
                <a:ea typeface="华文细黑"/>
                <a:cs typeface="Times New Roman"/>
              </a:rPr>
              <a:t>胆矾的化学式：</a:t>
            </a:r>
            <a:r>
              <a:rPr lang="en-US" altLang="zh-CN" sz="2800" kern="100" dirty="0">
                <a:latin typeface="Times New Roman"/>
                <a:ea typeface="华文细黑"/>
                <a:cs typeface="Courier New"/>
              </a:rPr>
              <a:t>CuSO</a:t>
            </a:r>
            <a:r>
              <a:rPr lang="en-US" altLang="zh-CN" sz="2800" kern="100" baseline="-25000" dirty="0">
                <a:latin typeface="Times New Roman"/>
                <a:ea typeface="华文细黑"/>
                <a:cs typeface="Courier New"/>
              </a:rPr>
              <a:t>4</a:t>
            </a:r>
            <a:r>
              <a:rPr lang="en-US" altLang="zh-CN" sz="2800" kern="100" dirty="0">
                <a:latin typeface="Times New Roman"/>
                <a:ea typeface="华文细黑"/>
                <a:cs typeface="Courier New"/>
              </a:rPr>
              <a:t>·5H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(10)</a:t>
            </a:r>
            <a:r>
              <a:rPr lang="zh-CN" altLang="zh-CN" sz="2800" kern="100" dirty="0">
                <a:latin typeface="Times New Roman"/>
                <a:ea typeface="华文细黑"/>
                <a:cs typeface="Times New Roman"/>
              </a:rPr>
              <a:t>生石膏的化学式：</a:t>
            </a:r>
            <a:r>
              <a:rPr lang="en-US" altLang="zh-CN" sz="2800" kern="100" dirty="0">
                <a:latin typeface="Times New Roman"/>
                <a:ea typeface="华文细黑"/>
                <a:cs typeface="Courier New"/>
              </a:rPr>
              <a:t>CaSO</a:t>
            </a:r>
            <a:r>
              <a:rPr lang="en-US" altLang="zh-CN" sz="2800" kern="100" baseline="-25000" dirty="0">
                <a:latin typeface="Times New Roman"/>
                <a:ea typeface="华文细黑"/>
                <a:cs typeface="Courier New"/>
              </a:rPr>
              <a:t>4</a:t>
            </a:r>
            <a:r>
              <a:rPr lang="en-US" altLang="zh-CN" sz="2800" kern="100" dirty="0">
                <a:latin typeface="Times New Roman"/>
                <a:ea typeface="华文细黑"/>
                <a:cs typeface="Courier New"/>
              </a:rPr>
              <a:t>·2H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dirty="0" smtClean="0">
                <a:latin typeface="Times New Roman"/>
                <a:ea typeface="华文细黑"/>
                <a:cs typeface="Courier New"/>
              </a:rPr>
              <a:t>(      )</a:t>
            </a:r>
            <a:endParaRPr lang="zh-CN" altLang="zh-CN" sz="1050" kern="100" dirty="0">
              <a:latin typeface="宋体"/>
              <a:cs typeface="Courier New"/>
            </a:endParaRPr>
          </a:p>
        </p:txBody>
      </p:sp>
      <p:sp>
        <p:nvSpPr>
          <p:cNvPr id="2" name="矩形 1"/>
          <p:cNvSpPr/>
          <p:nvPr/>
        </p:nvSpPr>
        <p:spPr>
          <a:xfrm>
            <a:off x="9551590" y="909514"/>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4" name="矩形 3"/>
          <p:cNvSpPr/>
          <p:nvPr/>
        </p:nvSpPr>
        <p:spPr>
          <a:xfrm>
            <a:off x="8215763" y="1826454"/>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6" name="矩形 5"/>
          <p:cNvSpPr/>
          <p:nvPr/>
        </p:nvSpPr>
        <p:spPr>
          <a:xfrm>
            <a:off x="8287771" y="2618542"/>
            <a:ext cx="543739" cy="523220"/>
          </a:xfrm>
          <a:prstGeom prst="rect">
            <a:avLst/>
          </a:prstGeom>
        </p:spPr>
        <p:txBody>
          <a:bodyPr wrap="none">
            <a:spAutoFit/>
          </a:bodyPr>
          <a:lstStyle/>
          <a:p>
            <a:r>
              <a:rPr lang="en-US" altLang="zh-CN" sz="2800" kern="100" dirty="0">
                <a:solidFill>
                  <a:srgbClr val="C00000"/>
                </a:solidFill>
                <a:latin typeface="Times New Roman"/>
                <a:ea typeface="华文细黑"/>
                <a:cs typeface="Times New Roman"/>
              </a:rPr>
              <a:t>×</a:t>
            </a:r>
            <a:endParaRPr lang="zh-CN" altLang="en-US" sz="2800" kern="100" dirty="0">
              <a:solidFill>
                <a:srgbClr val="C00000"/>
              </a:solidFill>
              <a:latin typeface="Times New Roman"/>
              <a:ea typeface="华文细黑"/>
              <a:cs typeface="Times New Roman"/>
            </a:endParaRPr>
          </a:p>
        </p:txBody>
      </p:sp>
      <p:sp>
        <p:nvSpPr>
          <p:cNvPr id="10" name="矩形 9"/>
          <p:cNvSpPr/>
          <p:nvPr/>
        </p:nvSpPr>
        <p:spPr>
          <a:xfrm>
            <a:off x="5479459" y="3482638"/>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
        <p:nvSpPr>
          <p:cNvPr id="15" name="矩形 14"/>
          <p:cNvSpPr/>
          <p:nvPr/>
        </p:nvSpPr>
        <p:spPr>
          <a:xfrm>
            <a:off x="6055523" y="4293890"/>
            <a:ext cx="543739" cy="523220"/>
          </a:xfrm>
          <a:prstGeom prst="rect">
            <a:avLst/>
          </a:prstGeom>
        </p:spPr>
        <p:txBody>
          <a:bodyPr wrap="none">
            <a:spAutoFit/>
          </a:bodyPr>
          <a:lstStyle/>
          <a:p>
            <a:r>
              <a:rPr lang="en-US" altLang="zh-CN" sz="2800" kern="100" dirty="0">
                <a:solidFill>
                  <a:srgbClr val="C00000"/>
                </a:solidFill>
                <a:latin typeface="宋体"/>
                <a:ea typeface="华文细黑"/>
                <a:cs typeface="Times New Roman"/>
              </a:rPr>
              <a:t>√</a:t>
            </a:r>
            <a:endParaRPr lang="zh-CN" altLang="en-US" dirty="0">
              <a:solidFill>
                <a:srgbClr val="C00000"/>
              </a:solidFill>
            </a:endParaRPr>
          </a:p>
        </p:txBody>
      </p:sp>
    </p:spTree>
    <p:extLst>
      <p:ext uri="{BB962C8B-B14F-4D97-AF65-F5344CB8AC3E}">
        <p14:creationId xmlns:p14="http://schemas.microsoft.com/office/powerpoint/2010/main" xmlns="" val="368319127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blinds(horizontal)">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par>
                                <p:cTn id="33" presetID="10" presetClass="exit" presetSubtype="0" fill="hold" grpId="1" nodeType="withEffect">
                                  <p:stCondLst>
                                    <p:cond delay="0"/>
                                  </p:stCondLst>
                                  <p:childTnLst>
                                    <p:animEffect transition="out" filter="fade">
                                      <p:cBhvr>
                                        <p:cTn id="34" dur="500"/>
                                        <p:tgtEl>
                                          <p:spTgt spid="4"/>
                                        </p:tgtEl>
                                      </p:cBhvr>
                                    </p:animEffect>
                                    <p:set>
                                      <p:cBhvr>
                                        <p:cTn id="35" dur="1" fill="hold">
                                          <p:stCondLst>
                                            <p:cond delay="499"/>
                                          </p:stCondLst>
                                        </p:cTn>
                                        <p:tgtEl>
                                          <p:spTgt spid="4"/>
                                        </p:tgtEl>
                                        <p:attrNameLst>
                                          <p:attrName>style.visibility</p:attrName>
                                        </p:attrNameLst>
                                      </p:cBhvr>
                                      <p:to>
                                        <p:strVal val="hidden"/>
                                      </p:to>
                                    </p:set>
                                  </p:childTnLst>
                                </p:cTn>
                              </p:par>
                              <p:par>
                                <p:cTn id="36" presetID="10" presetClass="exit" presetSubtype="0" fill="hold" grpId="1" nodeType="withEffect">
                                  <p:stCondLst>
                                    <p:cond delay="0"/>
                                  </p:stCondLst>
                                  <p:childTnLst>
                                    <p:animEffect transition="out" filter="fade">
                                      <p:cBhvr>
                                        <p:cTn id="37" dur="500"/>
                                        <p:tgtEl>
                                          <p:spTgt spid="6"/>
                                        </p:tgtEl>
                                      </p:cBhvr>
                                    </p:animEffect>
                                    <p:set>
                                      <p:cBhvr>
                                        <p:cTn id="38" dur="1" fill="hold">
                                          <p:stCondLst>
                                            <p:cond delay="499"/>
                                          </p:stCondLst>
                                        </p:cTn>
                                        <p:tgtEl>
                                          <p:spTgt spid="6"/>
                                        </p:tgtEl>
                                        <p:attrNameLst>
                                          <p:attrName>style.visibility</p:attrName>
                                        </p:attrNameLst>
                                      </p:cBhvr>
                                      <p:to>
                                        <p:strVal val="hidden"/>
                                      </p:to>
                                    </p:set>
                                  </p:childTnLst>
                                </p:cTn>
                              </p:par>
                              <p:par>
                                <p:cTn id="39" presetID="10" presetClass="exit" presetSubtype="0" fill="hold" grpId="1" nodeType="withEffect">
                                  <p:stCondLst>
                                    <p:cond delay="0"/>
                                  </p:stCondLst>
                                  <p:childTnLst>
                                    <p:animEffect transition="out" filter="fade">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par>
                                <p:cTn id="42" presetID="10" presetClass="exit" presetSubtype="0" fill="hold" grpId="1" nodeType="withEffect">
                                  <p:stCondLst>
                                    <p:cond delay="0"/>
                                  </p:stCondLst>
                                  <p:childTnLst>
                                    <p:animEffect transition="out" filter="fade">
                                      <p:cBhvr>
                                        <p:cTn id="43" dur="500"/>
                                        <p:tgtEl>
                                          <p:spTgt spid="15"/>
                                        </p:tgtEl>
                                      </p:cBhvr>
                                    </p:animEffect>
                                    <p:set>
                                      <p:cBhvr>
                                        <p:cTn id="44"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2" grpId="0"/>
      <p:bldP spid="2" grpId="1"/>
      <p:bldP spid="4" grpId="0"/>
      <p:bldP spid="4" grpId="1"/>
      <p:bldP spid="6" grpId="0"/>
      <p:bldP spid="6" grpId="1"/>
      <p:bldP spid="10" grpId="0"/>
      <p:bldP spid="10" grpId="1"/>
      <p:bldP spid="15" grpId="0"/>
      <p:bldP spid="15"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393341" y="117426"/>
            <a:ext cx="11491037" cy="6555641"/>
          </a:xfrm>
          <a:prstGeom prst="rect">
            <a:avLst/>
          </a:prstGeom>
        </p:spPr>
        <p:txBody>
          <a:bodyPr wrap="square">
            <a:spAutoFit/>
          </a:bodyPr>
          <a:lstStyle/>
          <a:p>
            <a:pPr algn="just">
              <a:lnSpc>
                <a:spcPct val="150000"/>
              </a:lnSpc>
              <a:spcAft>
                <a:spcPts val="0"/>
              </a:spcAf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阿伏加德罗常数常考点正误判断，错误的指明原因</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a:t>
            </a:r>
            <a:r>
              <a:rPr lang="zh-CN" altLang="zh-CN" sz="2800" kern="100" dirty="0">
                <a:latin typeface="Times New Roman"/>
                <a:ea typeface="华文细黑"/>
                <a:cs typeface="Times New Roman"/>
              </a:rPr>
              <a:t>常温常压下，</a:t>
            </a:r>
            <a:r>
              <a:rPr lang="en-US" altLang="zh-CN" sz="2800" kern="100" dirty="0">
                <a:latin typeface="Times New Roman"/>
                <a:ea typeface="华文细黑"/>
                <a:cs typeface="Courier New"/>
              </a:rPr>
              <a:t>22.4 L 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所含的原子数为</a:t>
            </a:r>
            <a:r>
              <a:rPr lang="en-US" altLang="zh-CN" sz="2800" kern="100" dirty="0" smtClean="0">
                <a:latin typeface="Times New Roman"/>
                <a:ea typeface="华文细黑"/>
                <a:cs typeface="Courier New"/>
              </a:rPr>
              <a:t>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常温常压下，</a:t>
            </a:r>
            <a:r>
              <a:rPr lang="en-US" altLang="zh-CN" sz="2800" kern="100" dirty="0">
                <a:latin typeface="Times New Roman"/>
                <a:ea typeface="华文细黑"/>
                <a:cs typeface="Courier New"/>
              </a:rPr>
              <a:t>3.2 g O</a:t>
            </a:r>
            <a:r>
              <a:rPr lang="en-US" altLang="zh-CN" sz="2800" kern="100" baseline="-25000" dirty="0">
                <a:latin typeface="Times New Roman"/>
                <a:ea typeface="华文细黑"/>
                <a:cs typeface="Courier New"/>
              </a:rPr>
              <a:t>3</a:t>
            </a:r>
            <a:r>
              <a:rPr lang="zh-CN" altLang="zh-CN" sz="2800" kern="100" dirty="0">
                <a:latin typeface="Times New Roman"/>
                <a:ea typeface="华文细黑"/>
                <a:cs typeface="Times New Roman"/>
              </a:rPr>
              <a:t>所含的氧原子数为</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常温常压下，</a:t>
            </a:r>
            <a:r>
              <a:rPr lang="en-US" altLang="zh-CN" sz="2800" kern="100" dirty="0">
                <a:latin typeface="Times New Roman"/>
                <a:ea typeface="华文细黑"/>
                <a:cs typeface="Courier New"/>
              </a:rPr>
              <a:t>1 </a:t>
            </a:r>
            <a:r>
              <a:rPr lang="en-US" altLang="zh-CN" sz="2800" kern="100" dirty="0" err="1">
                <a:latin typeface="Times New Roman"/>
                <a:ea typeface="华文细黑"/>
                <a:cs typeface="Courier New"/>
              </a:rPr>
              <a:t>mol</a:t>
            </a:r>
            <a:r>
              <a:rPr lang="zh-CN" altLang="zh-CN" sz="2800" kern="100" dirty="0">
                <a:latin typeface="Times New Roman"/>
                <a:ea typeface="华文细黑"/>
                <a:cs typeface="Times New Roman"/>
              </a:rPr>
              <a:t>氦气所含原子数为</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标准状况下，分子数为</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的</a:t>
            </a:r>
            <a:r>
              <a:rPr lang="en-US" altLang="zh-CN" sz="2800" kern="100" dirty="0">
                <a:latin typeface="Times New Roman"/>
                <a:ea typeface="华文细黑"/>
                <a:cs typeface="Courier New"/>
              </a:rPr>
              <a:t>CO</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H</a:t>
            </a:r>
            <a:r>
              <a:rPr lang="en-US" altLang="zh-CN" sz="2800" kern="100" baseline="-25000" dirty="0">
                <a:latin typeface="Times New Roman"/>
                <a:ea typeface="华文细黑"/>
                <a:cs typeface="Courier New"/>
              </a:rPr>
              <a:t>4</a:t>
            </a:r>
            <a:r>
              <a:rPr lang="zh-CN" altLang="zh-CN" sz="2800" kern="100" dirty="0">
                <a:latin typeface="Times New Roman"/>
                <a:ea typeface="华文细黑"/>
                <a:cs typeface="Times New Roman"/>
              </a:rPr>
              <a:t>混合气体体积约为</a:t>
            </a:r>
            <a:r>
              <a:rPr lang="en-US" altLang="zh-CN" sz="2800" kern="100" dirty="0">
                <a:latin typeface="Times New Roman"/>
                <a:ea typeface="华文细黑"/>
                <a:cs typeface="Courier New"/>
              </a:rPr>
              <a:t>22.4 L</a:t>
            </a:r>
            <a:r>
              <a:rPr lang="zh-CN" altLang="zh-CN" sz="2800" kern="100" dirty="0">
                <a:latin typeface="Times New Roman"/>
                <a:ea typeface="华文细黑"/>
                <a:cs typeface="Times New Roman"/>
              </a:rPr>
              <a:t>，质量为</a:t>
            </a:r>
            <a:r>
              <a:rPr lang="en-US" altLang="zh-CN" sz="2800" kern="100" dirty="0">
                <a:latin typeface="Times New Roman"/>
                <a:ea typeface="华文细黑"/>
                <a:cs typeface="Courier New"/>
              </a:rPr>
              <a:t>28 </a:t>
            </a:r>
            <a:r>
              <a:rPr lang="en-US" altLang="zh-CN" sz="2800" kern="100" dirty="0" smtClean="0">
                <a:latin typeface="Times New Roman"/>
                <a:ea typeface="华文细黑"/>
                <a:cs typeface="Courier New"/>
              </a:rPr>
              <a:t>g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标准状况下，</a:t>
            </a:r>
            <a:r>
              <a:rPr lang="en-US" altLang="zh-CN" sz="2800" kern="100" dirty="0">
                <a:latin typeface="Times New Roman"/>
                <a:ea typeface="华文细黑"/>
                <a:cs typeface="Courier New"/>
              </a:rPr>
              <a:t>2.24 L 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与氢氧化钠完全反应转移电子数为</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标准状况下，</a:t>
            </a:r>
            <a:r>
              <a:rPr lang="en-US" altLang="zh-CN" sz="2800" kern="100" dirty="0">
                <a:latin typeface="Times New Roman"/>
                <a:ea typeface="华文细黑"/>
                <a:cs typeface="Courier New"/>
              </a:rPr>
              <a:t>2.24 L 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完全溶于水转移电子数为</a:t>
            </a:r>
            <a:r>
              <a:rPr lang="en-US" altLang="zh-CN" sz="2800" kern="100" dirty="0" smtClean="0">
                <a:latin typeface="Times New Roman"/>
                <a:ea typeface="华文细黑"/>
                <a:cs typeface="Courier New"/>
              </a:rPr>
              <a:t>0.1</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effectLst/>
              <a:latin typeface="宋体"/>
              <a:cs typeface="Courier New"/>
            </a:endParaRPr>
          </a:p>
        </p:txBody>
      </p:sp>
      <p:sp>
        <p:nvSpPr>
          <p:cNvPr id="5" name="矩形 4"/>
          <p:cNvSpPr/>
          <p:nvPr/>
        </p:nvSpPr>
        <p:spPr>
          <a:xfrm>
            <a:off x="10055646" y="890350"/>
            <a:ext cx="1696298"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&lt;2</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7" name="矩形 6"/>
          <p:cNvSpPr/>
          <p:nvPr/>
        </p:nvSpPr>
        <p:spPr>
          <a:xfrm>
            <a:off x="11135766" y="1485578"/>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11135766" y="2186494"/>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2" name="矩形 11"/>
          <p:cNvSpPr/>
          <p:nvPr/>
        </p:nvSpPr>
        <p:spPr>
          <a:xfrm>
            <a:off x="11168091" y="3410630"/>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4" name="矩形 13"/>
          <p:cNvSpPr/>
          <p:nvPr/>
        </p:nvSpPr>
        <p:spPr>
          <a:xfrm>
            <a:off x="9983638" y="4725938"/>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0.1</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8" name="矩形 17"/>
          <p:cNvSpPr/>
          <p:nvPr/>
        </p:nvSpPr>
        <p:spPr>
          <a:xfrm>
            <a:off x="4727054" y="6002918"/>
            <a:ext cx="8703944" cy="523220"/>
          </a:xfrm>
          <a:prstGeom prst="rect">
            <a:avLst/>
          </a:prstGeom>
        </p:spPr>
        <p:txBody>
          <a:bodyPr wrap="square">
            <a:spAutoFit/>
          </a:bodyPr>
          <a:lstStyle/>
          <a:p>
            <a:r>
              <a:rPr lang="zh-CN" altLang="zh-CN" sz="2800" kern="100" dirty="0">
                <a:solidFill>
                  <a:srgbClr val="C00000"/>
                </a:solidFill>
                <a:latin typeface="Times New Roman"/>
                <a:ea typeface="华文细黑"/>
                <a:cs typeface="Times New Roman"/>
              </a:rPr>
              <a:t>错，氯气与水的反应，是可逆反应</a:t>
            </a:r>
            <a:r>
              <a:rPr lang="en-US" altLang="zh-CN" sz="2800" kern="100" dirty="0">
                <a:solidFill>
                  <a:srgbClr val="C00000"/>
                </a:solidFill>
                <a:latin typeface="Times New Roman"/>
                <a:ea typeface="华文细黑"/>
                <a:cs typeface="Courier New"/>
              </a:rPr>
              <a:t>&lt;0.1</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Tree>
    <p:extLst>
      <p:ext uri="{BB962C8B-B14F-4D97-AF65-F5344CB8AC3E}">
        <p14:creationId xmlns:p14="http://schemas.microsoft.com/office/powerpoint/2010/main" xmlns="" val="257628380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linds(horizontal)">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8"/>
                                        </p:tgtEl>
                                      </p:cBhvr>
                                    </p:animEffect>
                                    <p:set>
                                      <p:cBhvr>
                                        <p:cTn id="43" dur="1" fill="hold">
                                          <p:stCondLst>
                                            <p:cond delay="499"/>
                                          </p:stCondLst>
                                        </p:cTn>
                                        <p:tgtEl>
                                          <p:spTgt spid="8"/>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12"/>
                                        </p:tgtEl>
                                      </p:cBhvr>
                                    </p:animEffect>
                                    <p:set>
                                      <p:cBhvr>
                                        <p:cTn id="46" dur="1" fill="hold">
                                          <p:stCondLst>
                                            <p:cond delay="499"/>
                                          </p:stCondLst>
                                        </p:cTn>
                                        <p:tgtEl>
                                          <p:spTgt spid="12"/>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14"/>
                                        </p:tgtEl>
                                      </p:cBhvr>
                                    </p:animEffect>
                                    <p:set>
                                      <p:cBhvr>
                                        <p:cTn id="49" dur="1" fill="hold">
                                          <p:stCondLst>
                                            <p:cond delay="499"/>
                                          </p:stCondLst>
                                        </p:cTn>
                                        <p:tgtEl>
                                          <p:spTgt spid="14"/>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18"/>
                                        </p:tgtEl>
                                      </p:cBhvr>
                                    </p:animEffect>
                                    <p:set>
                                      <p:cBhvr>
                                        <p:cTn id="52"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5" grpId="0"/>
      <p:bldP spid="5" grpId="1"/>
      <p:bldP spid="7" grpId="0"/>
      <p:bldP spid="7" grpId="1"/>
      <p:bldP spid="8" grpId="0"/>
      <p:bldP spid="8" grpId="1"/>
      <p:bldP spid="12" grpId="0"/>
      <p:bldP spid="12" grpId="1"/>
      <p:bldP spid="14" grpId="0"/>
      <p:bldP spid="14" grpId="1"/>
      <p:bldP spid="18" grpId="0"/>
      <p:bldP spid="18"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249888" y="114513"/>
            <a:ext cx="11722006" cy="6555641"/>
          </a:xfrm>
          <a:prstGeom prst="rect">
            <a:avLst/>
          </a:prstGeom>
        </p:spPr>
        <p:txBody>
          <a:bodyPr wrap="square">
            <a:spAutoFit/>
          </a:bodyPr>
          <a:lstStyle/>
          <a:p>
            <a:pPr algn="just">
              <a:lnSpc>
                <a:spcPct val="150000"/>
              </a:lnSpc>
              <a:spcAft>
                <a:spcPts val="0"/>
              </a:spcAft>
            </a:pPr>
            <a:r>
              <a:rPr lang="en-US" altLang="zh-CN" sz="2800" kern="100" dirty="0">
                <a:latin typeface="Times New Roman"/>
                <a:ea typeface="华文细黑"/>
                <a:cs typeface="Courier New"/>
              </a:rPr>
              <a:t>(7)1.12 L 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含有</a:t>
            </a:r>
            <a:r>
              <a:rPr lang="en-US" altLang="zh-CN" sz="2800" kern="100" dirty="0">
                <a:latin typeface="Times New Roman"/>
                <a:ea typeface="华文细黑"/>
                <a:cs typeface="Courier New"/>
              </a:rPr>
              <a:t>1.7</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个</a:t>
            </a:r>
            <a:r>
              <a:rPr lang="zh-CN" altLang="zh-CN" sz="2800" kern="100" dirty="0" smtClean="0">
                <a:latin typeface="Times New Roman"/>
                <a:ea typeface="华文细黑"/>
                <a:cs typeface="Times New Roman"/>
              </a:rPr>
              <a:t>质子</a:t>
            </a:r>
            <a:endParaRPr lang="en-US" altLang="zh-CN" sz="2800" kern="100" dirty="0" smtClean="0">
              <a:latin typeface="Times New Roman"/>
              <a:ea typeface="华文细黑"/>
              <a:cs typeface="Times New Roman"/>
            </a:endParaRP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(8)</a:t>
            </a:r>
            <a:r>
              <a:rPr lang="zh-CN" altLang="zh-CN" sz="2800" kern="100" dirty="0">
                <a:latin typeface="Times New Roman"/>
                <a:ea typeface="华文细黑"/>
                <a:cs typeface="Times New Roman"/>
              </a:rPr>
              <a:t>标准状况下，</a:t>
            </a:r>
            <a:r>
              <a:rPr lang="en-US" altLang="zh-CN" sz="2800" kern="100" dirty="0">
                <a:latin typeface="Times New Roman"/>
                <a:ea typeface="华文细黑"/>
                <a:cs typeface="Courier New"/>
              </a:rPr>
              <a:t>1 L</a:t>
            </a:r>
            <a:r>
              <a:rPr lang="zh-CN" altLang="zh-CN" sz="2800" kern="100" dirty="0">
                <a:latin typeface="Times New Roman"/>
                <a:ea typeface="华文细黑"/>
                <a:cs typeface="Times New Roman"/>
              </a:rPr>
              <a:t>辛烷完全燃烧生成</a:t>
            </a:r>
            <a:r>
              <a:rPr lang="en-US" altLang="zh-CN" sz="2800" kern="100" dirty="0">
                <a:latin typeface="Times New Roman"/>
                <a:ea typeface="华文细黑"/>
                <a:cs typeface="Courier New"/>
              </a:rPr>
              <a:t>CO</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 8 L(</a:t>
            </a:r>
            <a:r>
              <a:rPr lang="zh-CN" altLang="zh-CN" sz="2800" kern="100" dirty="0">
                <a:latin typeface="Times New Roman"/>
                <a:ea typeface="华文细黑"/>
                <a:cs typeface="Times New Roman"/>
              </a:rPr>
              <a:t>错，标准状况下辛烷是液体</a:t>
            </a:r>
            <a:r>
              <a:rPr lang="en-US" altLang="zh-CN" sz="2800" kern="100" dirty="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(9)7.8 g Na</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与</a:t>
            </a:r>
            <a:r>
              <a:rPr lang="en-US" altLang="zh-CN" sz="2800" kern="100" dirty="0">
                <a:latin typeface="Times New Roman"/>
                <a:ea typeface="华文细黑"/>
                <a:cs typeface="Courier New"/>
              </a:rPr>
              <a:t>CO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完全反应，转移电子数为</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(10)3.4 g 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完全分解转移电子</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(11)2.4 g Mg</a:t>
            </a:r>
            <a:r>
              <a:rPr lang="zh-CN" altLang="zh-CN" sz="2800" kern="100" dirty="0">
                <a:latin typeface="Times New Roman"/>
                <a:ea typeface="华文细黑"/>
                <a:cs typeface="Times New Roman"/>
              </a:rPr>
              <a:t>无论与</a:t>
            </a:r>
            <a:r>
              <a:rPr lang="en-US" altLang="zh-CN" sz="2800" kern="100" dirty="0">
                <a:latin typeface="Times New Roman"/>
                <a:ea typeface="华文细黑"/>
                <a:cs typeface="Courier New"/>
              </a:rPr>
              <a:t>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还是与</a:t>
            </a:r>
            <a:r>
              <a:rPr lang="en-US" altLang="zh-CN" sz="2800" kern="100" dirty="0">
                <a:latin typeface="Times New Roman"/>
                <a:ea typeface="华文细黑"/>
                <a:cs typeface="Courier New"/>
              </a:rPr>
              <a:t>N</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完全反应，转移电子数都是</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(12)5.6 g Fe</a:t>
            </a:r>
            <a:r>
              <a:rPr lang="zh-CN" altLang="zh-CN" sz="2800" kern="100" dirty="0">
                <a:latin typeface="Times New Roman"/>
                <a:ea typeface="华文细黑"/>
                <a:cs typeface="Times New Roman"/>
              </a:rPr>
              <a:t>与</a:t>
            </a:r>
            <a:r>
              <a:rPr lang="en-US" altLang="zh-CN" sz="2800" kern="100" dirty="0">
                <a:latin typeface="Times New Roman"/>
                <a:ea typeface="华文细黑"/>
                <a:cs typeface="Courier New"/>
              </a:rPr>
              <a:t>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完全反应，转移电子数为</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(13)6.4 g Cu</a:t>
            </a:r>
            <a:r>
              <a:rPr lang="zh-CN" altLang="zh-CN" sz="2800" kern="100" dirty="0">
                <a:latin typeface="Times New Roman"/>
                <a:ea typeface="华文细黑"/>
                <a:cs typeface="Times New Roman"/>
              </a:rPr>
              <a:t>与</a:t>
            </a:r>
            <a:r>
              <a:rPr lang="en-US" altLang="zh-CN" sz="2800" kern="100" dirty="0">
                <a:latin typeface="Times New Roman"/>
                <a:ea typeface="华文细黑"/>
                <a:cs typeface="Courier New"/>
              </a:rPr>
              <a:t>S</a:t>
            </a:r>
            <a:r>
              <a:rPr lang="zh-CN" altLang="zh-CN" sz="2800" kern="100" dirty="0">
                <a:latin typeface="Times New Roman"/>
                <a:ea typeface="华文细黑"/>
                <a:cs typeface="Times New Roman"/>
              </a:rPr>
              <a:t>完全反应，转移电子数为</a:t>
            </a:r>
            <a:r>
              <a:rPr lang="en-US" altLang="zh-CN" sz="2800" kern="100" dirty="0" smtClean="0">
                <a:latin typeface="Times New Roman"/>
                <a:ea typeface="华文细黑"/>
                <a:cs typeface="Courier New"/>
              </a:rPr>
              <a:t>0.2</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p>
          <a:p>
            <a:pPr algn="just">
              <a:lnSpc>
                <a:spcPct val="150000"/>
              </a:lnSpc>
              <a:spcAft>
                <a:spcPts val="0"/>
              </a:spcAft>
            </a:pPr>
            <a:r>
              <a:rPr lang="en-US" altLang="zh-CN" sz="2800" kern="100" dirty="0">
                <a:latin typeface="Times New Roman"/>
                <a:ea typeface="华文细黑"/>
                <a:cs typeface="Courier New"/>
              </a:rPr>
              <a:t>(14)</a:t>
            </a:r>
            <a:r>
              <a:rPr lang="zh-CN" altLang="zh-CN" sz="2800" kern="100" dirty="0">
                <a:latin typeface="Times New Roman"/>
                <a:ea typeface="华文细黑"/>
                <a:cs typeface="Times New Roman"/>
              </a:rPr>
              <a:t>电解</a:t>
            </a:r>
            <a:r>
              <a:rPr lang="en-US" altLang="zh-CN" sz="2800" kern="100" dirty="0" err="1">
                <a:latin typeface="Times New Roman"/>
                <a:ea typeface="华文细黑"/>
                <a:cs typeface="Courier New"/>
              </a:rPr>
              <a:t>NaCl</a:t>
            </a:r>
            <a:r>
              <a:rPr lang="zh-CN" altLang="zh-CN" sz="2800" kern="100" dirty="0">
                <a:latin typeface="Times New Roman"/>
                <a:ea typeface="华文细黑"/>
                <a:cs typeface="Times New Roman"/>
              </a:rPr>
              <a:t>溶液得到</a:t>
            </a:r>
            <a:r>
              <a:rPr lang="en-US" altLang="zh-CN" sz="2800" kern="100" dirty="0">
                <a:latin typeface="Times New Roman"/>
                <a:ea typeface="华文细黑"/>
                <a:cs typeface="Courier New"/>
              </a:rPr>
              <a:t>22.4 L 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标准状况</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，理论上需要转移</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个</a:t>
            </a:r>
            <a:r>
              <a:rPr lang="zh-CN" altLang="zh-CN" sz="2800" kern="100" dirty="0" smtClean="0">
                <a:latin typeface="Times New Roman"/>
                <a:ea typeface="华文细黑"/>
                <a:cs typeface="Times New Roman"/>
              </a:rPr>
              <a:t>电子</a:t>
            </a:r>
            <a:endParaRPr lang="en-US" altLang="zh-CN" sz="2800" kern="100" dirty="0" smtClean="0">
              <a:latin typeface="Times New Roman"/>
              <a:ea typeface="华文细黑"/>
              <a:cs typeface="Times New Roman"/>
            </a:endParaRP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p:txBody>
      </p:sp>
      <p:sp>
        <p:nvSpPr>
          <p:cNvPr id="2" name="矩形 1"/>
          <p:cNvSpPr/>
          <p:nvPr/>
        </p:nvSpPr>
        <p:spPr>
          <a:xfrm>
            <a:off x="4511030" y="837506"/>
            <a:ext cx="736611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错，未指明标准状况无法计算氯气的物质的量</a:t>
            </a:r>
            <a:endParaRPr lang="zh-CN" altLang="en-US" sz="2800" kern="100" dirty="0">
              <a:solidFill>
                <a:srgbClr val="C00000"/>
              </a:solidFill>
              <a:latin typeface="Times New Roman"/>
              <a:ea typeface="华文细黑"/>
              <a:cs typeface="Times New Roman"/>
            </a:endParaRPr>
          </a:p>
        </p:txBody>
      </p:sp>
      <p:sp>
        <p:nvSpPr>
          <p:cNvPr id="4" name="矩形 3"/>
          <p:cNvSpPr/>
          <p:nvPr/>
        </p:nvSpPr>
        <p:spPr>
          <a:xfrm>
            <a:off x="9911630" y="2133650"/>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0.1</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5" name="矩形 14"/>
          <p:cNvSpPr/>
          <p:nvPr/>
        </p:nvSpPr>
        <p:spPr>
          <a:xfrm>
            <a:off x="10020214" y="2781722"/>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0.1</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6" name="矩形 5"/>
          <p:cNvSpPr/>
          <p:nvPr/>
        </p:nvSpPr>
        <p:spPr>
          <a:xfrm>
            <a:off x="11279782" y="3429794"/>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3" name="矩形 12"/>
          <p:cNvSpPr/>
          <p:nvPr/>
        </p:nvSpPr>
        <p:spPr>
          <a:xfrm>
            <a:off x="10092222" y="4077866"/>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0.3</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9" name="矩形 18"/>
          <p:cNvSpPr/>
          <p:nvPr/>
        </p:nvSpPr>
        <p:spPr>
          <a:xfrm>
            <a:off x="10092222" y="4725938"/>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0.1</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20" name="矩形 19"/>
          <p:cNvSpPr/>
          <p:nvPr/>
        </p:nvSpPr>
        <p:spPr>
          <a:xfrm>
            <a:off x="10361526" y="6022082"/>
            <a:ext cx="1494320"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2</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Tree>
    <p:extLst>
      <p:ext uri="{BB962C8B-B14F-4D97-AF65-F5344CB8AC3E}">
        <p14:creationId xmlns:p14="http://schemas.microsoft.com/office/powerpoint/2010/main" xmlns="" val="1510418418"/>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linds(horizontal)">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linds(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linds(horizontal)">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2"/>
                                        </p:tgtEl>
                                      </p:cBhvr>
                                    </p:animEffect>
                                    <p:set>
                                      <p:cBhvr>
                                        <p:cTn id="42" dur="1" fill="hold">
                                          <p:stCondLst>
                                            <p:cond delay="499"/>
                                          </p:stCondLst>
                                        </p:cTn>
                                        <p:tgtEl>
                                          <p:spTgt spid="2"/>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4"/>
                                        </p:tgtEl>
                                      </p:cBhvr>
                                    </p:animEffect>
                                    <p:set>
                                      <p:cBhvr>
                                        <p:cTn id="45" dur="1" fill="hold">
                                          <p:stCondLst>
                                            <p:cond delay="499"/>
                                          </p:stCondLst>
                                        </p:cTn>
                                        <p:tgtEl>
                                          <p:spTgt spid="4"/>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15"/>
                                        </p:tgtEl>
                                      </p:cBhvr>
                                    </p:animEffect>
                                    <p:set>
                                      <p:cBhvr>
                                        <p:cTn id="48" dur="1" fill="hold">
                                          <p:stCondLst>
                                            <p:cond delay="499"/>
                                          </p:stCondLst>
                                        </p:cTn>
                                        <p:tgtEl>
                                          <p:spTgt spid="15"/>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6"/>
                                        </p:tgtEl>
                                      </p:cBhvr>
                                    </p:animEffect>
                                    <p:set>
                                      <p:cBhvr>
                                        <p:cTn id="51" dur="1" fill="hold">
                                          <p:stCondLst>
                                            <p:cond delay="499"/>
                                          </p:stCondLst>
                                        </p:cTn>
                                        <p:tgtEl>
                                          <p:spTgt spid="6"/>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13"/>
                                        </p:tgtEl>
                                      </p:cBhvr>
                                    </p:animEffect>
                                    <p:set>
                                      <p:cBhvr>
                                        <p:cTn id="54" dur="1" fill="hold">
                                          <p:stCondLst>
                                            <p:cond delay="499"/>
                                          </p:stCondLst>
                                        </p:cTn>
                                        <p:tgtEl>
                                          <p:spTgt spid="13"/>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19"/>
                                        </p:tgtEl>
                                      </p:cBhvr>
                                    </p:animEffect>
                                    <p:set>
                                      <p:cBhvr>
                                        <p:cTn id="57" dur="1" fill="hold">
                                          <p:stCondLst>
                                            <p:cond delay="499"/>
                                          </p:stCondLst>
                                        </p:cTn>
                                        <p:tgtEl>
                                          <p:spTgt spid="19"/>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20"/>
                                        </p:tgtEl>
                                      </p:cBhvr>
                                    </p:animEffect>
                                    <p:set>
                                      <p:cBhvr>
                                        <p:cTn id="60"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2" grpId="0"/>
      <p:bldP spid="2" grpId="1"/>
      <p:bldP spid="4" grpId="0"/>
      <p:bldP spid="4" grpId="1"/>
      <p:bldP spid="15" grpId="0"/>
      <p:bldP spid="15" grpId="1"/>
      <p:bldP spid="6" grpId="0"/>
      <p:bldP spid="6" grpId="1"/>
      <p:bldP spid="13" grpId="0"/>
      <p:bldP spid="13" grpId="1"/>
      <p:bldP spid="19" grpId="0"/>
      <p:bldP spid="19" grpId="1"/>
      <p:bldP spid="20" grpId="0"/>
      <p:bldP spid="20"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191278" y="45418"/>
            <a:ext cx="11839226" cy="6555641"/>
          </a:xfrm>
          <a:prstGeom prst="rect">
            <a:avLst/>
          </a:prstGeom>
        </p:spPr>
        <p:txBody>
          <a:bodyPr wrap="square">
            <a:spAutoFit/>
          </a:bodyPr>
          <a:lstStyle/>
          <a:p>
            <a:pPr algn="just">
              <a:lnSpc>
                <a:spcPct val="150000"/>
              </a:lnSpc>
              <a:spcAft>
                <a:spcPts val="0"/>
              </a:spcAft>
            </a:pPr>
            <a:r>
              <a:rPr lang="en-US" altLang="zh-CN" sz="2800" kern="100" dirty="0">
                <a:latin typeface="Times New Roman"/>
                <a:ea typeface="华文细黑"/>
                <a:cs typeface="Courier New"/>
              </a:rPr>
              <a:t>(15)</a:t>
            </a:r>
            <a:r>
              <a:rPr lang="zh-CN" altLang="zh-CN" sz="2800" kern="100" dirty="0">
                <a:latin typeface="Times New Roman"/>
                <a:ea typeface="华文细黑"/>
                <a:cs typeface="Times New Roman"/>
              </a:rPr>
              <a:t>电解精炼铜时，若阴极得到电子数为</a:t>
            </a:r>
            <a:r>
              <a:rPr lang="en-US" altLang="zh-CN" sz="2800" kern="100" dirty="0">
                <a:latin typeface="Times New Roman"/>
                <a:ea typeface="华文细黑"/>
                <a:cs typeface="Courier New"/>
              </a:rPr>
              <a:t>2</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个，则阳极质量减少</a:t>
            </a:r>
            <a:r>
              <a:rPr lang="en-US" altLang="zh-CN" sz="2800" kern="100" dirty="0">
                <a:latin typeface="Times New Roman"/>
                <a:ea typeface="华文细黑"/>
                <a:cs typeface="Courier New"/>
              </a:rPr>
              <a:t>64 </a:t>
            </a:r>
            <a:r>
              <a:rPr lang="en-US" altLang="zh-CN" sz="2800" kern="100" dirty="0" smtClean="0">
                <a:latin typeface="Times New Roman"/>
                <a:ea typeface="华文细黑"/>
                <a:cs typeface="Courier New"/>
              </a:rPr>
              <a:t>g</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(16)</a:t>
            </a:r>
            <a:r>
              <a:rPr lang="zh-CN" altLang="zh-CN" sz="2800" kern="100" dirty="0">
                <a:latin typeface="Times New Roman"/>
                <a:ea typeface="华文细黑"/>
                <a:cs typeface="Times New Roman"/>
              </a:rPr>
              <a:t>在</a:t>
            </a:r>
            <a:r>
              <a:rPr lang="en-US" altLang="zh-CN" sz="2800" kern="100" dirty="0">
                <a:latin typeface="Times New Roman"/>
                <a:ea typeface="华文细黑"/>
                <a:cs typeface="Courier New"/>
              </a:rPr>
              <a:t>1 L 0.1 </a:t>
            </a:r>
            <a:r>
              <a:rPr lang="en-US" altLang="zh-CN" sz="2800" kern="100" dirty="0" err="1">
                <a:latin typeface="Times New Roman"/>
                <a:ea typeface="华文细黑"/>
                <a:cs typeface="Courier New"/>
              </a:rPr>
              <a:t>mol·L</a:t>
            </a:r>
            <a:r>
              <a:rPr lang="zh-CN" altLang="zh-CN" sz="2800" kern="100" baseline="30000" dirty="0">
                <a:latin typeface="Times New Roman"/>
                <a:ea typeface="华文细黑"/>
                <a:cs typeface="Times New Roman"/>
              </a:rPr>
              <a:t>－</a:t>
            </a:r>
            <a:r>
              <a:rPr lang="en-US" altLang="zh-CN" sz="2800" kern="100" baseline="30000" dirty="0">
                <a:latin typeface="Times New Roman"/>
                <a:ea typeface="华文细黑"/>
                <a:cs typeface="Courier New"/>
              </a:rPr>
              <a:t>1</a:t>
            </a:r>
            <a:r>
              <a:rPr lang="zh-CN" altLang="zh-CN" sz="2800" kern="100" dirty="0">
                <a:latin typeface="Times New Roman"/>
                <a:ea typeface="华文细黑"/>
                <a:cs typeface="Times New Roman"/>
              </a:rPr>
              <a:t>碳酸钠溶液中，阴离子总数大于</a:t>
            </a:r>
            <a:r>
              <a:rPr lang="en-US" altLang="zh-CN" sz="2800" kern="100" dirty="0" smtClean="0">
                <a:latin typeface="Times New Roman"/>
                <a:ea typeface="华文细黑"/>
                <a:cs typeface="Courier New"/>
              </a:rPr>
              <a:t>0.1</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(17)</a:t>
            </a:r>
            <a:r>
              <a:rPr lang="zh-CN" altLang="zh-CN" sz="2800" kern="100" dirty="0">
                <a:latin typeface="Times New Roman"/>
                <a:ea typeface="华文细黑"/>
                <a:cs typeface="Times New Roman"/>
              </a:rPr>
              <a:t>含</a:t>
            </a:r>
            <a:r>
              <a:rPr lang="en-US" altLang="zh-CN" sz="2800" kern="100" dirty="0">
                <a:latin typeface="Times New Roman"/>
                <a:ea typeface="华文细黑"/>
                <a:cs typeface="Courier New"/>
              </a:rPr>
              <a:t>1 </a:t>
            </a:r>
            <a:r>
              <a:rPr lang="en-US" altLang="zh-CN" sz="2800" kern="100" dirty="0" err="1">
                <a:latin typeface="Times New Roman"/>
                <a:ea typeface="华文细黑"/>
                <a:cs typeface="Courier New"/>
              </a:rPr>
              <a:t>mol</a:t>
            </a:r>
            <a:r>
              <a:rPr lang="en-US" altLang="zh-CN" sz="2800" kern="100" dirty="0">
                <a:latin typeface="Times New Roman"/>
                <a:ea typeface="华文细黑"/>
                <a:cs typeface="Courier New"/>
              </a:rPr>
              <a:t> </a:t>
            </a:r>
            <a:r>
              <a:rPr lang="en-US" altLang="zh-CN" sz="2800" kern="100" dirty="0" err="1">
                <a:latin typeface="Times New Roman"/>
                <a:ea typeface="华文细黑"/>
                <a:cs typeface="Courier New"/>
              </a:rPr>
              <a:t>HCl</a:t>
            </a:r>
            <a:r>
              <a:rPr lang="zh-CN" altLang="zh-CN" sz="2800" kern="100" dirty="0">
                <a:latin typeface="Times New Roman"/>
                <a:ea typeface="华文细黑"/>
                <a:cs typeface="Times New Roman"/>
              </a:rPr>
              <a:t>的浓盐酸与足量</a:t>
            </a:r>
            <a:r>
              <a:rPr lang="en-US" altLang="zh-CN" sz="2800" kern="100" dirty="0">
                <a:latin typeface="Times New Roman"/>
                <a:ea typeface="华文细黑"/>
                <a:cs typeface="Courier New"/>
              </a:rPr>
              <a:t>MnO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反应可生成</a:t>
            </a:r>
            <a:r>
              <a:rPr lang="en-US" altLang="zh-CN" sz="2800" kern="100" dirty="0">
                <a:latin typeface="Times New Roman"/>
                <a:ea typeface="华文细黑"/>
                <a:cs typeface="Courier New"/>
              </a:rPr>
              <a:t>Cl</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的分子数为</a:t>
            </a:r>
            <a:r>
              <a:rPr lang="en-US" altLang="zh-CN" sz="2800" kern="100" dirty="0" smtClean="0">
                <a:latin typeface="Times New Roman"/>
                <a:ea typeface="华文细黑"/>
                <a:cs typeface="Courier New"/>
              </a:rPr>
              <a:t>0.25</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(18)</a:t>
            </a:r>
            <a:r>
              <a:rPr lang="zh-CN" altLang="zh-CN" sz="2800" kern="100" dirty="0">
                <a:latin typeface="Times New Roman"/>
                <a:ea typeface="华文细黑"/>
                <a:cs typeface="Times New Roman"/>
              </a:rPr>
              <a:t>在密闭密器中加入</a:t>
            </a:r>
            <a:r>
              <a:rPr lang="en-US" altLang="zh-CN" sz="2800" kern="100" dirty="0">
                <a:latin typeface="Times New Roman"/>
                <a:ea typeface="华文细黑"/>
                <a:cs typeface="Courier New"/>
              </a:rPr>
              <a:t>1.5 </a:t>
            </a:r>
            <a:r>
              <a:rPr lang="en-US" altLang="zh-CN" sz="2800" kern="100" dirty="0" err="1">
                <a:latin typeface="Times New Roman"/>
                <a:ea typeface="华文细黑"/>
                <a:cs typeface="Courier New"/>
              </a:rPr>
              <a:t>mol</a:t>
            </a:r>
            <a:r>
              <a:rPr lang="en-US" altLang="zh-CN" sz="2800" kern="100" dirty="0">
                <a:latin typeface="Times New Roman"/>
                <a:ea typeface="华文细黑"/>
                <a:cs typeface="Courier New"/>
              </a:rPr>
              <a:t> H</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和</a:t>
            </a:r>
            <a:r>
              <a:rPr lang="en-US" altLang="zh-CN" sz="2800" kern="100" dirty="0">
                <a:latin typeface="Times New Roman"/>
                <a:ea typeface="华文细黑"/>
                <a:cs typeface="Courier New"/>
              </a:rPr>
              <a:t>0.5 </a:t>
            </a:r>
            <a:r>
              <a:rPr lang="en-US" altLang="zh-CN" sz="2800" kern="100" dirty="0" err="1">
                <a:latin typeface="Times New Roman"/>
                <a:ea typeface="华文细黑"/>
                <a:cs typeface="Courier New"/>
              </a:rPr>
              <a:t>mol</a:t>
            </a:r>
            <a:r>
              <a:rPr lang="en-US" altLang="zh-CN" sz="2800" kern="100" dirty="0">
                <a:latin typeface="Times New Roman"/>
                <a:ea typeface="华文细黑"/>
                <a:cs typeface="Courier New"/>
              </a:rPr>
              <a:t> N</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，充分反应后可得到</a:t>
            </a:r>
            <a:r>
              <a:rPr lang="en-US" altLang="zh-CN" sz="2800" kern="100" dirty="0">
                <a:latin typeface="Times New Roman"/>
                <a:ea typeface="华文细黑"/>
                <a:cs typeface="Courier New"/>
              </a:rPr>
              <a:t>NH</a:t>
            </a:r>
            <a:r>
              <a:rPr lang="en-US" altLang="zh-CN" sz="2800" kern="100" baseline="-25000" dirty="0">
                <a:latin typeface="Times New Roman"/>
                <a:ea typeface="华文细黑"/>
                <a:cs typeface="Courier New"/>
              </a:rPr>
              <a:t>3</a:t>
            </a:r>
            <a:r>
              <a:rPr lang="zh-CN" altLang="zh-CN" sz="2800" kern="100" dirty="0">
                <a:latin typeface="Times New Roman"/>
                <a:ea typeface="华文细黑"/>
                <a:cs typeface="Times New Roman"/>
              </a:rPr>
              <a:t>分子数为</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(19)</a:t>
            </a:r>
            <a:r>
              <a:rPr lang="zh-CN" altLang="zh-CN" sz="2800" kern="100" dirty="0">
                <a:latin typeface="Times New Roman"/>
                <a:ea typeface="华文细黑"/>
                <a:cs typeface="Times New Roman"/>
              </a:rPr>
              <a:t>常温下，</a:t>
            </a:r>
            <a:r>
              <a:rPr lang="en-US" altLang="zh-CN" sz="2800" kern="100" dirty="0">
                <a:latin typeface="Times New Roman"/>
                <a:ea typeface="华文细黑"/>
                <a:cs typeface="Courier New"/>
              </a:rPr>
              <a:t>4 g</a:t>
            </a:r>
            <a:r>
              <a:rPr lang="zh-CN" altLang="zh-CN" sz="2800" kern="100" dirty="0">
                <a:latin typeface="Times New Roman"/>
                <a:ea typeface="华文细黑"/>
                <a:cs typeface="Times New Roman"/>
              </a:rPr>
              <a:t>甲烷含有</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个</a:t>
            </a:r>
            <a:r>
              <a:rPr lang="en-US" altLang="zh-CN" sz="2800" kern="100" dirty="0">
                <a:latin typeface="Times New Roman"/>
                <a:ea typeface="华文细黑"/>
                <a:cs typeface="Courier New"/>
              </a:rPr>
              <a:t>C—H</a:t>
            </a:r>
            <a:r>
              <a:rPr lang="zh-CN" altLang="zh-CN" sz="2800" kern="100" dirty="0" smtClean="0">
                <a:latin typeface="Times New Roman"/>
                <a:ea typeface="华文细黑"/>
                <a:cs typeface="Times New Roman"/>
              </a:rPr>
              <a:t>共价键</a:t>
            </a:r>
            <a:r>
              <a:rPr lang="en-US" altLang="zh-CN" sz="2800" kern="100" dirty="0" smtClean="0">
                <a:latin typeface="Times New Roman"/>
                <a:ea typeface="华文细黑"/>
                <a:cs typeface="Times New Roman"/>
              </a:rPr>
              <a:t>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(20)1 L 1 </a:t>
            </a:r>
            <a:r>
              <a:rPr lang="en-US" altLang="zh-CN" sz="2800" kern="100" dirty="0" err="1">
                <a:latin typeface="Times New Roman"/>
                <a:ea typeface="华文细黑"/>
                <a:cs typeface="Courier New"/>
              </a:rPr>
              <a:t>mol·L</a:t>
            </a:r>
            <a:r>
              <a:rPr lang="zh-CN" altLang="zh-CN" sz="2800" kern="100" baseline="30000" dirty="0">
                <a:latin typeface="Times New Roman"/>
                <a:ea typeface="华文细黑"/>
                <a:cs typeface="Times New Roman"/>
              </a:rPr>
              <a:t>－</a:t>
            </a:r>
            <a:r>
              <a:rPr lang="en-US" altLang="zh-CN" sz="2800" kern="100" baseline="30000" dirty="0">
                <a:latin typeface="Times New Roman"/>
                <a:ea typeface="华文细黑"/>
                <a:cs typeface="Courier New"/>
              </a:rPr>
              <a:t>1</a:t>
            </a:r>
            <a:r>
              <a:rPr lang="en-US" altLang="zh-CN" sz="2800" kern="100" dirty="0">
                <a:latin typeface="Times New Roman"/>
                <a:ea typeface="华文细黑"/>
                <a:cs typeface="Courier New"/>
              </a:rPr>
              <a:t> 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COOH</a:t>
            </a:r>
            <a:r>
              <a:rPr lang="zh-CN" altLang="zh-CN" sz="2800" kern="100" dirty="0">
                <a:latin typeface="Times New Roman"/>
                <a:ea typeface="华文细黑"/>
                <a:cs typeface="Times New Roman"/>
              </a:rPr>
              <a:t>溶液中，所含</a:t>
            </a:r>
            <a:r>
              <a:rPr lang="en-US" altLang="zh-CN" sz="2800" kern="100" dirty="0">
                <a:latin typeface="Times New Roman"/>
                <a:ea typeface="华文细黑"/>
                <a:cs typeface="Courier New"/>
              </a:rPr>
              <a:t>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COOH</a:t>
            </a:r>
            <a:r>
              <a:rPr lang="zh-CN" altLang="zh-CN" sz="2800" kern="100" dirty="0">
                <a:latin typeface="Times New Roman"/>
                <a:ea typeface="华文细黑"/>
                <a:cs typeface="Times New Roman"/>
              </a:rPr>
              <a:t>的总数为</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effectLst/>
              <a:latin typeface="宋体"/>
              <a:cs typeface="Courier New"/>
            </a:endParaRPr>
          </a:p>
        </p:txBody>
      </p:sp>
      <p:sp>
        <p:nvSpPr>
          <p:cNvPr id="3" name="矩形 2"/>
          <p:cNvSpPr/>
          <p:nvPr/>
        </p:nvSpPr>
        <p:spPr>
          <a:xfrm>
            <a:off x="7535366" y="818342"/>
            <a:ext cx="4134465"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错，阳极溶解的不都是铜</a:t>
            </a:r>
            <a:endParaRPr lang="zh-CN" altLang="en-US" sz="2800" kern="100" dirty="0">
              <a:solidFill>
                <a:srgbClr val="C00000"/>
              </a:solidFill>
              <a:latin typeface="Times New Roman"/>
              <a:ea typeface="华文细黑"/>
              <a:cs typeface="Times New Roman"/>
            </a:endParaRPr>
          </a:p>
        </p:txBody>
      </p:sp>
      <p:sp>
        <p:nvSpPr>
          <p:cNvPr id="5" name="矩形 4"/>
          <p:cNvSpPr/>
          <p:nvPr/>
        </p:nvSpPr>
        <p:spPr>
          <a:xfrm>
            <a:off x="11312107" y="1413570"/>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8" name="矩形 7"/>
          <p:cNvSpPr/>
          <p:nvPr/>
        </p:nvSpPr>
        <p:spPr>
          <a:xfrm>
            <a:off x="6501114" y="2709714"/>
            <a:ext cx="5570756"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错，浓盐酸变成稀盐酸将不再反应</a:t>
            </a:r>
            <a:endParaRPr lang="zh-CN" altLang="en-US" dirty="0">
              <a:solidFill>
                <a:srgbClr val="C00000"/>
              </a:solidFill>
            </a:endParaRPr>
          </a:p>
        </p:txBody>
      </p:sp>
      <p:sp>
        <p:nvSpPr>
          <p:cNvPr id="12" name="矩形 11"/>
          <p:cNvSpPr/>
          <p:nvPr/>
        </p:nvSpPr>
        <p:spPr>
          <a:xfrm>
            <a:off x="8255446" y="3986694"/>
            <a:ext cx="3671198"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错，是可逆反应，</a:t>
            </a:r>
            <a:r>
              <a:rPr lang="en-US" altLang="zh-CN" sz="2800" kern="100" dirty="0">
                <a:solidFill>
                  <a:srgbClr val="C00000"/>
                </a:solidFill>
                <a:latin typeface="Times New Roman"/>
                <a:ea typeface="华文细黑"/>
                <a:cs typeface="Courier New"/>
              </a:rPr>
              <a:t>&lt;</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4" name="矩形 13"/>
          <p:cNvSpPr/>
          <p:nvPr/>
        </p:nvSpPr>
        <p:spPr>
          <a:xfrm>
            <a:off x="11331504" y="4653930"/>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6" name="矩形 15"/>
          <p:cNvSpPr/>
          <p:nvPr/>
        </p:nvSpPr>
        <p:spPr>
          <a:xfrm>
            <a:off x="11337363" y="5950074"/>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135709115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blinds(horizontal)">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3"/>
                                        </p:tgtEl>
                                      </p:cBhvr>
                                    </p:animEffect>
                                    <p:set>
                                      <p:cBhvr>
                                        <p:cTn id="37" dur="1" fill="hold">
                                          <p:stCondLst>
                                            <p:cond delay="499"/>
                                          </p:stCondLst>
                                        </p:cTn>
                                        <p:tgtEl>
                                          <p:spTgt spid="3"/>
                                        </p:tgtEl>
                                        <p:attrNameLst>
                                          <p:attrName>style.visibility</p:attrName>
                                        </p:attrNameLst>
                                      </p:cBhvr>
                                      <p:to>
                                        <p:strVal val="hidden"/>
                                      </p:to>
                                    </p:set>
                                  </p:childTnLst>
                                </p:cTn>
                              </p:par>
                              <p:par>
                                <p:cTn id="38" presetID="10" presetClass="exit" presetSubtype="0" fill="hold" grpId="1" nodeType="withEffect">
                                  <p:stCondLst>
                                    <p:cond delay="0"/>
                                  </p:stCondLst>
                                  <p:childTnLst>
                                    <p:animEffect transition="out" filter="fade">
                                      <p:cBhvr>
                                        <p:cTn id="39" dur="500"/>
                                        <p:tgtEl>
                                          <p:spTgt spid="5"/>
                                        </p:tgtEl>
                                      </p:cBhvr>
                                    </p:animEffect>
                                    <p:set>
                                      <p:cBhvr>
                                        <p:cTn id="40" dur="1" fill="hold">
                                          <p:stCondLst>
                                            <p:cond delay="499"/>
                                          </p:stCondLst>
                                        </p:cTn>
                                        <p:tgtEl>
                                          <p:spTgt spid="5"/>
                                        </p:tgtEl>
                                        <p:attrNameLst>
                                          <p:attrName>style.visibility</p:attrName>
                                        </p:attrNameLst>
                                      </p:cBhvr>
                                      <p:to>
                                        <p:strVal val="hidden"/>
                                      </p:to>
                                    </p:set>
                                  </p:childTnLst>
                                </p:cTn>
                              </p:par>
                              <p:par>
                                <p:cTn id="41" presetID="10" presetClass="exit" presetSubtype="0" fill="hold" grpId="1" nodeType="withEffect">
                                  <p:stCondLst>
                                    <p:cond delay="0"/>
                                  </p:stCondLst>
                                  <p:childTnLst>
                                    <p:animEffect transition="out" filter="fade">
                                      <p:cBhvr>
                                        <p:cTn id="42" dur="500"/>
                                        <p:tgtEl>
                                          <p:spTgt spid="8"/>
                                        </p:tgtEl>
                                      </p:cBhvr>
                                    </p:animEffect>
                                    <p:set>
                                      <p:cBhvr>
                                        <p:cTn id="43" dur="1" fill="hold">
                                          <p:stCondLst>
                                            <p:cond delay="499"/>
                                          </p:stCondLst>
                                        </p:cTn>
                                        <p:tgtEl>
                                          <p:spTgt spid="8"/>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12"/>
                                        </p:tgtEl>
                                      </p:cBhvr>
                                    </p:animEffect>
                                    <p:set>
                                      <p:cBhvr>
                                        <p:cTn id="46" dur="1" fill="hold">
                                          <p:stCondLst>
                                            <p:cond delay="499"/>
                                          </p:stCondLst>
                                        </p:cTn>
                                        <p:tgtEl>
                                          <p:spTgt spid="12"/>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14"/>
                                        </p:tgtEl>
                                      </p:cBhvr>
                                    </p:animEffect>
                                    <p:set>
                                      <p:cBhvr>
                                        <p:cTn id="49" dur="1" fill="hold">
                                          <p:stCondLst>
                                            <p:cond delay="499"/>
                                          </p:stCondLst>
                                        </p:cTn>
                                        <p:tgtEl>
                                          <p:spTgt spid="14"/>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16"/>
                                        </p:tgtEl>
                                      </p:cBhvr>
                                    </p:animEffect>
                                    <p:set>
                                      <p:cBhvr>
                                        <p:cTn id="52"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3" grpId="0"/>
      <p:bldP spid="3" grpId="1"/>
      <p:bldP spid="5" grpId="0"/>
      <p:bldP spid="5" grpId="1"/>
      <p:bldP spid="8" grpId="0"/>
      <p:bldP spid="8" grpId="1"/>
      <p:bldP spid="12" grpId="0"/>
      <p:bldP spid="12" grpId="1"/>
      <p:bldP spid="14" grpId="0"/>
      <p:bldP spid="14" grpId="1"/>
      <p:bldP spid="16" grpId="0"/>
      <p:bldP spid="16"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307918" y="45418"/>
            <a:ext cx="11605947" cy="6555641"/>
          </a:xfrm>
          <a:prstGeom prst="rect">
            <a:avLst/>
          </a:prstGeom>
        </p:spPr>
        <p:txBody>
          <a:bodyPr wrap="square">
            <a:spAutoFit/>
          </a:bodyPr>
          <a:lstStyle/>
          <a:p>
            <a:pPr algn="just">
              <a:lnSpc>
                <a:spcPct val="150000"/>
              </a:lnSpc>
              <a:spcAft>
                <a:spcPts val="0"/>
              </a:spcAft>
            </a:pPr>
            <a:r>
              <a:rPr lang="en-US" altLang="zh-CN" sz="2800" kern="100" dirty="0">
                <a:latin typeface="Times New Roman"/>
                <a:ea typeface="华文细黑"/>
                <a:cs typeface="Courier New"/>
              </a:rPr>
              <a:t>(21)1 L 1 </a:t>
            </a:r>
            <a:r>
              <a:rPr lang="en-US" altLang="zh-CN" sz="2800" kern="100" dirty="0" err="1">
                <a:latin typeface="Times New Roman"/>
                <a:ea typeface="华文细黑"/>
                <a:cs typeface="Courier New"/>
              </a:rPr>
              <a:t>mol·L</a:t>
            </a:r>
            <a:r>
              <a:rPr lang="zh-CN" altLang="zh-CN" sz="2800" kern="100" baseline="30000" dirty="0">
                <a:latin typeface="Times New Roman"/>
                <a:ea typeface="华文细黑"/>
                <a:cs typeface="Times New Roman"/>
              </a:rPr>
              <a:t>－</a:t>
            </a:r>
            <a:r>
              <a:rPr lang="en-US" altLang="zh-CN" sz="2800" kern="100" baseline="30000" dirty="0">
                <a:latin typeface="Times New Roman"/>
                <a:ea typeface="华文细黑"/>
                <a:cs typeface="Courier New"/>
              </a:rPr>
              <a:t>1</a:t>
            </a:r>
            <a:r>
              <a:rPr lang="zh-CN" altLang="zh-CN" sz="2800" kern="100" dirty="0">
                <a:latin typeface="Times New Roman"/>
                <a:ea typeface="华文细黑"/>
                <a:cs typeface="Times New Roman"/>
              </a:rPr>
              <a:t>饱和</a:t>
            </a:r>
            <a:r>
              <a:rPr lang="en-US" altLang="zh-CN" sz="2800" kern="100" dirty="0">
                <a:latin typeface="Times New Roman"/>
                <a:ea typeface="华文细黑"/>
                <a:cs typeface="Courier New"/>
              </a:rPr>
              <a:t>FeCl</a:t>
            </a:r>
            <a:r>
              <a:rPr lang="en-US" altLang="zh-CN" sz="2800" kern="100" baseline="-25000" dirty="0">
                <a:latin typeface="Times New Roman"/>
                <a:ea typeface="华文细黑"/>
                <a:cs typeface="Courier New"/>
              </a:rPr>
              <a:t>3</a:t>
            </a:r>
            <a:r>
              <a:rPr lang="zh-CN" altLang="zh-CN" sz="2800" kern="100" dirty="0">
                <a:latin typeface="Times New Roman"/>
                <a:ea typeface="华文细黑"/>
                <a:cs typeface="Times New Roman"/>
              </a:rPr>
              <a:t>溶液滴入沸水中完全水解生成</a:t>
            </a:r>
            <a:r>
              <a:rPr lang="en-US" altLang="zh-CN" sz="2800" kern="100" dirty="0">
                <a:latin typeface="Times New Roman"/>
                <a:ea typeface="华文细黑"/>
                <a:cs typeface="Courier New"/>
              </a:rPr>
              <a:t>Fe(OH)</a:t>
            </a:r>
            <a:r>
              <a:rPr lang="en-US" altLang="zh-CN" sz="2800" kern="100" baseline="-25000" dirty="0">
                <a:latin typeface="Times New Roman"/>
                <a:ea typeface="华文细黑"/>
                <a:cs typeface="Courier New"/>
              </a:rPr>
              <a:t>3</a:t>
            </a:r>
            <a:r>
              <a:rPr lang="zh-CN" altLang="zh-CN" sz="2800" kern="100" dirty="0">
                <a:latin typeface="Times New Roman"/>
                <a:ea typeface="华文细黑"/>
                <a:cs typeface="Times New Roman"/>
              </a:rPr>
              <a:t>胶粒数为</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smtClean="0">
                <a:latin typeface="Times New Roman"/>
                <a:ea typeface="华文细黑"/>
                <a:cs typeface="Times New Roman"/>
              </a:rPr>
              <a:t>个</a:t>
            </a:r>
            <a:r>
              <a:rPr lang="en-US" altLang="zh-CN" sz="2800" kern="100" dirty="0" smtClean="0">
                <a:latin typeface="Times New Roman"/>
                <a:ea typeface="华文细黑"/>
                <a:cs typeface="Times New Roman"/>
              </a:rPr>
              <a:t>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(22)10 g 46%</a:t>
            </a:r>
            <a:r>
              <a:rPr lang="zh-CN" altLang="zh-CN" sz="2800" kern="100" dirty="0">
                <a:latin typeface="Times New Roman"/>
                <a:ea typeface="华文细黑"/>
                <a:cs typeface="Times New Roman"/>
              </a:rPr>
              <a:t>的乙醇水溶液中所含</a:t>
            </a:r>
            <a:r>
              <a:rPr lang="en-US" altLang="zh-CN" sz="2800" kern="100" dirty="0">
                <a:latin typeface="Times New Roman"/>
                <a:ea typeface="华文细黑"/>
                <a:cs typeface="Courier New"/>
              </a:rPr>
              <a:t>H</a:t>
            </a:r>
            <a:r>
              <a:rPr lang="zh-CN" altLang="zh-CN" sz="2800" kern="100" dirty="0">
                <a:latin typeface="Times New Roman"/>
                <a:ea typeface="华文细黑"/>
                <a:cs typeface="Times New Roman"/>
              </a:rPr>
              <a:t>原子数为</a:t>
            </a:r>
            <a:r>
              <a:rPr lang="en-US" altLang="zh-CN" sz="2800" kern="100" dirty="0" smtClean="0">
                <a:latin typeface="Times New Roman"/>
                <a:ea typeface="华文细黑"/>
                <a:cs typeface="Courier New"/>
              </a:rPr>
              <a:t>0.6</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(23)1 </a:t>
            </a:r>
            <a:r>
              <a:rPr lang="en-US" altLang="zh-CN" sz="2800" kern="100" dirty="0" err="1">
                <a:latin typeface="Times New Roman"/>
                <a:ea typeface="华文细黑"/>
                <a:cs typeface="Courier New"/>
              </a:rPr>
              <a:t>mol·L</a:t>
            </a:r>
            <a:r>
              <a:rPr lang="zh-CN" altLang="zh-CN" sz="2800" kern="100" baseline="30000" dirty="0">
                <a:latin typeface="Times New Roman"/>
                <a:ea typeface="华文细黑"/>
                <a:cs typeface="Times New Roman"/>
              </a:rPr>
              <a:t>－</a:t>
            </a:r>
            <a:r>
              <a:rPr lang="en-US" altLang="zh-CN" sz="2800" kern="100" baseline="30000" dirty="0">
                <a:latin typeface="Times New Roman"/>
                <a:ea typeface="华文细黑"/>
                <a:cs typeface="Courier New"/>
              </a:rPr>
              <a:t>1</a:t>
            </a:r>
            <a:r>
              <a:rPr lang="en-US" altLang="zh-CN" sz="2800" kern="100" dirty="0">
                <a:latin typeface="Times New Roman"/>
                <a:ea typeface="华文细黑"/>
                <a:cs typeface="Courier New"/>
              </a:rPr>
              <a:t> 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COOH</a:t>
            </a:r>
            <a:r>
              <a:rPr lang="zh-CN" altLang="zh-CN" sz="2800" kern="100" dirty="0">
                <a:latin typeface="Times New Roman"/>
                <a:ea typeface="华文细黑"/>
                <a:cs typeface="Times New Roman"/>
              </a:rPr>
              <a:t>溶液中，所含</a:t>
            </a:r>
            <a:r>
              <a:rPr lang="en-US" altLang="zh-CN" sz="2800" kern="100" dirty="0">
                <a:latin typeface="Times New Roman"/>
                <a:ea typeface="华文细黑"/>
                <a:cs typeface="Courier New"/>
              </a:rPr>
              <a:t>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小于</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150000"/>
              </a:lnSpc>
              <a:spcAft>
                <a:spcPts val="0"/>
              </a:spcAft>
            </a:pP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(24)1 </a:t>
            </a:r>
            <a:r>
              <a:rPr lang="en-US" altLang="zh-CN" sz="2800" kern="100" dirty="0" err="1">
                <a:latin typeface="Times New Roman"/>
                <a:ea typeface="华文细黑"/>
                <a:cs typeface="Courier New"/>
              </a:rPr>
              <a:t>mol</a:t>
            </a:r>
            <a:r>
              <a:rPr lang="en-US" altLang="zh-CN" sz="2800" kern="100" dirty="0">
                <a:latin typeface="Times New Roman"/>
                <a:ea typeface="华文细黑"/>
                <a:cs typeface="Courier New"/>
              </a:rPr>
              <a:t> —OH</a:t>
            </a:r>
            <a:r>
              <a:rPr lang="zh-CN" altLang="zh-CN" sz="2800" kern="100" dirty="0">
                <a:latin typeface="Times New Roman"/>
                <a:ea typeface="华文细黑"/>
                <a:cs typeface="Times New Roman"/>
              </a:rPr>
              <a:t>中所含电子数为</a:t>
            </a:r>
            <a:r>
              <a:rPr lang="en-US" altLang="zh-CN" sz="2800" kern="100" dirty="0" smtClean="0">
                <a:latin typeface="Times New Roman"/>
                <a:ea typeface="华文细黑"/>
                <a:cs typeface="Courier New"/>
              </a:rPr>
              <a:t>9</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p>
          <a:p>
            <a:pPr algn="just">
              <a:lnSpc>
                <a:spcPct val="150000"/>
              </a:lnSpc>
              <a:spcAft>
                <a:spcPts val="0"/>
              </a:spcAft>
            </a:pPr>
            <a:r>
              <a:rPr lang="en-US" altLang="zh-CN" sz="2800" kern="100" dirty="0">
                <a:latin typeface="Times New Roman"/>
                <a:ea typeface="华文细黑"/>
                <a:cs typeface="Courier New"/>
              </a:rPr>
              <a:t>(25)1 </a:t>
            </a:r>
            <a:r>
              <a:rPr lang="en-US" altLang="zh-CN" sz="2800" kern="100" dirty="0" err="1">
                <a:latin typeface="Times New Roman"/>
                <a:ea typeface="华文细黑"/>
                <a:cs typeface="Courier New"/>
              </a:rPr>
              <a:t>mol</a:t>
            </a:r>
            <a:r>
              <a:rPr lang="en-US" altLang="zh-CN" sz="2800" kern="100" dirty="0">
                <a:latin typeface="Times New Roman"/>
                <a:ea typeface="华文细黑"/>
                <a:cs typeface="Courier New"/>
              </a:rPr>
              <a:t> </a:t>
            </a:r>
            <a:r>
              <a:rPr lang="en-US" altLang="zh-CN" sz="2800" kern="100" dirty="0" smtClean="0">
                <a:latin typeface="Times New Roman"/>
                <a:ea typeface="华文细黑"/>
                <a:cs typeface="Courier New"/>
              </a:rPr>
              <a:t>CH   </a:t>
            </a:r>
            <a:r>
              <a:rPr lang="zh-CN" altLang="zh-CN" sz="2800" kern="100" dirty="0" smtClean="0">
                <a:latin typeface="Times New Roman"/>
                <a:ea typeface="华文细黑"/>
                <a:cs typeface="Times New Roman"/>
              </a:rPr>
              <a:t>所</a:t>
            </a:r>
            <a:r>
              <a:rPr lang="zh-CN" altLang="zh-CN" sz="2800" kern="100" dirty="0">
                <a:latin typeface="Times New Roman"/>
                <a:ea typeface="华文细黑"/>
                <a:cs typeface="Times New Roman"/>
              </a:rPr>
              <a:t>含的电子数为</a:t>
            </a:r>
            <a:r>
              <a:rPr lang="en-US" altLang="zh-CN" sz="2800" kern="100" dirty="0" smtClean="0">
                <a:latin typeface="Times New Roman"/>
                <a:ea typeface="华文细黑"/>
                <a:cs typeface="Courier New"/>
              </a:rPr>
              <a:t>8</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(26)2 g NO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和</a:t>
            </a:r>
            <a:r>
              <a:rPr lang="en-US" altLang="zh-CN" sz="2800" kern="100" dirty="0">
                <a:latin typeface="Times New Roman"/>
                <a:ea typeface="华文细黑"/>
                <a:cs typeface="Courier New"/>
              </a:rPr>
              <a:t>44 g N</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en-US" altLang="zh-CN" sz="2800" kern="100" baseline="-25000" dirty="0">
                <a:latin typeface="Times New Roman"/>
                <a:ea typeface="华文细黑"/>
                <a:cs typeface="Courier New"/>
              </a:rPr>
              <a:t>4</a:t>
            </a:r>
            <a:r>
              <a:rPr lang="zh-CN" altLang="zh-CN" sz="2800" kern="100" dirty="0">
                <a:latin typeface="Times New Roman"/>
                <a:ea typeface="华文细黑"/>
                <a:cs typeface="Times New Roman"/>
              </a:rPr>
              <a:t>的混合气体所含原子数为</a:t>
            </a:r>
            <a:r>
              <a:rPr lang="en-US" altLang="zh-CN" sz="2800" kern="100" dirty="0" smtClean="0">
                <a:latin typeface="Times New Roman"/>
                <a:ea typeface="华文细黑"/>
                <a:cs typeface="Courier New"/>
              </a:rPr>
              <a:t>3</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(27)25 </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 1 mL H</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zh-CN" altLang="zh-CN" sz="2800" kern="100" dirty="0">
                <a:latin typeface="Times New Roman"/>
                <a:ea typeface="华文细黑"/>
                <a:cs typeface="Times New Roman"/>
              </a:rPr>
              <a:t>中所含</a:t>
            </a:r>
            <a:r>
              <a:rPr lang="en-US" altLang="zh-CN" sz="2800" kern="100" dirty="0">
                <a:latin typeface="Times New Roman"/>
                <a:ea typeface="华文细黑"/>
                <a:cs typeface="Courier New"/>
              </a:rPr>
              <a:t>OH</a:t>
            </a:r>
            <a:r>
              <a:rPr lang="zh-CN" altLang="zh-CN" sz="2800" kern="100" baseline="30000" dirty="0">
                <a:latin typeface="Times New Roman"/>
                <a:ea typeface="华文细黑"/>
                <a:cs typeface="Times New Roman"/>
              </a:rPr>
              <a:t>－</a:t>
            </a:r>
            <a:r>
              <a:rPr lang="zh-CN" altLang="zh-CN" sz="2800" kern="100" dirty="0">
                <a:latin typeface="Times New Roman"/>
                <a:ea typeface="华文细黑"/>
                <a:cs typeface="Times New Roman"/>
              </a:rPr>
              <a:t>数为</a:t>
            </a:r>
            <a:r>
              <a:rPr lang="en-US" altLang="zh-CN" sz="2800" kern="100" dirty="0">
                <a:latin typeface="Times New Roman"/>
                <a:ea typeface="华文细黑"/>
                <a:cs typeface="Courier New"/>
              </a:rPr>
              <a:t>10</a:t>
            </a:r>
            <a:r>
              <a:rPr lang="zh-CN" altLang="zh-CN" sz="2800" kern="100" baseline="30000" dirty="0">
                <a:latin typeface="Times New Roman"/>
                <a:ea typeface="华文细黑"/>
                <a:cs typeface="Times New Roman"/>
              </a:rPr>
              <a:t>－</a:t>
            </a:r>
            <a:r>
              <a:rPr lang="en-US" altLang="zh-CN" sz="2800" kern="100" baseline="30000" dirty="0" smtClean="0">
                <a:latin typeface="Times New Roman"/>
                <a:ea typeface="华文细黑"/>
                <a:cs typeface="Courier New"/>
              </a:rPr>
              <a:t>10</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p:txBody>
      </p:sp>
      <p:graphicFrame>
        <p:nvGraphicFramePr>
          <p:cNvPr id="2" name="对象 1"/>
          <p:cNvGraphicFramePr>
            <a:graphicFrameLocks noChangeAspect="1"/>
          </p:cNvGraphicFramePr>
          <p:nvPr>
            <p:extLst>
              <p:ext uri="{D42A27DB-BD31-4B8C-83A1-F6EECF244321}">
                <p14:modId xmlns:p14="http://schemas.microsoft.com/office/powerpoint/2010/main" xmlns="" val="1984341316"/>
              </p:ext>
            </p:extLst>
          </p:nvPr>
        </p:nvGraphicFramePr>
        <p:xfrm>
          <a:off x="2422798" y="4581922"/>
          <a:ext cx="501650" cy="714375"/>
        </p:xfrm>
        <a:graphic>
          <a:graphicData uri="http://schemas.openxmlformats.org/presentationml/2006/ole">
            <p:oleObj spid="_x0000_s89099" name="文档" r:id="rId3" imgW="502237" imgH="714266" progId="Word.Document.12">
              <p:embed/>
            </p:oleObj>
          </a:graphicData>
        </a:graphic>
      </p:graphicFrame>
      <p:sp>
        <p:nvSpPr>
          <p:cNvPr id="6" name="矩形 5"/>
          <p:cNvSpPr/>
          <p:nvPr/>
        </p:nvSpPr>
        <p:spPr>
          <a:xfrm>
            <a:off x="10123060" y="890350"/>
            <a:ext cx="1516762"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&lt;</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0" name="矩形 9"/>
          <p:cNvSpPr/>
          <p:nvPr/>
        </p:nvSpPr>
        <p:spPr>
          <a:xfrm>
            <a:off x="7175326" y="2061642"/>
            <a:ext cx="4636206"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错，还要考虑水，应为</a:t>
            </a:r>
            <a:r>
              <a:rPr lang="en-US" altLang="zh-CN" sz="2800" kern="100" dirty="0">
                <a:solidFill>
                  <a:srgbClr val="C00000"/>
                </a:solidFill>
                <a:latin typeface="Times New Roman"/>
                <a:ea typeface="华文细黑"/>
                <a:cs typeface="Courier New"/>
              </a:rPr>
              <a:t>1.2</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13" name="矩形 12"/>
          <p:cNvSpPr/>
          <p:nvPr/>
        </p:nvSpPr>
        <p:spPr>
          <a:xfrm>
            <a:off x="8223502" y="3285778"/>
            <a:ext cx="3416320"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错，无体积不能确定</a:t>
            </a:r>
            <a:endParaRPr lang="zh-CN" altLang="en-US" sz="2800" kern="100" dirty="0">
              <a:solidFill>
                <a:srgbClr val="C00000"/>
              </a:solidFill>
              <a:latin typeface="Times New Roman"/>
              <a:ea typeface="华文细黑"/>
              <a:cs typeface="Times New Roman"/>
            </a:endParaRPr>
          </a:p>
        </p:txBody>
      </p:sp>
      <p:sp>
        <p:nvSpPr>
          <p:cNvPr id="15" name="矩形 14"/>
          <p:cNvSpPr/>
          <p:nvPr/>
        </p:nvSpPr>
        <p:spPr>
          <a:xfrm>
            <a:off x="11024075" y="4005858"/>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8" name="矩形 17"/>
          <p:cNvSpPr/>
          <p:nvPr/>
        </p:nvSpPr>
        <p:spPr>
          <a:xfrm>
            <a:off x="11096083" y="4653930"/>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19" name="矩形 18"/>
          <p:cNvSpPr/>
          <p:nvPr/>
        </p:nvSpPr>
        <p:spPr>
          <a:xfrm>
            <a:off x="11135766" y="5302002"/>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20" name="矩形 19"/>
          <p:cNvSpPr/>
          <p:nvPr/>
        </p:nvSpPr>
        <p:spPr>
          <a:xfrm>
            <a:off x="11168091" y="6002918"/>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Tree>
    <p:extLst>
      <p:ext uri="{BB962C8B-B14F-4D97-AF65-F5344CB8AC3E}">
        <p14:creationId xmlns:p14="http://schemas.microsoft.com/office/powerpoint/2010/main" xmlns="" val="26676796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linds(horizontal)">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linds(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20">
                                            <p:txEl>
                                              <p:pRg st="0" end="0"/>
                                            </p:txEl>
                                          </p:spTgt>
                                        </p:tgtEl>
                                        <p:attrNameLst>
                                          <p:attrName>style.visibility</p:attrName>
                                        </p:attrNameLst>
                                      </p:cBhvr>
                                      <p:to>
                                        <p:strVal val="visible"/>
                                      </p:to>
                                    </p:set>
                                    <p:animEffect transition="in" filter="blinds(horizontal)">
                                      <p:cBhvr>
                                        <p:cTn id="37" dur="500"/>
                                        <p:tgtEl>
                                          <p:spTgt spid="20">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6"/>
                                        </p:tgtEl>
                                      </p:cBhvr>
                                    </p:animEffect>
                                    <p:set>
                                      <p:cBhvr>
                                        <p:cTn id="42" dur="1" fill="hold">
                                          <p:stCondLst>
                                            <p:cond delay="499"/>
                                          </p:stCondLst>
                                        </p:cTn>
                                        <p:tgtEl>
                                          <p:spTgt spid="6"/>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500"/>
                                        <p:tgtEl>
                                          <p:spTgt spid="10"/>
                                        </p:tgtEl>
                                      </p:cBhvr>
                                    </p:animEffect>
                                    <p:set>
                                      <p:cBhvr>
                                        <p:cTn id="45" dur="1" fill="hold">
                                          <p:stCondLst>
                                            <p:cond delay="499"/>
                                          </p:stCondLst>
                                        </p:cTn>
                                        <p:tgtEl>
                                          <p:spTgt spid="10"/>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15"/>
                                        </p:tgtEl>
                                      </p:cBhvr>
                                    </p:animEffect>
                                    <p:set>
                                      <p:cBhvr>
                                        <p:cTn id="51" dur="1" fill="hold">
                                          <p:stCondLst>
                                            <p:cond delay="499"/>
                                          </p:stCondLst>
                                        </p:cTn>
                                        <p:tgtEl>
                                          <p:spTgt spid="15"/>
                                        </p:tgtEl>
                                        <p:attrNameLst>
                                          <p:attrName>style.visibility</p:attrName>
                                        </p:attrNameLst>
                                      </p:cBhvr>
                                      <p:to>
                                        <p:strVal val="hidden"/>
                                      </p:to>
                                    </p:set>
                                  </p:childTnLst>
                                </p:cTn>
                              </p:par>
                              <p:par>
                                <p:cTn id="52" presetID="10" presetClass="exit" presetSubtype="0" fill="hold" grpId="1" nodeType="withEffect">
                                  <p:stCondLst>
                                    <p:cond delay="0"/>
                                  </p:stCondLst>
                                  <p:childTnLst>
                                    <p:animEffect transition="out" filter="fade">
                                      <p:cBhvr>
                                        <p:cTn id="53" dur="500"/>
                                        <p:tgtEl>
                                          <p:spTgt spid="18"/>
                                        </p:tgtEl>
                                      </p:cBhvr>
                                    </p:animEffect>
                                    <p:set>
                                      <p:cBhvr>
                                        <p:cTn id="54" dur="1" fill="hold">
                                          <p:stCondLst>
                                            <p:cond delay="499"/>
                                          </p:stCondLst>
                                        </p:cTn>
                                        <p:tgtEl>
                                          <p:spTgt spid="18"/>
                                        </p:tgtEl>
                                        <p:attrNameLst>
                                          <p:attrName>style.visibility</p:attrName>
                                        </p:attrNameLst>
                                      </p:cBhvr>
                                      <p:to>
                                        <p:strVal val="hidden"/>
                                      </p:to>
                                    </p:set>
                                  </p:childTnLst>
                                </p:cTn>
                              </p:par>
                              <p:par>
                                <p:cTn id="55" presetID="10" presetClass="exit" presetSubtype="0" fill="hold" grpId="1" nodeType="withEffect">
                                  <p:stCondLst>
                                    <p:cond delay="0"/>
                                  </p:stCondLst>
                                  <p:childTnLst>
                                    <p:animEffect transition="out" filter="fade">
                                      <p:cBhvr>
                                        <p:cTn id="56" dur="500"/>
                                        <p:tgtEl>
                                          <p:spTgt spid="19"/>
                                        </p:tgtEl>
                                      </p:cBhvr>
                                    </p:animEffect>
                                    <p:set>
                                      <p:cBhvr>
                                        <p:cTn id="57" dur="1" fill="hold">
                                          <p:stCondLst>
                                            <p:cond delay="499"/>
                                          </p:stCondLst>
                                        </p:cTn>
                                        <p:tgtEl>
                                          <p:spTgt spid="19"/>
                                        </p:tgtEl>
                                        <p:attrNameLst>
                                          <p:attrName>style.visibility</p:attrName>
                                        </p:attrNameLst>
                                      </p:cBhvr>
                                      <p:to>
                                        <p:strVal val="hidden"/>
                                      </p:to>
                                    </p:set>
                                  </p:childTnLst>
                                </p:cTn>
                              </p:par>
                              <p:par>
                                <p:cTn id="58" presetID="10" presetClass="exit" presetSubtype="0" fill="hold" grpId="0" nodeType="withEffect">
                                  <p:stCondLst>
                                    <p:cond delay="0"/>
                                  </p:stCondLst>
                                  <p:childTnLst>
                                    <p:animEffect transition="out" filter="fade">
                                      <p:cBhvr>
                                        <p:cTn id="59" dur="500"/>
                                        <p:tgtEl>
                                          <p:spTgt spid="20">
                                            <p:txEl>
                                              <p:pRg st="0" end="0"/>
                                            </p:txEl>
                                          </p:spTgt>
                                        </p:tgtEl>
                                      </p:cBhvr>
                                    </p:animEffect>
                                    <p:set>
                                      <p:cBhvr>
                                        <p:cTn id="60" dur="1" fill="hold">
                                          <p:stCondLst>
                                            <p:cond delay="499"/>
                                          </p:stCondLst>
                                        </p:cTn>
                                        <p:tgtEl>
                                          <p:spTgt spid="20">
                                            <p:txEl>
                                              <p:pRg st="0" end="0"/>
                                            </p:txEl>
                                          </p:spTgt>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6" grpId="0"/>
      <p:bldP spid="6" grpId="1"/>
      <p:bldP spid="10" grpId="0"/>
      <p:bldP spid="10" grpId="1"/>
      <p:bldP spid="13" grpId="0"/>
      <p:bldP spid="13" grpId="1"/>
      <p:bldP spid="15" grpId="0"/>
      <p:bldP spid="15" grpId="1"/>
      <p:bldP spid="18" grpId="0"/>
      <p:bldP spid="18" grpId="1"/>
      <p:bldP spid="19" grpId="0"/>
      <p:bldP spid="19" grpId="1"/>
      <p:bldP spid="20" grpId="0" build="allAtOnce"/>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6663993"/>
            <a:ext cx="12194933" cy="194007"/>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defTabSz="1219170">
              <a:lnSpc>
                <a:spcPct val="150000"/>
              </a:lnSpc>
            </a:pPr>
            <a:endParaRPr lang="zh-CN" altLang="en-US" sz="2400" kern="100" dirty="0">
              <a:solidFill>
                <a:srgbClr val="0000CC"/>
              </a:solidFill>
              <a:latin typeface="Times New Roman" panose="02020603050405020304" pitchFamily="18" charset="0"/>
              <a:ea typeface="华文细黑" panose="02010600040101010101" pitchFamily="2" charset="-122"/>
              <a:cs typeface="Times New Roman" panose="02020603050405020304" pitchFamily="18" charset="0"/>
            </a:endParaRPr>
          </a:p>
        </p:txBody>
      </p:sp>
      <p:sp>
        <p:nvSpPr>
          <p:cNvPr id="17" name="圆角矩形 16"/>
          <p:cNvSpPr/>
          <p:nvPr/>
        </p:nvSpPr>
        <p:spPr>
          <a:xfrm>
            <a:off x="11398413" y="6663101"/>
            <a:ext cx="792000" cy="194899"/>
          </a:xfrm>
          <a:prstGeom prst="roundRect">
            <a:avLst/>
          </a:prstGeom>
          <a:ln>
            <a:noFill/>
          </a:ln>
        </p:spPr>
        <p:style>
          <a:lnRef idx="1">
            <a:schemeClr val="dk1"/>
          </a:lnRef>
          <a:fillRef idx="2">
            <a:schemeClr val="dk1"/>
          </a:fillRef>
          <a:effectRef idx="1">
            <a:schemeClr val="dk1"/>
          </a:effectRef>
          <a:fontRef idx="minor">
            <a:schemeClr val="dk1"/>
          </a:fontRef>
        </p:style>
        <p:txBody>
          <a:bodyPr rtlCol="0" anchor="ctr"/>
          <a:lstStyle/>
          <a:p>
            <a:pPr algn="ctr"/>
            <a:r>
              <a:rPr lang="zh-CN" altLang="en-US" sz="1400" dirty="0">
                <a:solidFill>
                  <a:srgbClr val="C00000"/>
                </a:solidFill>
                <a:latin typeface="黑体" pitchFamily="49" charset="-122"/>
                <a:ea typeface="黑体" pitchFamily="49" charset="-122"/>
              </a:rPr>
              <a:t>答案</a:t>
            </a:r>
          </a:p>
        </p:txBody>
      </p:sp>
      <p:sp>
        <p:nvSpPr>
          <p:cNvPr id="11" name="矩形 10"/>
          <p:cNvSpPr/>
          <p:nvPr/>
        </p:nvSpPr>
        <p:spPr>
          <a:xfrm>
            <a:off x="534348" y="545923"/>
            <a:ext cx="11153087" cy="3539430"/>
          </a:xfrm>
          <a:prstGeom prst="rect">
            <a:avLst/>
          </a:prstGeom>
        </p:spPr>
        <p:txBody>
          <a:bodyPr wrap="square">
            <a:spAutoFit/>
          </a:bodyPr>
          <a:lstStyle/>
          <a:p>
            <a:pPr algn="just">
              <a:lnSpc>
                <a:spcPct val="200000"/>
              </a:lnSpc>
              <a:spcAft>
                <a:spcPts val="0"/>
              </a:spcAft>
            </a:pPr>
            <a:r>
              <a:rPr lang="en-US" altLang="zh-CN" sz="2800" kern="100" dirty="0">
                <a:latin typeface="Times New Roman"/>
                <a:ea typeface="华文细黑"/>
                <a:cs typeface="Courier New"/>
              </a:rPr>
              <a:t>(28)</a:t>
            </a:r>
            <a:r>
              <a:rPr lang="en-US" altLang="zh-CN" sz="2800" i="1" kern="100" dirty="0">
                <a:latin typeface="Times New Roman"/>
                <a:ea typeface="华文细黑"/>
                <a:cs typeface="Courier New"/>
              </a:rPr>
              <a:t>T</a:t>
            </a:r>
            <a:r>
              <a:rPr lang="en-US" altLang="zh-CN" sz="2800" kern="100" dirty="0">
                <a:latin typeface="Times New Roman"/>
                <a:ea typeface="华文细黑"/>
                <a:cs typeface="Courier New"/>
              </a:rPr>
              <a:t> </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 1 L pH</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6</a:t>
            </a:r>
            <a:r>
              <a:rPr lang="zh-CN" altLang="zh-CN" sz="2800" kern="100" dirty="0">
                <a:latin typeface="Times New Roman"/>
                <a:ea typeface="华文细黑"/>
                <a:cs typeface="Times New Roman"/>
              </a:rPr>
              <a:t>的纯水中含</a:t>
            </a:r>
            <a:r>
              <a:rPr lang="en-US" altLang="zh-CN" sz="2800" kern="100" dirty="0">
                <a:latin typeface="Times New Roman"/>
                <a:ea typeface="华文细黑"/>
                <a:cs typeface="Courier New"/>
              </a:rPr>
              <a:t>10</a:t>
            </a:r>
            <a:r>
              <a:rPr lang="zh-CN" altLang="zh-CN" sz="2800" kern="100" baseline="30000" dirty="0">
                <a:latin typeface="Times New Roman"/>
                <a:ea typeface="华文细黑"/>
                <a:cs typeface="Times New Roman"/>
              </a:rPr>
              <a:t>－</a:t>
            </a:r>
            <a:r>
              <a:rPr lang="en-US" altLang="zh-CN" sz="2800" kern="100" baseline="30000" dirty="0">
                <a:latin typeface="Times New Roman"/>
                <a:ea typeface="华文细黑"/>
                <a:cs typeface="Courier New"/>
              </a:rPr>
              <a:t>6</a:t>
            </a:r>
            <a:r>
              <a:rPr lang="en-US" altLang="zh-CN" sz="2800" i="1" kern="100" dirty="0">
                <a:latin typeface="Times New Roman"/>
                <a:ea typeface="华文细黑"/>
                <a:cs typeface="Courier New"/>
              </a:rPr>
              <a:t>N</a:t>
            </a:r>
            <a:r>
              <a:rPr lang="en-US" altLang="zh-CN" sz="2800" kern="100" baseline="-25000" dirty="0">
                <a:latin typeface="Times New Roman"/>
                <a:ea typeface="华文细黑"/>
                <a:cs typeface="Courier New"/>
              </a:rPr>
              <a:t>A</a:t>
            </a:r>
            <a:r>
              <a:rPr lang="zh-CN" altLang="zh-CN" sz="2800" kern="100" dirty="0">
                <a:latin typeface="Times New Roman"/>
                <a:ea typeface="华文细黑"/>
                <a:cs typeface="Times New Roman"/>
              </a:rPr>
              <a:t>个</a:t>
            </a:r>
            <a:r>
              <a:rPr lang="en-US" altLang="zh-CN" sz="2800" kern="100" dirty="0">
                <a:latin typeface="Times New Roman"/>
                <a:ea typeface="华文细黑"/>
                <a:cs typeface="Courier New"/>
              </a:rPr>
              <a:t>OH</a:t>
            </a:r>
            <a:r>
              <a:rPr lang="zh-CN" altLang="zh-CN" sz="2800" kern="100" baseline="30000" dirty="0" smtClean="0">
                <a:latin typeface="Times New Roman"/>
                <a:ea typeface="华文细黑"/>
                <a:cs typeface="Times New Roman"/>
              </a:rPr>
              <a:t>－</a:t>
            </a:r>
            <a:r>
              <a:rPr lang="en-US" altLang="zh-CN" sz="2800" kern="100" baseline="30000" dirty="0" smtClean="0">
                <a:latin typeface="Times New Roman"/>
                <a:ea typeface="华文细黑"/>
                <a:cs typeface="Times New Roman"/>
              </a:rPr>
              <a:t>				</a:t>
            </a:r>
            <a:r>
              <a:rPr lang="en-US" altLang="zh-CN" sz="2800" kern="100" dirty="0" smtClean="0">
                <a:latin typeface="Times New Roman"/>
                <a:ea typeface="华文细黑"/>
                <a:cs typeface="Courier New"/>
              </a:rPr>
              <a:t>(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(29)18 g D</a:t>
            </a:r>
            <a:r>
              <a:rPr lang="en-US" altLang="zh-CN" sz="2800" kern="100" baseline="-25000" dirty="0">
                <a:latin typeface="Times New Roman"/>
                <a:ea typeface="华文细黑"/>
                <a:cs typeface="Courier New"/>
              </a:rPr>
              <a:t>2</a:t>
            </a:r>
            <a:r>
              <a:rPr lang="en-US" altLang="zh-CN" sz="2800" kern="100" dirty="0">
                <a:latin typeface="Times New Roman"/>
                <a:ea typeface="华文细黑"/>
                <a:cs typeface="Courier New"/>
              </a:rPr>
              <a:t>O</a:t>
            </a:r>
            <a:r>
              <a:rPr lang="zh-CN" altLang="zh-CN" sz="2800" kern="100" dirty="0">
                <a:latin typeface="Times New Roman"/>
                <a:ea typeface="华文细黑"/>
                <a:cs typeface="Times New Roman"/>
              </a:rPr>
              <a:t>所含的电子数为</a:t>
            </a:r>
            <a:r>
              <a:rPr lang="en-US" altLang="zh-CN" sz="2800" kern="100" dirty="0" smtClean="0">
                <a:latin typeface="Times New Roman"/>
                <a:ea typeface="华文细黑"/>
                <a:cs typeface="Courier New"/>
              </a:rPr>
              <a:t>10</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					</a:t>
            </a:r>
            <a:r>
              <a:rPr lang="en-US" altLang="zh-CN" sz="2800" kern="100" dirty="0" smtClean="0">
                <a:latin typeface="Times New Roman"/>
                <a:ea typeface="华文细黑"/>
                <a:cs typeface="Courier New"/>
              </a:rPr>
              <a:t>  (	         )</a:t>
            </a:r>
            <a:endParaRPr lang="zh-CN" altLang="zh-CN" sz="1050" kern="100" dirty="0">
              <a:latin typeface="宋体"/>
              <a:cs typeface="Courier New"/>
            </a:endParaRPr>
          </a:p>
          <a:p>
            <a:pPr algn="just">
              <a:lnSpc>
                <a:spcPct val="200000"/>
              </a:lnSpc>
              <a:spcAft>
                <a:spcPts val="0"/>
              </a:spcAft>
            </a:pPr>
            <a:r>
              <a:rPr lang="en-US" altLang="zh-CN" sz="2800" kern="100" dirty="0">
                <a:latin typeface="Times New Roman"/>
                <a:ea typeface="华文细黑"/>
                <a:cs typeface="Courier New"/>
              </a:rPr>
              <a:t>(30)</a:t>
            </a:r>
            <a:r>
              <a:rPr lang="zh-CN" altLang="zh-CN" sz="2800" kern="100" dirty="0">
                <a:latin typeface="Times New Roman"/>
                <a:ea typeface="华文细黑"/>
                <a:cs typeface="Times New Roman"/>
              </a:rPr>
              <a:t>过量的</a:t>
            </a:r>
            <a:r>
              <a:rPr lang="en-US" altLang="zh-CN" sz="2800" kern="100" dirty="0">
                <a:latin typeface="Times New Roman"/>
                <a:ea typeface="华文细黑"/>
                <a:cs typeface="Courier New"/>
              </a:rPr>
              <a:t>Fe</a:t>
            </a:r>
            <a:r>
              <a:rPr lang="zh-CN" altLang="zh-CN" sz="2800" kern="100" dirty="0">
                <a:latin typeface="Times New Roman"/>
                <a:ea typeface="华文细黑"/>
                <a:cs typeface="Times New Roman"/>
              </a:rPr>
              <a:t>粉加入稀硝酸中，当溶解</a:t>
            </a:r>
            <a:r>
              <a:rPr lang="en-US" altLang="zh-CN" sz="2800" kern="100" dirty="0">
                <a:latin typeface="Times New Roman"/>
                <a:ea typeface="华文细黑"/>
                <a:cs typeface="Courier New"/>
              </a:rPr>
              <a:t>5.6 g</a:t>
            </a:r>
            <a:r>
              <a:rPr lang="zh-CN" altLang="zh-CN" sz="2800" kern="100" dirty="0">
                <a:latin typeface="Times New Roman"/>
                <a:ea typeface="华文细黑"/>
                <a:cs typeface="Times New Roman"/>
              </a:rPr>
              <a:t>时转移的电子数为</a:t>
            </a:r>
            <a:r>
              <a:rPr lang="en-US" altLang="zh-CN" sz="2800" kern="100" dirty="0" smtClean="0">
                <a:latin typeface="Times New Roman"/>
                <a:ea typeface="华文细黑"/>
                <a:cs typeface="Courier New"/>
              </a:rPr>
              <a:t>0.3</a:t>
            </a:r>
            <a:r>
              <a:rPr lang="en-US" altLang="zh-CN" sz="2800" i="1" kern="100" dirty="0" smtClean="0">
                <a:latin typeface="Times New Roman"/>
                <a:ea typeface="华文细黑"/>
                <a:cs typeface="Courier New"/>
              </a:rPr>
              <a:t>N</a:t>
            </a:r>
            <a:r>
              <a:rPr lang="en-US" altLang="zh-CN" sz="2800" kern="100" baseline="-25000" dirty="0" smtClean="0">
                <a:latin typeface="Times New Roman"/>
                <a:ea typeface="华文细黑"/>
                <a:cs typeface="Courier New"/>
              </a:rPr>
              <a:t>A</a:t>
            </a:r>
          </a:p>
          <a:p>
            <a:pPr algn="r">
              <a:lnSpc>
                <a:spcPct val="200000"/>
              </a:lnSpc>
              <a:spcAft>
                <a:spcPts val="0"/>
              </a:spcAft>
            </a:pPr>
            <a:r>
              <a:rPr lang="en-US" altLang="zh-CN" sz="2800" kern="100" dirty="0" smtClean="0">
                <a:latin typeface="Times New Roman"/>
                <a:ea typeface="华文细黑"/>
                <a:cs typeface="Courier New"/>
              </a:rPr>
              <a:t>(		)</a:t>
            </a:r>
            <a:endParaRPr lang="zh-CN" altLang="zh-CN" sz="1050" kern="100" dirty="0">
              <a:effectLst/>
              <a:latin typeface="宋体"/>
              <a:cs typeface="Courier New"/>
            </a:endParaRPr>
          </a:p>
        </p:txBody>
      </p:sp>
      <p:sp>
        <p:nvSpPr>
          <p:cNvPr id="3" name="矩形 2"/>
          <p:cNvSpPr/>
          <p:nvPr/>
        </p:nvSpPr>
        <p:spPr>
          <a:xfrm>
            <a:off x="10855021" y="765498"/>
            <a:ext cx="543739"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对</a:t>
            </a:r>
            <a:endParaRPr lang="zh-CN" altLang="en-US" sz="2800" kern="100" dirty="0">
              <a:solidFill>
                <a:srgbClr val="C00000"/>
              </a:solidFill>
              <a:latin typeface="Times New Roman"/>
              <a:ea typeface="华文细黑"/>
              <a:cs typeface="Times New Roman"/>
            </a:endParaRPr>
          </a:p>
        </p:txBody>
      </p:sp>
      <p:sp>
        <p:nvSpPr>
          <p:cNvPr id="5" name="矩形 4"/>
          <p:cNvSpPr/>
          <p:nvPr/>
        </p:nvSpPr>
        <p:spPr>
          <a:xfrm>
            <a:off x="10073494" y="1682438"/>
            <a:ext cx="1494320"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9</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
        <p:nvSpPr>
          <p:cNvPr id="8" name="矩形 7"/>
          <p:cNvSpPr/>
          <p:nvPr/>
        </p:nvSpPr>
        <p:spPr>
          <a:xfrm>
            <a:off x="9804190" y="3357786"/>
            <a:ext cx="1763624" cy="523220"/>
          </a:xfrm>
          <a:prstGeom prst="rect">
            <a:avLst/>
          </a:prstGeom>
        </p:spPr>
        <p:txBody>
          <a:bodyPr wrap="none">
            <a:spAutoFit/>
          </a:bodyPr>
          <a:lstStyle/>
          <a:p>
            <a:r>
              <a:rPr lang="zh-CN" altLang="zh-CN" sz="2800" kern="100" dirty="0">
                <a:solidFill>
                  <a:srgbClr val="C00000"/>
                </a:solidFill>
                <a:latin typeface="Times New Roman"/>
                <a:ea typeface="华文细黑"/>
                <a:cs typeface="Times New Roman"/>
              </a:rPr>
              <a:t>错，</a:t>
            </a:r>
            <a:r>
              <a:rPr lang="en-US" altLang="zh-CN" sz="2800" kern="100" dirty="0">
                <a:solidFill>
                  <a:srgbClr val="C00000"/>
                </a:solidFill>
                <a:latin typeface="Times New Roman"/>
                <a:ea typeface="华文细黑"/>
                <a:cs typeface="Courier New"/>
              </a:rPr>
              <a:t>0.2</a:t>
            </a:r>
            <a:r>
              <a:rPr lang="en-US" altLang="zh-CN" sz="2800" i="1" kern="100" dirty="0">
                <a:solidFill>
                  <a:srgbClr val="C00000"/>
                </a:solidFill>
                <a:latin typeface="Times New Roman"/>
                <a:ea typeface="华文细黑"/>
                <a:cs typeface="Courier New"/>
              </a:rPr>
              <a:t>N</a:t>
            </a:r>
            <a:r>
              <a:rPr lang="en-US" altLang="zh-CN" sz="2800" kern="100" baseline="-25000" dirty="0">
                <a:solidFill>
                  <a:srgbClr val="C00000"/>
                </a:solidFill>
                <a:latin typeface="Times New Roman"/>
                <a:ea typeface="华文细黑"/>
                <a:cs typeface="Courier New"/>
              </a:rPr>
              <a:t>A</a:t>
            </a:r>
            <a:endParaRPr lang="zh-CN" altLang="en-US" dirty="0">
              <a:solidFill>
                <a:srgbClr val="C00000"/>
              </a:solidFill>
            </a:endParaRPr>
          </a:p>
        </p:txBody>
      </p:sp>
    </p:spTree>
    <p:extLst>
      <p:ext uri="{BB962C8B-B14F-4D97-AF65-F5344CB8AC3E}">
        <p14:creationId xmlns:p14="http://schemas.microsoft.com/office/powerpoint/2010/main" xmlns="" val="168803087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childTnLst>
            <p:seq concurrent="1" nextAc="seek">
              <p:cTn id="2" restart="whenNotActive" fill="hold" evtFilter="cancelBubble" nodeType="interactiveSeq">
                <p:stCondLst>
                  <p:cond evt="onClick" delay="0">
                    <p:tgtEl>
                      <p:spTgt spid="17"/>
                    </p:tgtEl>
                  </p:cond>
                </p:stCondLst>
                <p:endSync evt="end" delay="0">
                  <p:rtn val="all"/>
                </p:endSync>
                <p:childTnLst>
                  <p:par>
                    <p:cTn id="3" fill="hold">
                      <p:stCondLst>
                        <p:cond delay="0"/>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childTnLst>
                                    <p:animEffect transition="out" filter="fade">
                                      <p:cBhvr>
                                        <p:cTn id="21" dur="500"/>
                                        <p:tgtEl>
                                          <p:spTgt spid="3"/>
                                        </p:tgtEl>
                                      </p:cBhvr>
                                    </p:animEffect>
                                    <p:set>
                                      <p:cBhvr>
                                        <p:cTn id="22" dur="1" fill="hold">
                                          <p:stCondLst>
                                            <p:cond delay="499"/>
                                          </p:stCondLst>
                                        </p:cTn>
                                        <p:tgtEl>
                                          <p:spTgt spid="3"/>
                                        </p:tgtEl>
                                        <p:attrNameLst>
                                          <p:attrName>style.visibility</p:attrName>
                                        </p:attrNameLst>
                                      </p:cBhvr>
                                      <p:to>
                                        <p:strVal val="hidden"/>
                                      </p:to>
                                    </p:set>
                                  </p:childTnLst>
                                </p:cTn>
                              </p:par>
                              <p:par>
                                <p:cTn id="23" presetID="10" presetClass="exit" presetSubtype="0" fill="hold" grpId="1" nodeType="withEffect">
                                  <p:stCondLst>
                                    <p:cond delay="0"/>
                                  </p:stCondLst>
                                  <p:childTnLst>
                                    <p:animEffect transition="out" filter="fade">
                                      <p:cBhvr>
                                        <p:cTn id="24" dur="500"/>
                                        <p:tgtEl>
                                          <p:spTgt spid="5"/>
                                        </p:tgtEl>
                                      </p:cBhvr>
                                    </p:animEffect>
                                    <p:set>
                                      <p:cBhvr>
                                        <p:cTn id="25" dur="1" fill="hold">
                                          <p:stCondLst>
                                            <p:cond delay="499"/>
                                          </p:stCondLst>
                                        </p:cTn>
                                        <p:tgtEl>
                                          <p:spTgt spid="5"/>
                                        </p:tgtEl>
                                        <p:attrNameLst>
                                          <p:attrName>style.visibility</p:attrName>
                                        </p:attrNameLst>
                                      </p:cBhvr>
                                      <p:to>
                                        <p:strVal val="hidden"/>
                                      </p:to>
                                    </p:set>
                                  </p:childTnLst>
                                </p:cTn>
                              </p:par>
                              <p:par>
                                <p:cTn id="26" presetID="10" presetClass="exit" presetSubtype="0" fill="hold" grpId="1" nodeType="with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17"/>
                  </p:tgtEl>
                </p:cond>
              </p:nextCondLst>
            </p:seq>
          </p:childTnLst>
        </p:cTn>
      </p:par>
    </p:tnLst>
    <p:bldLst>
      <p:bldP spid="3" grpId="0"/>
      <p:bldP spid="3" grpId="1"/>
      <p:bldP spid="5" grpId="0"/>
      <p:bldP spid="5" grpId="1"/>
      <p:bldP spid="8" grpId="0"/>
      <p:bldP spid="8"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492540" y="477466"/>
            <a:ext cx="11291298" cy="3323987"/>
          </a:xfrm>
          <a:prstGeom prst="rect">
            <a:avLst/>
          </a:prstGeom>
        </p:spPr>
        <p:txBody>
          <a:bodyPr>
            <a:spAutoFit/>
          </a:bodyPr>
          <a:lstStyle/>
          <a:p>
            <a:pPr algn="just">
              <a:lnSpc>
                <a:spcPct val="150000"/>
              </a:lnSpc>
              <a:spcAft>
                <a:spcPts val="0"/>
              </a:spcAft>
            </a:pPr>
            <a:r>
              <a:rPr lang="zh-CN" altLang="zh-CN" sz="2800" b="1" kern="100" dirty="0">
                <a:solidFill>
                  <a:srgbClr val="0000FF"/>
                </a:solidFill>
                <a:latin typeface="Times New Roman" pitchFamily="18" charset="0"/>
                <a:ea typeface="华文细黑"/>
                <a:cs typeface="Times New Roman" pitchFamily="18" charset="0"/>
              </a:rPr>
              <a:t>防治措施：</a:t>
            </a:r>
            <a:r>
              <a:rPr lang="zh-CN" altLang="zh-CN" sz="2800" kern="100" dirty="0">
                <a:latin typeface="Times New Roman" pitchFamily="18" charset="0"/>
                <a:ea typeface="华文细黑"/>
                <a:cs typeface="Times New Roman" pitchFamily="18" charset="0"/>
              </a:rPr>
              <a:t>根本途径是减少酸性物质向大气中的排放。</a:t>
            </a:r>
            <a:endParaRPr lang="zh-CN" altLang="zh-CN" sz="1050" kern="100" dirty="0">
              <a:latin typeface="Times New Roman" pitchFamily="18" charset="0"/>
              <a:cs typeface="Times New Roman" pitchFamily="18" charset="0"/>
            </a:endParaRPr>
          </a:p>
          <a:p>
            <a:pPr algn="just">
              <a:lnSpc>
                <a:spcPct val="150000"/>
              </a:lnSpc>
              <a:spcAft>
                <a:spcPts val="0"/>
              </a:spcAft>
            </a:pPr>
            <a:r>
              <a:rPr lang="zh-CN" altLang="zh-CN" sz="2800" kern="100" dirty="0">
                <a:latin typeface="Times New Roman" pitchFamily="18" charset="0"/>
                <a:ea typeface="华文细黑"/>
                <a:cs typeface="Times New Roman" pitchFamily="18" charset="0"/>
              </a:rPr>
              <a:t>化学方法：</a:t>
            </a:r>
            <a:r>
              <a:rPr lang="en-US" altLang="zh-CN" sz="2800" kern="100" dirty="0">
                <a:latin typeface="Times New Roman" pitchFamily="18" charset="0"/>
                <a:ea typeface="Times New Roman" pitchFamily="18" charset="0"/>
                <a:cs typeface="Times New Roman" pitchFamily="18" charset="0"/>
              </a:rPr>
              <a:t>①</a:t>
            </a:r>
            <a:r>
              <a:rPr lang="zh-CN" altLang="zh-CN" sz="2800" kern="100" dirty="0">
                <a:latin typeface="Times New Roman" pitchFamily="18" charset="0"/>
                <a:ea typeface="华文细黑"/>
                <a:cs typeface="Times New Roman" pitchFamily="18" charset="0"/>
              </a:rPr>
              <a:t>石灰石脱硫：在煤中添加石灰石作为脱硫剂，可以减少煤燃烧时产生的</a:t>
            </a:r>
            <a:r>
              <a:rPr lang="en-US" altLang="zh-CN" sz="2800" kern="100" dirty="0">
                <a:latin typeface="Times New Roman" pitchFamily="18" charset="0"/>
                <a:ea typeface="Times New Roman" pitchFamily="18" charset="0"/>
                <a:cs typeface="Times New Roman" pitchFamily="18" charset="0"/>
              </a:rPr>
              <a:t>SO</a:t>
            </a:r>
            <a:r>
              <a:rPr lang="en-US" altLang="zh-CN" sz="2800" kern="100" baseline="-25000" dirty="0">
                <a:latin typeface="Times New Roman" pitchFamily="18" charset="0"/>
                <a:ea typeface="Times New Roman" pitchFamily="18" charset="0"/>
                <a:cs typeface="Times New Roman" pitchFamily="18" charset="0"/>
              </a:rPr>
              <a:t>2</a:t>
            </a:r>
            <a:r>
              <a:rPr lang="zh-CN" altLang="zh-CN" sz="2800" kern="100" dirty="0">
                <a:latin typeface="Times New Roman" pitchFamily="18" charset="0"/>
                <a:ea typeface="华文细黑"/>
                <a:cs typeface="Times New Roman" pitchFamily="18" charset="0"/>
              </a:rPr>
              <a:t>，发生反应的化学方程式如下：</a:t>
            </a:r>
            <a:endParaRPr lang="zh-CN" altLang="zh-CN" sz="1050" kern="100" dirty="0">
              <a:latin typeface="Times New Roman" pitchFamily="18" charset="0"/>
              <a:cs typeface="Times New Roman" pitchFamily="18" charset="0"/>
            </a:endParaRPr>
          </a:p>
          <a:p>
            <a:pPr algn="just">
              <a:lnSpc>
                <a:spcPct val="150000"/>
              </a:lnSpc>
              <a:spcAft>
                <a:spcPts val="0"/>
              </a:spcAft>
            </a:pPr>
            <a:r>
              <a:rPr lang="en-US" altLang="zh-CN" sz="2800" kern="100" dirty="0">
                <a:latin typeface="Times New Roman" pitchFamily="18" charset="0"/>
                <a:ea typeface="Times New Roman" pitchFamily="18" charset="0"/>
                <a:cs typeface="Times New Roman" pitchFamily="18" charset="0"/>
              </a:rPr>
              <a:t>2CaCO</a:t>
            </a:r>
            <a:r>
              <a:rPr lang="en-US" altLang="zh-CN" sz="2800" kern="100" baseline="-25000" dirty="0">
                <a:latin typeface="Times New Roman" pitchFamily="18" charset="0"/>
                <a:ea typeface="Times New Roman" pitchFamily="18" charset="0"/>
                <a:cs typeface="Times New Roman" pitchFamily="18" charset="0"/>
              </a:rPr>
              <a:t>3</a:t>
            </a:r>
            <a:r>
              <a:rPr lang="zh-CN" altLang="zh-CN" sz="2800" kern="100" dirty="0">
                <a:latin typeface="Times New Roman" pitchFamily="18" charset="0"/>
                <a:ea typeface="华文细黑"/>
                <a:cs typeface="Times New Roman" pitchFamily="18" charset="0"/>
              </a:rPr>
              <a:t>＋</a:t>
            </a:r>
            <a:r>
              <a:rPr lang="zh-CN" altLang="zh-CN" sz="2800" kern="100" dirty="0">
                <a:latin typeface="Times New Roman" pitchFamily="18" charset="0"/>
                <a:ea typeface="Times New Roman"/>
                <a:cs typeface="Times New Roman" pitchFamily="18" charset="0"/>
              </a:rPr>
              <a:t> </a:t>
            </a:r>
            <a:r>
              <a:rPr lang="en-US" altLang="zh-CN" sz="2800" kern="100" dirty="0">
                <a:latin typeface="Times New Roman" pitchFamily="18" charset="0"/>
                <a:ea typeface="Times New Roman" pitchFamily="18" charset="0"/>
                <a:cs typeface="Times New Roman" pitchFamily="18" charset="0"/>
              </a:rPr>
              <a:t>O</a:t>
            </a:r>
            <a:r>
              <a:rPr lang="en-US" altLang="zh-CN" sz="2800" kern="100" baseline="-25000" dirty="0">
                <a:latin typeface="Times New Roman" pitchFamily="18" charset="0"/>
                <a:ea typeface="Times New Roman" pitchFamily="18" charset="0"/>
                <a:cs typeface="Times New Roman" pitchFamily="18" charset="0"/>
              </a:rPr>
              <a:t>2</a:t>
            </a:r>
            <a:r>
              <a:rPr lang="zh-CN" altLang="zh-CN" sz="2800" kern="100" dirty="0">
                <a:latin typeface="Times New Roman" pitchFamily="18" charset="0"/>
                <a:ea typeface="华文细黑"/>
                <a:cs typeface="Times New Roman" pitchFamily="18" charset="0"/>
              </a:rPr>
              <a:t>＋</a:t>
            </a:r>
            <a:r>
              <a:rPr lang="zh-CN" altLang="zh-CN" sz="2800" kern="100" dirty="0">
                <a:latin typeface="Times New Roman" pitchFamily="18" charset="0"/>
                <a:ea typeface="Times New Roman"/>
                <a:cs typeface="Times New Roman" pitchFamily="18" charset="0"/>
              </a:rPr>
              <a:t> </a:t>
            </a:r>
            <a:r>
              <a:rPr lang="en-US" altLang="zh-CN" sz="2800" kern="100" dirty="0">
                <a:latin typeface="Times New Roman" pitchFamily="18" charset="0"/>
                <a:ea typeface="Times New Roman" pitchFamily="18" charset="0"/>
                <a:cs typeface="Times New Roman" pitchFamily="18" charset="0"/>
              </a:rPr>
              <a:t>2SO</a:t>
            </a:r>
            <a:r>
              <a:rPr lang="en-US" altLang="zh-CN" sz="2800" kern="100" baseline="-25000" dirty="0">
                <a:latin typeface="Times New Roman" pitchFamily="18" charset="0"/>
                <a:ea typeface="Times New Roman" pitchFamily="18" charset="0"/>
                <a:cs typeface="Times New Roman" pitchFamily="18" charset="0"/>
              </a:rPr>
              <a:t>2</a:t>
            </a:r>
            <a:r>
              <a:rPr lang="en-US" altLang="zh-CN" sz="2800" kern="100" spc="-80" dirty="0">
                <a:latin typeface="Times New Roman" pitchFamily="18" charset="0"/>
                <a:ea typeface="Times New Roman" pitchFamily="18" charset="0"/>
                <a:cs typeface="Times New Roman" pitchFamily="18" charset="0"/>
              </a:rPr>
              <a:t>==</a:t>
            </a:r>
            <a:r>
              <a:rPr lang="en-US" altLang="zh-CN" sz="2800" kern="100" dirty="0">
                <a:latin typeface="Times New Roman" pitchFamily="18" charset="0"/>
                <a:ea typeface="Times New Roman" pitchFamily="18" charset="0"/>
                <a:cs typeface="Times New Roman" pitchFamily="18" charset="0"/>
              </a:rPr>
              <a:t>=2CaSO</a:t>
            </a:r>
            <a:r>
              <a:rPr lang="en-US" altLang="zh-CN" sz="2800" kern="100" baseline="-25000" dirty="0">
                <a:latin typeface="Times New Roman" pitchFamily="18" charset="0"/>
                <a:ea typeface="Times New Roman" pitchFamily="18" charset="0"/>
                <a:cs typeface="Times New Roman" pitchFamily="18" charset="0"/>
              </a:rPr>
              <a:t>4</a:t>
            </a:r>
            <a:r>
              <a:rPr lang="zh-CN" altLang="zh-CN" sz="2800" kern="100" dirty="0">
                <a:latin typeface="Times New Roman" pitchFamily="18" charset="0"/>
                <a:ea typeface="华文细黑"/>
                <a:cs typeface="Times New Roman" pitchFamily="18" charset="0"/>
              </a:rPr>
              <a:t>＋</a:t>
            </a:r>
            <a:r>
              <a:rPr lang="en-US" altLang="zh-CN" sz="2800" kern="100" dirty="0">
                <a:latin typeface="Times New Roman" pitchFamily="18" charset="0"/>
                <a:ea typeface="Times New Roman" pitchFamily="18" charset="0"/>
                <a:cs typeface="Times New Roman" pitchFamily="18" charset="0"/>
              </a:rPr>
              <a:t>2CO</a:t>
            </a:r>
            <a:r>
              <a:rPr lang="en-US" altLang="zh-CN" sz="2800" kern="100" baseline="-25000" dirty="0">
                <a:latin typeface="Times New Roman" pitchFamily="18" charset="0"/>
                <a:ea typeface="Times New Roman" pitchFamily="18" charset="0"/>
                <a:cs typeface="Times New Roman" pitchFamily="18" charset="0"/>
              </a:rPr>
              <a:t>2</a:t>
            </a:r>
            <a:r>
              <a:rPr lang="zh-CN" altLang="zh-CN" sz="2800" kern="100" dirty="0" smtClean="0">
                <a:latin typeface="Times New Roman" pitchFamily="18" charset="0"/>
                <a:ea typeface="华文细黑"/>
                <a:cs typeface="Times New Roman" pitchFamily="18" charset="0"/>
              </a:rPr>
              <a:t>。</a:t>
            </a:r>
            <a:endParaRPr lang="en-US" altLang="zh-CN" sz="2800" kern="100" dirty="0" smtClean="0">
              <a:latin typeface="Times New Roman" pitchFamily="18" charset="0"/>
              <a:ea typeface="Times New Roman" pitchFamily="18" charset="0"/>
              <a:cs typeface="Times New Roman" pitchFamily="18" charset="0"/>
            </a:endParaRPr>
          </a:p>
          <a:p>
            <a:pPr algn="just">
              <a:lnSpc>
                <a:spcPct val="150000"/>
              </a:lnSpc>
              <a:spcAft>
                <a:spcPts val="0"/>
              </a:spcAft>
            </a:pPr>
            <a:r>
              <a:rPr lang="en-US" altLang="zh-CN" sz="2800" kern="100" dirty="0">
                <a:latin typeface="Times New Roman" pitchFamily="18" charset="0"/>
                <a:ea typeface="Times New Roman" pitchFamily="18" charset="0"/>
                <a:cs typeface="Times New Roman" pitchFamily="18" charset="0"/>
              </a:rPr>
              <a:t>②Na</a:t>
            </a:r>
            <a:r>
              <a:rPr lang="en-US" altLang="zh-CN" sz="2800" kern="100" baseline="-25000" dirty="0">
                <a:latin typeface="Times New Roman" pitchFamily="18" charset="0"/>
                <a:ea typeface="Times New Roman" pitchFamily="18" charset="0"/>
                <a:cs typeface="Times New Roman" pitchFamily="18" charset="0"/>
              </a:rPr>
              <a:t>2</a:t>
            </a:r>
            <a:r>
              <a:rPr lang="en-US" altLang="zh-CN" sz="2800" kern="100" dirty="0">
                <a:latin typeface="Times New Roman" pitchFamily="18" charset="0"/>
                <a:ea typeface="Times New Roman" pitchFamily="18" charset="0"/>
                <a:cs typeface="Times New Roman" pitchFamily="18" charset="0"/>
              </a:rPr>
              <a:t>SO</a:t>
            </a:r>
            <a:r>
              <a:rPr lang="en-US" altLang="zh-CN" sz="2800" kern="100" baseline="-25000" dirty="0">
                <a:latin typeface="Times New Roman" pitchFamily="18" charset="0"/>
                <a:ea typeface="Times New Roman" pitchFamily="18" charset="0"/>
                <a:cs typeface="Times New Roman" pitchFamily="18" charset="0"/>
              </a:rPr>
              <a:t>3</a:t>
            </a:r>
            <a:r>
              <a:rPr lang="en-US" altLang="zh-CN" sz="2800" kern="100" dirty="0">
                <a:latin typeface="Times New Roman" pitchFamily="18" charset="0"/>
                <a:ea typeface="Times New Roman" pitchFamily="18" charset="0"/>
                <a:cs typeface="Times New Roman" pitchFamily="18" charset="0"/>
              </a:rPr>
              <a:t> </a:t>
            </a:r>
            <a:r>
              <a:rPr lang="zh-CN" altLang="zh-CN" sz="2800" kern="100" dirty="0">
                <a:latin typeface="Times New Roman" pitchFamily="18" charset="0"/>
                <a:ea typeface="华文细黑"/>
                <a:cs typeface="Times New Roman" pitchFamily="18" charset="0"/>
              </a:rPr>
              <a:t>吸收法：</a:t>
            </a:r>
            <a:r>
              <a:rPr lang="en-US" altLang="zh-CN" sz="2800" kern="100" dirty="0">
                <a:latin typeface="Times New Roman" pitchFamily="18" charset="0"/>
                <a:ea typeface="Times New Roman" pitchFamily="18" charset="0"/>
                <a:cs typeface="Times New Roman" pitchFamily="18" charset="0"/>
              </a:rPr>
              <a:t>Na</a:t>
            </a:r>
            <a:r>
              <a:rPr lang="en-US" altLang="zh-CN" sz="2800" kern="100" baseline="-25000" dirty="0">
                <a:latin typeface="Times New Roman" pitchFamily="18" charset="0"/>
                <a:ea typeface="Times New Roman" pitchFamily="18" charset="0"/>
                <a:cs typeface="Times New Roman" pitchFamily="18" charset="0"/>
              </a:rPr>
              <a:t>2</a:t>
            </a:r>
            <a:r>
              <a:rPr lang="en-US" altLang="zh-CN" sz="2800" kern="100" dirty="0">
                <a:latin typeface="Times New Roman" pitchFamily="18" charset="0"/>
                <a:ea typeface="Times New Roman" pitchFamily="18" charset="0"/>
                <a:cs typeface="Times New Roman" pitchFamily="18" charset="0"/>
              </a:rPr>
              <a:t>SO</a:t>
            </a:r>
            <a:r>
              <a:rPr lang="en-US" altLang="zh-CN" sz="2800" kern="100" baseline="-25000" dirty="0">
                <a:latin typeface="Times New Roman" pitchFamily="18" charset="0"/>
                <a:ea typeface="Times New Roman" pitchFamily="18" charset="0"/>
                <a:cs typeface="Times New Roman" pitchFamily="18" charset="0"/>
              </a:rPr>
              <a:t>3</a:t>
            </a:r>
            <a:r>
              <a:rPr lang="zh-CN" altLang="zh-CN" sz="2800" kern="100" dirty="0">
                <a:latin typeface="Times New Roman" pitchFamily="18" charset="0"/>
                <a:ea typeface="华文细黑"/>
                <a:cs typeface="Times New Roman" pitchFamily="18" charset="0"/>
              </a:rPr>
              <a:t>＋</a:t>
            </a:r>
            <a:r>
              <a:rPr lang="en-US" altLang="zh-CN" sz="2800" kern="100" dirty="0">
                <a:latin typeface="Times New Roman" pitchFamily="18" charset="0"/>
                <a:ea typeface="Times New Roman" pitchFamily="18" charset="0"/>
                <a:cs typeface="Times New Roman" pitchFamily="18" charset="0"/>
              </a:rPr>
              <a:t>SO</a:t>
            </a:r>
            <a:r>
              <a:rPr lang="en-US" altLang="zh-CN" sz="2800" kern="100" baseline="-25000" dirty="0">
                <a:latin typeface="Times New Roman" pitchFamily="18" charset="0"/>
                <a:ea typeface="Times New Roman" pitchFamily="18" charset="0"/>
                <a:cs typeface="Times New Roman" pitchFamily="18" charset="0"/>
              </a:rPr>
              <a:t>2</a:t>
            </a:r>
            <a:r>
              <a:rPr lang="zh-CN" altLang="zh-CN" sz="2800" kern="100" dirty="0">
                <a:latin typeface="Times New Roman" pitchFamily="18" charset="0"/>
                <a:ea typeface="华文细黑"/>
                <a:cs typeface="Times New Roman" pitchFamily="18" charset="0"/>
              </a:rPr>
              <a:t>＋</a:t>
            </a:r>
            <a:r>
              <a:rPr lang="en-US" altLang="zh-CN" sz="2800" kern="100" dirty="0">
                <a:latin typeface="Times New Roman" pitchFamily="18" charset="0"/>
                <a:ea typeface="Times New Roman" pitchFamily="18" charset="0"/>
                <a:cs typeface="Times New Roman" pitchFamily="18" charset="0"/>
              </a:rPr>
              <a:t>H</a:t>
            </a:r>
            <a:r>
              <a:rPr lang="en-US" altLang="zh-CN" sz="2800" kern="100" baseline="-25000" dirty="0">
                <a:latin typeface="Times New Roman" pitchFamily="18" charset="0"/>
                <a:ea typeface="Times New Roman" pitchFamily="18" charset="0"/>
                <a:cs typeface="Times New Roman" pitchFamily="18" charset="0"/>
              </a:rPr>
              <a:t>2</a:t>
            </a:r>
            <a:r>
              <a:rPr lang="en-US" altLang="zh-CN" sz="2800" kern="100" dirty="0">
                <a:latin typeface="Times New Roman" pitchFamily="18" charset="0"/>
                <a:ea typeface="Times New Roman" pitchFamily="18" charset="0"/>
                <a:cs typeface="Times New Roman" pitchFamily="18" charset="0"/>
              </a:rPr>
              <a:t>O</a:t>
            </a:r>
            <a:r>
              <a:rPr lang="en-US" altLang="zh-CN" sz="2800" kern="100" spc="-80" dirty="0">
                <a:latin typeface="Times New Roman" pitchFamily="18" charset="0"/>
                <a:ea typeface="Times New Roman" pitchFamily="18" charset="0"/>
                <a:cs typeface="Times New Roman" pitchFamily="18" charset="0"/>
              </a:rPr>
              <a:t>==</a:t>
            </a:r>
            <a:r>
              <a:rPr lang="en-US" altLang="zh-CN" sz="2800" kern="100" dirty="0">
                <a:latin typeface="Times New Roman" pitchFamily="18" charset="0"/>
                <a:ea typeface="Times New Roman" pitchFamily="18" charset="0"/>
                <a:cs typeface="Times New Roman" pitchFamily="18" charset="0"/>
              </a:rPr>
              <a:t>=2NaHSO</a:t>
            </a:r>
            <a:r>
              <a:rPr lang="en-US" altLang="zh-CN" sz="2800" kern="100" baseline="-25000" dirty="0">
                <a:latin typeface="Times New Roman" pitchFamily="18" charset="0"/>
                <a:ea typeface="Times New Roman" pitchFamily="18" charset="0"/>
                <a:cs typeface="Times New Roman" pitchFamily="18" charset="0"/>
              </a:rPr>
              <a:t>3</a:t>
            </a:r>
            <a:r>
              <a:rPr lang="zh-CN" altLang="zh-CN" sz="2800" kern="100" dirty="0" smtClean="0">
                <a:latin typeface="Times New Roman" pitchFamily="18" charset="0"/>
                <a:ea typeface="华文细黑"/>
                <a:cs typeface="Times New Roman" pitchFamily="18" charset="0"/>
              </a:rPr>
              <a:t>，</a:t>
            </a:r>
            <a:endParaRPr lang="zh-CN" altLang="zh-CN" sz="1050" kern="100" dirty="0">
              <a:latin typeface="Times New Roman" pitchFamily="18" charset="0"/>
              <a:cs typeface="Times New Roman" pitchFamily="18" charset="0"/>
            </a:endParaRPr>
          </a:p>
        </p:txBody>
      </p:sp>
      <p:graphicFrame>
        <p:nvGraphicFramePr>
          <p:cNvPr id="2" name="对象 1"/>
          <p:cNvGraphicFramePr>
            <a:graphicFrameLocks noChangeAspect="1"/>
          </p:cNvGraphicFramePr>
          <p:nvPr>
            <p:extLst>
              <p:ext uri="{D42A27DB-BD31-4B8C-83A1-F6EECF244321}">
                <p14:modId xmlns:p14="http://schemas.microsoft.com/office/powerpoint/2010/main" xmlns="" val="2023011227"/>
              </p:ext>
            </p:extLst>
          </p:nvPr>
        </p:nvGraphicFramePr>
        <p:xfrm>
          <a:off x="602034" y="3717826"/>
          <a:ext cx="8445500" cy="1152525"/>
        </p:xfrm>
        <a:graphic>
          <a:graphicData uri="http://schemas.openxmlformats.org/presentationml/2006/ole">
            <p:oleObj spid="_x0000_s80915" name="文档" r:id="rId3" imgW="8446263" imgH="1152330" progId="Word.Document.12">
              <p:embed/>
            </p:oleObj>
          </a:graphicData>
        </a:graphic>
      </p:graphicFrame>
    </p:spTree>
    <p:extLst>
      <p:ext uri="{BB962C8B-B14F-4D97-AF65-F5344CB8AC3E}">
        <p14:creationId xmlns:p14="http://schemas.microsoft.com/office/powerpoint/2010/main" xmlns="" val="2527666352"/>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548438" y="551916"/>
            <a:ext cx="11179503" cy="4534062"/>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碳的氧化物对环境的影响</a:t>
            </a:r>
            <a:endParaRPr lang="zh-CN" altLang="zh-CN" sz="1050" kern="100" dirty="0">
              <a:latin typeface="宋体"/>
              <a:cs typeface="Courier New"/>
            </a:endParaRPr>
          </a:p>
          <a:p>
            <a:pPr algn="just">
              <a:lnSpc>
                <a:spcPct val="150000"/>
              </a:lnSpc>
              <a:spcAft>
                <a:spcPts val="0"/>
              </a:spcAft>
            </a:pPr>
            <a:r>
              <a:rPr lang="en-US" altLang="zh-CN" sz="2800" kern="100" dirty="0">
                <a:latin typeface="宋体"/>
                <a:ea typeface="华文细黑"/>
                <a:cs typeface="Times New Roman"/>
              </a:rPr>
              <a:t>①</a:t>
            </a:r>
            <a:r>
              <a:rPr lang="zh-CN" altLang="zh-CN" sz="2800" kern="100" dirty="0">
                <a:latin typeface="Times New Roman"/>
                <a:ea typeface="华文细黑"/>
                <a:cs typeface="Times New Roman"/>
              </a:rPr>
              <a:t>二氧化碳</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a.CO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与温室效应：由于二氧化碳对从地表射向太空的长波特别是红外辐射有强烈的吸收作用，从而阻碍了部分地球向太空辐射的能量。这就会使地球表面温度升高、两极冰川融化、海平面上升，人们把这种由二氧化碳所产生的效应称为温室效应。除</a:t>
            </a:r>
            <a:r>
              <a:rPr lang="en-US" altLang="zh-CN" sz="2800" kern="100" dirty="0">
                <a:latin typeface="Times New Roman"/>
                <a:ea typeface="华文细黑"/>
                <a:cs typeface="Courier New"/>
              </a:rPr>
              <a:t>CO</a:t>
            </a:r>
            <a:r>
              <a:rPr lang="en-US" altLang="zh-CN" sz="2800" kern="100" baseline="-25000" dirty="0">
                <a:latin typeface="Times New Roman"/>
                <a:ea typeface="华文细黑"/>
                <a:cs typeface="Courier New"/>
              </a:rPr>
              <a:t>2</a:t>
            </a:r>
            <a:r>
              <a:rPr lang="zh-CN" altLang="zh-CN" sz="2800" kern="100" dirty="0">
                <a:latin typeface="Times New Roman"/>
                <a:ea typeface="华文细黑"/>
                <a:cs typeface="Times New Roman"/>
              </a:rPr>
              <a:t>外，对产生温室效应有重要作用的气体还有甲烷、臭氧、氟氯烃等。</a:t>
            </a:r>
            <a:endParaRPr lang="zh-CN" altLang="zh-CN" sz="1050" kern="100" dirty="0">
              <a:effectLst/>
              <a:latin typeface="宋体"/>
              <a:cs typeface="Courier New"/>
            </a:endParaRPr>
          </a:p>
        </p:txBody>
      </p:sp>
    </p:spTree>
    <p:extLst>
      <p:ext uri="{BB962C8B-B14F-4D97-AF65-F5344CB8AC3E}">
        <p14:creationId xmlns:p14="http://schemas.microsoft.com/office/powerpoint/2010/main" xmlns="" val="1800751594"/>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对象 1"/>
          <p:cNvGraphicFramePr>
            <a:graphicFrameLocks noChangeAspect="1"/>
          </p:cNvGraphicFramePr>
          <p:nvPr>
            <p:extLst>
              <p:ext uri="{D42A27DB-BD31-4B8C-83A1-F6EECF244321}">
                <p14:modId xmlns:p14="http://schemas.microsoft.com/office/powerpoint/2010/main" xmlns="" val="1173951032"/>
              </p:ext>
            </p:extLst>
          </p:nvPr>
        </p:nvGraphicFramePr>
        <p:xfrm>
          <a:off x="368696" y="477466"/>
          <a:ext cx="11487150" cy="6191250"/>
        </p:xfrm>
        <a:graphic>
          <a:graphicData uri="http://schemas.openxmlformats.org/presentationml/2006/ole">
            <p:oleObj spid="_x0000_s79891" name="文档" r:id="rId3" imgW="11488759" imgH="6199796" progId="Word.Document.12">
              <p:embed/>
            </p:oleObj>
          </a:graphicData>
        </a:graphic>
      </p:graphicFrame>
    </p:spTree>
    <p:extLst>
      <p:ext uri="{BB962C8B-B14F-4D97-AF65-F5344CB8AC3E}">
        <p14:creationId xmlns:p14="http://schemas.microsoft.com/office/powerpoint/2010/main" xmlns="" val="679179527"/>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548438" y="549474"/>
            <a:ext cx="11179503" cy="5693866"/>
          </a:xfrm>
          <a:prstGeom prst="rect">
            <a:avLst/>
          </a:prstGeom>
        </p:spPr>
        <p:txBody>
          <a:bodyPr>
            <a:spAutoFit/>
          </a:bodyPr>
          <a:lstStyle/>
          <a:p>
            <a:pPr algn="just">
              <a:lnSpc>
                <a:spcPct val="150000"/>
              </a:lnSpc>
              <a:spcAft>
                <a:spcPts val="0"/>
              </a:spcAft>
            </a:pPr>
            <a:r>
              <a:rPr lang="en-US" altLang="zh-CN" sz="2800" kern="100" dirty="0">
                <a:latin typeface="宋体"/>
                <a:ea typeface="华文细黑"/>
                <a:cs typeface="Times New Roman"/>
              </a:rPr>
              <a:t>②</a:t>
            </a:r>
            <a:r>
              <a:rPr lang="zh-CN" altLang="zh-CN" sz="2800" kern="100" dirty="0">
                <a:latin typeface="Times New Roman"/>
                <a:ea typeface="华文细黑"/>
                <a:cs typeface="Times New Roman"/>
              </a:rPr>
              <a:t>一氧化碳：煤气中毒就是一氧化碳导致的，它极易与人体内的血红蛋白结合，从而使人缺氧窒息死亡。它是水煤气的成分之一，含碳燃料的不充分燃烧将会产生一氧化碳，是一种严重的大气污染物。</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(3)</a:t>
            </a:r>
            <a:r>
              <a:rPr lang="zh-CN" altLang="zh-CN" sz="2800" kern="100" dirty="0">
                <a:latin typeface="Times New Roman"/>
                <a:ea typeface="华文细黑"/>
                <a:cs typeface="Times New Roman"/>
              </a:rPr>
              <a:t>光化学烟雾的形成及防治</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主要污染物：氮氧化物和碳氢化合物</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汽车尾气</a:t>
            </a:r>
            <a:r>
              <a:rPr lang="en-US" altLang="zh-CN" sz="2800" kern="100" dirty="0">
                <a:latin typeface="Times New Roman"/>
                <a:ea typeface="华文细黑"/>
                <a:cs typeface="Courier New"/>
              </a:rPr>
              <a:t>)</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危害：人受到的主要伤害是眼睛和黏膜受刺激、头痛、呼吸障碍、慢性呼吸道疾病恶化、肺部功能损害</a:t>
            </a:r>
            <a:r>
              <a:rPr lang="zh-CN" altLang="zh-CN" sz="2800" kern="100" dirty="0" smtClean="0">
                <a:latin typeface="Times New Roman"/>
                <a:ea typeface="华文细黑"/>
                <a:cs typeface="Times New Roman"/>
              </a:rPr>
              <a:t>。</a:t>
            </a:r>
            <a:endParaRPr lang="en-US" altLang="zh-CN" sz="2800" kern="100" dirty="0" smtClean="0">
              <a:latin typeface="Times New Roman"/>
              <a:ea typeface="华文细黑"/>
              <a:cs typeface="Times New Roman"/>
            </a:endParaRPr>
          </a:p>
          <a:p>
            <a:pPr lvl="0"/>
            <a:r>
              <a:rPr lang="zh-CN" altLang="zh-CN" sz="2800" b="1" kern="100" dirty="0">
                <a:solidFill>
                  <a:srgbClr val="0000FF"/>
                </a:solidFill>
                <a:latin typeface="Times New Roman"/>
                <a:ea typeface="华文细黑"/>
                <a:cs typeface="Times New Roman"/>
              </a:rPr>
              <a:t>防治措施：</a:t>
            </a:r>
            <a:endParaRPr lang="zh-CN" altLang="en-US" sz="2800" b="1" kern="100" dirty="0">
              <a:solidFill>
                <a:srgbClr val="0000FF"/>
              </a:solidFill>
              <a:latin typeface="Times New Roman"/>
              <a:ea typeface="华文细黑"/>
              <a:cs typeface="Times New Roman"/>
            </a:endParaRPr>
          </a:p>
          <a:p>
            <a:pPr algn="just">
              <a:lnSpc>
                <a:spcPct val="150000"/>
              </a:lnSpc>
              <a:spcAft>
                <a:spcPts val="0"/>
              </a:spcAft>
            </a:pPr>
            <a:r>
              <a:rPr lang="zh-CN" altLang="zh-CN" sz="2800" kern="100" dirty="0">
                <a:latin typeface="Times New Roman"/>
                <a:ea typeface="华文细黑"/>
                <a:cs typeface="Times New Roman"/>
              </a:rPr>
              <a:t>控制城市汽车数量、开发新能源、汽车安装尾气净化器</a:t>
            </a:r>
            <a:r>
              <a:rPr lang="zh-CN" altLang="zh-CN" sz="2800" kern="100" dirty="0" smtClean="0">
                <a:latin typeface="Times New Roman"/>
                <a:ea typeface="华文细黑"/>
                <a:cs typeface="Times New Roman"/>
              </a:rPr>
              <a:t>。</a:t>
            </a:r>
            <a:endParaRPr lang="zh-CN" altLang="zh-CN" sz="1050" kern="100" dirty="0">
              <a:latin typeface="宋体"/>
              <a:cs typeface="Courier New"/>
            </a:endParaRPr>
          </a:p>
        </p:txBody>
      </p:sp>
    </p:spTree>
    <p:extLst>
      <p:ext uri="{BB962C8B-B14F-4D97-AF65-F5344CB8AC3E}">
        <p14:creationId xmlns:p14="http://schemas.microsoft.com/office/powerpoint/2010/main" xmlns="" val="35598539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464166" y="155163"/>
            <a:ext cx="11518253" cy="5262979"/>
          </a:xfrm>
          <a:prstGeom prst="rect">
            <a:avLst/>
          </a:prstGeom>
        </p:spPr>
        <p:txBody>
          <a:bodyPr>
            <a:spAutoFit/>
          </a:bodyPr>
          <a:lstStyle/>
          <a:p>
            <a:pPr algn="just">
              <a:lnSpc>
                <a:spcPct val="150000"/>
              </a:lnSpc>
              <a:spcAft>
                <a:spcPts val="0"/>
              </a:spcAft>
            </a:pPr>
            <a:r>
              <a:rPr lang="en-US" altLang="zh-CN" sz="2800" kern="100" dirty="0" smtClean="0">
                <a:latin typeface="Times New Roman"/>
                <a:ea typeface="华文细黑"/>
                <a:cs typeface="Courier New"/>
              </a:rPr>
              <a:t>(</a:t>
            </a:r>
            <a:r>
              <a:rPr lang="en-US" altLang="zh-CN" sz="2800" kern="100" dirty="0">
                <a:latin typeface="Times New Roman"/>
                <a:ea typeface="华文细黑"/>
                <a:cs typeface="Courier New"/>
              </a:rPr>
              <a:t>4)</a:t>
            </a:r>
            <a:r>
              <a:rPr lang="zh-CN" altLang="zh-CN" sz="2800" kern="100" dirty="0">
                <a:latin typeface="Times New Roman"/>
                <a:ea typeface="华文细黑"/>
                <a:cs typeface="Times New Roman"/>
              </a:rPr>
              <a:t>雾霾的形成原因</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雾霾是雾和霾的组合词，硫氧化物、氮氧化物和可吸入颗粒物这三项是雾霾的主要组成，前两者为气态污染物，最后一项颗粒物才是加重雾霾天气污染的罪魁祸首。它们与雾气结合在一起，让天空瞬间变得灰蒙蒙的，燃煤和汽车尾气是雾霾天气产生的重要原因。</a:t>
            </a:r>
            <a:endParaRPr lang="zh-CN" altLang="zh-CN" sz="1050" kern="100" dirty="0">
              <a:latin typeface="宋体"/>
              <a:cs typeface="Courier New"/>
            </a:endParaRPr>
          </a:p>
          <a:p>
            <a:pPr algn="just">
              <a:lnSpc>
                <a:spcPct val="150000"/>
              </a:lnSpc>
              <a:spcAft>
                <a:spcPts val="0"/>
              </a:spcAft>
            </a:pPr>
            <a:r>
              <a:rPr lang="en-US" altLang="zh-CN" sz="2800" kern="100" dirty="0">
                <a:latin typeface="Times New Roman"/>
                <a:ea typeface="华文细黑"/>
                <a:cs typeface="Courier New"/>
              </a:rPr>
              <a:t>PM2.5</a:t>
            </a:r>
            <a:r>
              <a:rPr lang="zh-CN" altLang="zh-CN" sz="2800" kern="100" dirty="0">
                <a:latin typeface="Times New Roman"/>
                <a:ea typeface="华文细黑"/>
                <a:cs typeface="Times New Roman"/>
              </a:rPr>
              <a:t>粒径小，比表面积大，吸附活性强，易附带有毒、有害物质</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如重金属、微生物等</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，且在大气中的停留时间长，输送距离远，因而对人体健康和大气环境质量的影响更大。</a:t>
            </a:r>
            <a:endParaRPr lang="zh-CN" altLang="zh-CN" sz="1050" kern="100" dirty="0">
              <a:effectLst/>
              <a:latin typeface="宋体"/>
              <a:cs typeface="Courier New"/>
            </a:endParaRPr>
          </a:p>
        </p:txBody>
      </p:sp>
    </p:spTree>
    <p:extLst>
      <p:ext uri="{BB962C8B-B14F-4D97-AF65-F5344CB8AC3E}">
        <p14:creationId xmlns:p14="http://schemas.microsoft.com/office/powerpoint/2010/main" xmlns="" val="1509480244"/>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566888" y="411383"/>
            <a:ext cx="11404211" cy="5826723"/>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(5)</a:t>
            </a:r>
            <a:r>
              <a:rPr lang="zh-CN" altLang="zh-CN" sz="2800" kern="100" dirty="0">
                <a:latin typeface="Times New Roman"/>
                <a:ea typeface="华文细黑"/>
                <a:cs typeface="Times New Roman"/>
              </a:rPr>
              <a:t>水体污染</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原因：农业化肥的使用、工业三废、生活污水、石油泄露等。</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种类：耗氧有机物，难降解有机物，重金属，植物营养物质，酸、碱和盐，石油，农药和病原体微生物等。</a:t>
            </a:r>
            <a:endParaRPr lang="zh-CN" altLang="zh-CN" sz="1050" kern="100" dirty="0">
              <a:latin typeface="宋体"/>
              <a:cs typeface="Courier New"/>
            </a:endParaRPr>
          </a:p>
          <a:p>
            <a:pPr algn="just">
              <a:lnSpc>
                <a:spcPct val="150000"/>
              </a:lnSpc>
              <a:spcAft>
                <a:spcPts val="0"/>
              </a:spcAft>
            </a:pPr>
            <a:r>
              <a:rPr lang="zh-CN" altLang="zh-CN" sz="2800" kern="100" dirty="0" smtClean="0">
                <a:latin typeface="Times New Roman"/>
                <a:ea typeface="华文细黑"/>
                <a:cs typeface="Times New Roman"/>
              </a:rPr>
              <a:t>危害：</a:t>
            </a:r>
            <a:r>
              <a:rPr lang="en-US" altLang="zh-CN" sz="2800" kern="100" dirty="0" smtClean="0">
                <a:latin typeface="宋体"/>
                <a:ea typeface="华文细黑"/>
                <a:cs typeface="Times New Roman"/>
              </a:rPr>
              <a:t>①</a:t>
            </a:r>
            <a:r>
              <a:rPr lang="zh-CN" altLang="zh-CN" sz="2800" kern="100" dirty="0">
                <a:latin typeface="Times New Roman"/>
                <a:ea typeface="华文细黑"/>
                <a:cs typeface="Times New Roman"/>
              </a:rPr>
              <a:t>重金属污染：</a:t>
            </a:r>
            <a:r>
              <a:rPr lang="en-US" altLang="zh-CN" sz="2800" kern="100" dirty="0">
                <a:latin typeface="Times New Roman"/>
                <a:ea typeface="华文细黑"/>
                <a:cs typeface="Courier New"/>
              </a:rPr>
              <a:t>Hg</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Cd</a:t>
            </a:r>
            <a:r>
              <a:rPr lang="zh-CN" altLang="zh-CN" sz="2800" kern="100" dirty="0">
                <a:latin typeface="Times New Roman"/>
                <a:ea typeface="华文细黑"/>
                <a:cs typeface="Times New Roman"/>
              </a:rPr>
              <a:t>、</a:t>
            </a:r>
            <a:r>
              <a:rPr lang="en-US" altLang="zh-CN" sz="2800" kern="100" dirty="0" err="1">
                <a:latin typeface="Times New Roman"/>
                <a:ea typeface="华文细黑"/>
                <a:cs typeface="Courier New"/>
              </a:rPr>
              <a:t>Pb</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Cr</a:t>
            </a:r>
            <a:r>
              <a:rPr lang="zh-CN" altLang="zh-CN" sz="2800" kern="100" dirty="0">
                <a:latin typeface="Times New Roman"/>
                <a:ea typeface="华文细黑"/>
                <a:cs typeface="Times New Roman"/>
              </a:rPr>
              <a:t>等，其中水俣病是由</a:t>
            </a:r>
            <a:r>
              <a:rPr lang="en-US" altLang="zh-CN" sz="2800" kern="100" dirty="0">
                <a:latin typeface="Times New Roman"/>
                <a:ea typeface="华文细黑"/>
                <a:cs typeface="Courier New"/>
              </a:rPr>
              <a:t>Hg</a:t>
            </a:r>
            <a:r>
              <a:rPr lang="zh-CN" altLang="zh-CN" sz="2800" kern="100" dirty="0">
                <a:latin typeface="Times New Roman"/>
                <a:ea typeface="华文细黑"/>
                <a:cs typeface="Times New Roman"/>
              </a:rPr>
              <a:t>污染引起的，痛痛病是由</a:t>
            </a:r>
            <a:r>
              <a:rPr lang="en-US" altLang="zh-CN" sz="2800" kern="100" dirty="0">
                <a:latin typeface="Times New Roman"/>
                <a:ea typeface="华文细黑"/>
                <a:cs typeface="Courier New"/>
              </a:rPr>
              <a:t>Cd</a:t>
            </a:r>
            <a:r>
              <a:rPr lang="zh-CN" altLang="zh-CN" sz="2800" kern="100" dirty="0">
                <a:latin typeface="Times New Roman"/>
                <a:ea typeface="华文细黑"/>
                <a:cs typeface="Times New Roman"/>
              </a:rPr>
              <a:t>污染引起的。</a:t>
            </a:r>
            <a:endParaRPr lang="zh-CN" altLang="zh-CN" sz="1050" kern="100" dirty="0">
              <a:latin typeface="宋体"/>
              <a:cs typeface="Courier New"/>
            </a:endParaRPr>
          </a:p>
          <a:p>
            <a:pPr algn="just">
              <a:lnSpc>
                <a:spcPct val="150000"/>
              </a:lnSpc>
              <a:spcAft>
                <a:spcPts val="0"/>
              </a:spcAft>
            </a:pPr>
            <a:r>
              <a:rPr lang="en-US" altLang="zh-CN" sz="2800" kern="100" dirty="0">
                <a:latin typeface="宋体"/>
                <a:ea typeface="华文细黑"/>
                <a:cs typeface="Times New Roman"/>
              </a:rPr>
              <a:t>②</a:t>
            </a:r>
            <a:r>
              <a:rPr lang="zh-CN" altLang="zh-CN" sz="2800" kern="100" dirty="0">
                <a:latin typeface="Times New Roman"/>
                <a:ea typeface="华文细黑"/>
                <a:cs typeface="Times New Roman"/>
              </a:rPr>
              <a:t>植物营养素污染：水中</a:t>
            </a:r>
            <a:r>
              <a:rPr lang="en-US" altLang="zh-CN" sz="2800" kern="100" dirty="0">
                <a:latin typeface="Times New Roman"/>
                <a:ea typeface="华文细黑"/>
                <a:cs typeface="Courier New"/>
              </a:rPr>
              <a:t>N</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P</a:t>
            </a:r>
            <a:r>
              <a:rPr lang="zh-CN" altLang="zh-CN" sz="2800" kern="100" dirty="0">
                <a:latin typeface="Times New Roman"/>
                <a:ea typeface="华文细黑"/>
                <a:cs typeface="Times New Roman"/>
              </a:rPr>
              <a:t>等营养元素含量过多引起的污染叫水体富营养化，可能引起</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水华</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或</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赤潮</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。含磷洗衣粉的使用是造成水体富营养化的重要原因之一。</a:t>
            </a:r>
            <a:endParaRPr lang="zh-CN" altLang="zh-CN" sz="1050" kern="100" dirty="0">
              <a:effectLst/>
              <a:latin typeface="宋体"/>
              <a:cs typeface="Courier New"/>
            </a:endParaRPr>
          </a:p>
        </p:txBody>
      </p:sp>
    </p:spTree>
    <p:extLst>
      <p:ext uri="{BB962C8B-B14F-4D97-AF65-F5344CB8AC3E}">
        <p14:creationId xmlns:p14="http://schemas.microsoft.com/office/powerpoint/2010/main" xmlns="" val="94106757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566888" y="114513"/>
            <a:ext cx="11404211" cy="6555641"/>
          </a:xfrm>
          <a:prstGeom prst="rect">
            <a:avLst/>
          </a:prstGeom>
        </p:spPr>
        <p:txBody>
          <a:bodyPr>
            <a:spAutoFit/>
          </a:bodyPr>
          <a:lstStyle/>
          <a:p>
            <a:pPr algn="just">
              <a:lnSpc>
                <a:spcPct val="150000"/>
              </a:lnSpc>
              <a:spcAft>
                <a:spcPts val="0"/>
              </a:spcAft>
            </a:pPr>
            <a:r>
              <a:rPr lang="en-US" altLang="zh-CN" sz="2800" kern="100" dirty="0">
                <a:latin typeface="Times New Roman"/>
                <a:ea typeface="华文细黑"/>
                <a:cs typeface="Courier New"/>
              </a:rPr>
              <a:t>2.</a:t>
            </a:r>
            <a:r>
              <a:rPr lang="zh-CN" altLang="zh-CN" sz="2800" kern="100" dirty="0">
                <a:latin typeface="Times New Roman"/>
                <a:ea typeface="华文细黑"/>
                <a:cs typeface="Times New Roman"/>
              </a:rPr>
              <a:t>生活处处有化学</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农用塑料：聚氯乙烯</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食品包装袋：聚乙烯</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汽油：禁用含铅汽油、提倡使用乙醇汽油</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食品脱氧剂：维生素</a:t>
            </a:r>
            <a:r>
              <a:rPr lang="en-US" altLang="zh-CN" sz="2800" kern="100" dirty="0">
                <a:latin typeface="Times New Roman"/>
                <a:ea typeface="华文细黑"/>
                <a:cs typeface="Courier New"/>
              </a:rPr>
              <a:t>C</a:t>
            </a:r>
            <a:r>
              <a:rPr lang="zh-CN" altLang="zh-CN" sz="2800" kern="100" dirty="0">
                <a:latin typeface="Times New Roman"/>
                <a:ea typeface="华文细黑"/>
                <a:cs typeface="Times New Roman"/>
              </a:rPr>
              <a:t>、</a:t>
            </a:r>
            <a:r>
              <a:rPr lang="en-US" altLang="zh-CN" sz="2800" kern="100" dirty="0">
                <a:latin typeface="Times New Roman"/>
                <a:ea typeface="华文细黑"/>
                <a:cs typeface="Courier New"/>
              </a:rPr>
              <a:t>FeSO</a:t>
            </a:r>
            <a:r>
              <a:rPr lang="en-US" altLang="zh-CN" sz="2800" kern="100" baseline="-25000" dirty="0">
                <a:latin typeface="Times New Roman"/>
                <a:ea typeface="华文细黑"/>
                <a:cs typeface="Courier New"/>
              </a:rPr>
              <a:t>4</a:t>
            </a:r>
            <a:r>
              <a:rPr lang="zh-CN" altLang="zh-CN" sz="2800" kern="100" dirty="0">
                <a:latin typeface="Times New Roman"/>
                <a:ea typeface="华文细黑"/>
                <a:cs typeface="Times New Roman"/>
              </a:rPr>
              <a:t>、还原铁粉</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食品干燥剂：不能用生石灰，一般用硅胶</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食品防腐剂：苯甲酸钠、亚硝酸钠</a:t>
            </a:r>
            <a:r>
              <a:rPr lang="en-US" altLang="zh-CN" sz="2800" kern="100" dirty="0">
                <a:latin typeface="Times New Roman"/>
                <a:ea typeface="华文细黑"/>
                <a:cs typeface="Courier New"/>
              </a:rPr>
              <a:t>(</a:t>
            </a:r>
            <a:r>
              <a:rPr lang="zh-CN" altLang="zh-CN" sz="2800" kern="100" dirty="0">
                <a:latin typeface="Times New Roman"/>
                <a:ea typeface="华文细黑"/>
                <a:cs typeface="Times New Roman"/>
              </a:rPr>
              <a:t>严禁超标使用</a:t>
            </a:r>
            <a:r>
              <a:rPr lang="en-US" altLang="zh-CN" sz="2800" kern="100" dirty="0" smtClean="0">
                <a:latin typeface="Times New Roman"/>
                <a:ea typeface="华文细黑"/>
                <a:cs typeface="Courier New"/>
              </a:rPr>
              <a:t>)</a:t>
            </a:r>
          </a:p>
          <a:p>
            <a:pPr algn="just">
              <a:lnSpc>
                <a:spcPct val="150000"/>
              </a:lnSpc>
              <a:spcAft>
                <a:spcPts val="0"/>
              </a:spcAft>
            </a:pPr>
            <a:r>
              <a:rPr lang="zh-CN" altLang="zh-CN" sz="2800" kern="100" dirty="0">
                <a:latin typeface="Times New Roman"/>
                <a:ea typeface="华文细黑"/>
                <a:cs typeface="Times New Roman"/>
              </a:rPr>
              <a:t>水的净化：明矾</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水的消毒：氯气、二氧化氯</a:t>
            </a:r>
            <a:endParaRPr lang="zh-CN" altLang="zh-CN" sz="1050" kern="100" dirty="0">
              <a:latin typeface="宋体"/>
              <a:cs typeface="Courier New"/>
            </a:endParaRPr>
          </a:p>
          <a:p>
            <a:pPr algn="just">
              <a:lnSpc>
                <a:spcPct val="150000"/>
              </a:lnSpc>
              <a:spcAft>
                <a:spcPts val="0"/>
              </a:spcAft>
            </a:pPr>
            <a:r>
              <a:rPr lang="zh-CN" altLang="zh-CN" sz="2800" kern="100" dirty="0">
                <a:latin typeface="Times New Roman"/>
                <a:ea typeface="华文细黑"/>
                <a:cs typeface="Times New Roman"/>
              </a:rPr>
              <a:t>环境消毒：</a:t>
            </a:r>
            <a:r>
              <a:rPr lang="en-US" altLang="zh-CN" sz="2800" kern="100" dirty="0">
                <a:latin typeface="宋体"/>
                <a:ea typeface="华文细黑"/>
                <a:cs typeface="Times New Roman"/>
              </a:rPr>
              <a:t>“</a:t>
            </a:r>
            <a:r>
              <a:rPr lang="en-US" altLang="zh-CN" sz="2800" kern="100" dirty="0">
                <a:latin typeface="Times New Roman"/>
                <a:ea typeface="华文细黑"/>
                <a:cs typeface="Courier New"/>
              </a:rPr>
              <a:t>84</a:t>
            </a:r>
            <a:r>
              <a:rPr lang="en-US" altLang="zh-CN" sz="2800" kern="100" dirty="0">
                <a:latin typeface="宋体"/>
                <a:ea typeface="华文细黑"/>
                <a:cs typeface="Times New Roman"/>
              </a:rPr>
              <a:t>”</a:t>
            </a:r>
            <a:r>
              <a:rPr lang="zh-CN" altLang="zh-CN" sz="2800" kern="100" dirty="0">
                <a:latin typeface="Times New Roman"/>
                <a:ea typeface="华文细黑"/>
                <a:cs typeface="Times New Roman"/>
              </a:rPr>
              <a:t>消毒液、漂白粉、过氧乙酸</a:t>
            </a:r>
            <a:r>
              <a:rPr lang="en-US" altLang="zh-CN" sz="2800" kern="100" dirty="0">
                <a:latin typeface="Times New Roman"/>
                <a:ea typeface="华文细黑"/>
                <a:cs typeface="Courier New"/>
              </a:rPr>
              <a:t>(CH</a:t>
            </a:r>
            <a:r>
              <a:rPr lang="en-US" altLang="zh-CN" sz="2800" kern="100" baseline="-25000" dirty="0">
                <a:latin typeface="Times New Roman"/>
                <a:ea typeface="华文细黑"/>
                <a:cs typeface="Courier New"/>
              </a:rPr>
              <a:t>3</a:t>
            </a:r>
            <a:r>
              <a:rPr lang="en-US" altLang="zh-CN" sz="2800" kern="100" dirty="0">
                <a:latin typeface="Times New Roman"/>
                <a:ea typeface="华文细黑"/>
                <a:cs typeface="Courier New"/>
              </a:rPr>
              <a:t>COOOH</a:t>
            </a:r>
            <a:r>
              <a:rPr lang="en-US" altLang="zh-CN" sz="2800" kern="100" dirty="0" smtClean="0">
                <a:latin typeface="Times New Roman"/>
                <a:ea typeface="华文细黑"/>
                <a:cs typeface="Courier New"/>
              </a:rPr>
              <a:t>)</a:t>
            </a:r>
            <a:endParaRPr lang="zh-CN" altLang="zh-CN" sz="1050" kern="100" dirty="0">
              <a:latin typeface="宋体"/>
              <a:cs typeface="Courier New"/>
            </a:endParaRPr>
          </a:p>
        </p:txBody>
      </p:sp>
    </p:spTree>
    <p:extLst>
      <p:ext uri="{BB962C8B-B14F-4D97-AF65-F5344CB8AC3E}">
        <p14:creationId xmlns:p14="http://schemas.microsoft.com/office/powerpoint/2010/main" xmlns="" val="1322204072"/>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6486</TotalTime>
  <Words>1648</Words>
  <Application>Microsoft Office PowerPoint</Application>
  <PresentationFormat>自定义</PresentationFormat>
  <Paragraphs>215</Paragraphs>
  <Slides>26</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26</vt:i4>
      </vt:variant>
    </vt:vector>
  </HeadingPairs>
  <TitlesOfParts>
    <vt:vector size="28" baseType="lpstr">
      <vt:lpstr>Office 主题</vt:lpstr>
      <vt:lpstr>文档</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cp:lastModifiedBy>
  <cp:revision>1237</cp:revision>
  <dcterms:modified xsi:type="dcterms:W3CDTF">2017-01-16T11:48:45Z</dcterms:modified>
</cp:coreProperties>
</file>