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77" r:id="rId3"/>
    <p:sldId id="435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3" r:id="rId24"/>
    <p:sldId id="494" r:id="rId25"/>
    <p:sldId id="492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</p:sldIdLst>
  <p:sldSz cx="10080625" cy="6858000"/>
  <p:notesSz cx="7104380" cy="10234930"/>
  <p:custDataLst>
    <p:tags r:id="rId3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0DF"/>
    <a:srgbClr val="D1BCC5"/>
    <a:srgbClr val="93CC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87" d="100"/>
          <a:sy n="87" d="100"/>
        </p:scale>
        <p:origin x="-1061" y="-91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4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绿色圃中小学教育网 http://www.lspjy.com/</a:t>
            </a: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9B84EA-7D68-4D60-9CB1-D50884785D1C}" type="datetimeFigureOut">
              <a:rPr kumimoji="0" lang="zh-CN" altLang="en-US" sz="1245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45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45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绿色圃中小学教育网 http://www.lspjy.com/</a:t>
            </a: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绿色圃中小学教育网 http://www.lspjy.com/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768350"/>
            <a:ext cx="56372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绿色圃中小学教育网 http://www.lspjy.com/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198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4198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1204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120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222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222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3252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3253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427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427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530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530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6324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632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734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734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8372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8373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939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939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042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042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3012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43013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1444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144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246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246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3492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3493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451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451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554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554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6564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656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758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758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8612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8613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963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6963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0659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066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7066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403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4403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1684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7168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270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270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7270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506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4506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6084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4608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7108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4710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8132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48133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9156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4915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文本占位符 2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0180" name="页眉占位符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  <p:sp>
        <p:nvSpPr>
          <p:cNvPr id="50181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>
              <a:buFontTx/>
              <a:buNone/>
            </a:pPr>
            <a:r>
              <a:rPr lang="zh-CN" altLang="en-US" sz="1200" dirty="0">
                <a:sym typeface="+mn-ea"/>
              </a:rPr>
              <a:t>绿色圃中小学教育网 http://www.lspjy.com/</a:t>
            </a:r>
            <a:endParaRPr lang="zh-CN" altLang="en-US" sz="1200" dirty="0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181475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361427" y="2667660"/>
            <a:ext cx="5448968" cy="791636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rgbClr val="0066FF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4361422" y="3646256"/>
            <a:ext cx="5463408" cy="485775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1"/>
          </p:nvPr>
        </p:nvSpPr>
        <p:spPr>
          <a:xfrm>
            <a:off x="4361422" y="1969876"/>
            <a:ext cx="5463408" cy="485775"/>
          </a:xfrm>
          <a:prstGeom prst="rect">
            <a:avLst/>
          </a:prstGeom>
        </p:spPr>
        <p:txBody>
          <a:bodyPr/>
          <a:lstStyle>
            <a:lvl1pPr>
              <a:buNone/>
              <a:defRPr sz="3000" b="1" baseline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045" y="365129"/>
            <a:ext cx="8694539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3045" y="1825625"/>
            <a:ext cx="869453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738" y="6356350"/>
            <a:ext cx="2266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8513" y="6356350"/>
            <a:ext cx="340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r>
              <a:rPr lang="zh-CN" altLang="en-US" dirty="0">
                <a:latin typeface="Calibri" panose="020F0502020204030204" pitchFamily="34" charset="0"/>
              </a:rPr>
              <a:t>绿色圃中小学教育网 http://www.lspjy.com/</a:t>
            </a:r>
            <a:endParaRPr lang="zh-CN" altLang="en-US" dirty="0">
              <a:latin typeface="Calibri" panose="020F0502020204030204" pitchFamily="34" charset="0"/>
            </a:endParaRPr>
          </a:p>
          <a:p>
            <a:pPr lvl="0" eaLnBrk="1" hangingPunct="1"/>
            <a:r>
              <a:rPr lang="zh-CN" altLang="en-US" dirty="0">
                <a:latin typeface="Calibri" panose="020F0502020204030204" pitchFamily="34" charset="0"/>
              </a:rPr>
              <a:t>
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938" y="6356350"/>
            <a:ext cx="2266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"/>
          <p:cNvCxnSpPr/>
          <p:nvPr/>
        </p:nvCxnSpPr>
        <p:spPr>
          <a:xfrm>
            <a:off x="142875" y="911225"/>
            <a:ext cx="9823450" cy="0"/>
          </a:xfrm>
          <a:prstGeom prst="line">
            <a:avLst/>
          </a:prstGeom>
          <a:ln w="38100">
            <a:solidFill>
              <a:schemeClr val="accent4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4" y="1709746"/>
            <a:ext cx="8694539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4" y="4589471"/>
            <a:ext cx="869453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93738" y="6356350"/>
            <a:ext cx="22669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8513" y="6356350"/>
            <a:ext cx="340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r>
              <a:rPr lang="zh-CN" altLang="en-US" dirty="0">
                <a:latin typeface="Calibri" panose="020F0502020204030204" pitchFamily="34" charset="0"/>
              </a:rPr>
              <a:t>绿色圃中小学教育网 http://www.lspjy.com/</a:t>
            </a:r>
            <a:endParaRPr lang="zh-CN" altLang="en-US" dirty="0">
              <a:latin typeface="Calibri" panose="020F0502020204030204" pitchFamily="34" charset="0"/>
            </a:endParaRPr>
          </a:p>
          <a:p>
            <a:pPr lvl="0" eaLnBrk="1" hangingPunct="1"/>
            <a:r>
              <a:rPr lang="zh-CN" altLang="en-US" dirty="0">
                <a:latin typeface="Calibri" panose="020F0502020204030204" pitchFamily="34" charset="0"/>
              </a:rPr>
              <a:t>
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938" y="6356350"/>
            <a:ext cx="22669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42875" y="911225"/>
            <a:ext cx="9823450" cy="0"/>
          </a:xfrm>
          <a:prstGeom prst="line">
            <a:avLst/>
          </a:prstGeom>
          <a:ln w="38100">
            <a:solidFill>
              <a:schemeClr val="accent4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5054" y="1129558"/>
            <a:ext cx="4722257" cy="50395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1" name="内容占位符 2"/>
          <p:cNvSpPr>
            <a:spLocks noGrp="1"/>
          </p:cNvSpPr>
          <p:nvPr>
            <p:ph sz="half" idx="10"/>
          </p:nvPr>
        </p:nvSpPr>
        <p:spPr>
          <a:xfrm>
            <a:off x="5126850" y="1129558"/>
            <a:ext cx="4722257" cy="50395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3" name="标题 14"/>
          <p:cNvSpPr>
            <a:spLocks noGrp="1"/>
          </p:cNvSpPr>
          <p:nvPr>
            <p:ph type="title"/>
          </p:nvPr>
        </p:nvSpPr>
        <p:spPr>
          <a:xfrm>
            <a:off x="121455" y="237191"/>
            <a:ext cx="1445294" cy="485526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42875" y="911225"/>
            <a:ext cx="9823450" cy="0"/>
          </a:xfrm>
          <a:prstGeom prst="line">
            <a:avLst/>
          </a:prstGeom>
          <a:ln w="38100">
            <a:solidFill>
              <a:schemeClr val="accent4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870075" y="127000"/>
            <a:ext cx="0" cy="720725"/>
          </a:xfrm>
          <a:prstGeom prst="line">
            <a:avLst/>
          </a:prstGeom>
          <a:ln w="38100" cmpd="sng">
            <a:solidFill>
              <a:schemeClr val="accent4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141129" y="956951"/>
            <a:ext cx="9838690" cy="5425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4" name="内容占位符 2"/>
          <p:cNvSpPr>
            <a:spLocks noGrp="1"/>
          </p:cNvSpPr>
          <p:nvPr>
            <p:ph sz="half" idx="10"/>
          </p:nvPr>
        </p:nvSpPr>
        <p:spPr>
          <a:xfrm>
            <a:off x="1985764" y="237192"/>
            <a:ext cx="7979483" cy="500939"/>
          </a:xfrm>
          <a:prstGeom prst="rect">
            <a:avLst/>
          </a:prstGeom>
        </p:spPr>
        <p:txBody>
          <a:bodyPr/>
          <a:lstStyle>
            <a:lvl1pPr>
              <a:buNone/>
              <a:defRPr sz="3000" b="1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21455" y="252604"/>
            <a:ext cx="1627475" cy="485526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42875" y="911225"/>
            <a:ext cx="9823450" cy="0"/>
          </a:xfrm>
          <a:prstGeom prst="line">
            <a:avLst/>
          </a:prstGeom>
          <a:ln w="38100">
            <a:solidFill>
              <a:schemeClr val="accent4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141129" y="956951"/>
            <a:ext cx="9838690" cy="5425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标题 14"/>
          <p:cNvSpPr>
            <a:spLocks noGrp="1"/>
          </p:cNvSpPr>
          <p:nvPr>
            <p:ph type="title"/>
          </p:nvPr>
        </p:nvSpPr>
        <p:spPr>
          <a:xfrm>
            <a:off x="121455" y="237191"/>
            <a:ext cx="9834683" cy="485526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42875" y="911225"/>
            <a:ext cx="9823450" cy="0"/>
          </a:xfrm>
          <a:prstGeom prst="line">
            <a:avLst/>
          </a:prstGeom>
          <a:ln w="38100">
            <a:solidFill>
              <a:schemeClr val="accent4">
                <a:alpha val="69804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4"/>
          <p:cNvSpPr>
            <a:spLocks noGrp="1"/>
          </p:cNvSpPr>
          <p:nvPr>
            <p:ph type="title"/>
          </p:nvPr>
        </p:nvSpPr>
        <p:spPr>
          <a:xfrm>
            <a:off x="121453" y="237191"/>
            <a:ext cx="9843792" cy="485526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42875" y="1179513"/>
            <a:ext cx="9823450" cy="0"/>
          </a:xfrm>
          <a:prstGeom prst="line">
            <a:avLst/>
          </a:prstGeom>
          <a:ln w="38100">
            <a:solidFill>
              <a:schemeClr val="accent4"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4"/>
          <p:cNvSpPr>
            <a:spLocks noGrp="1"/>
          </p:cNvSpPr>
          <p:nvPr>
            <p:ph type="title"/>
          </p:nvPr>
        </p:nvSpPr>
        <p:spPr>
          <a:xfrm>
            <a:off x="121453" y="129617"/>
            <a:ext cx="9843792" cy="910295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8" y="2130432"/>
            <a:ext cx="8568531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4" y="3886200"/>
            <a:ext cx="705643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360863" y="1970088"/>
            <a:ext cx="5464175" cy="2492375"/>
          </a:xfrm>
          <a:noFill/>
          <a:ln>
            <a:noFill/>
          </a:ln>
        </p:spPr>
        <p:txBody>
          <a:bodyPr/>
          <a:p>
            <a:pPr eaLnBrk="1" hangingPunct="1">
              <a:lnSpc>
                <a:spcPct val="150000"/>
              </a:lnSpc>
              <a:buClrTx/>
              <a:buSzTx/>
            </a:pPr>
            <a:r>
              <a:rPr lang="zh-CN" altLang="en-US" kern="1200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第四单元　骄人祖先  灿烂文化</a:t>
            </a:r>
            <a:endParaRPr lang="en-US" altLang="zh-CN" kern="1200" dirty="0"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  <a:p>
            <a:pPr eaLnBrk="1" hangingPunct="1">
              <a:lnSpc>
                <a:spcPct val="150000"/>
              </a:lnSpc>
              <a:buClrTx/>
              <a:buSzTx/>
            </a:pPr>
            <a:r>
              <a:rPr lang="en-US" altLang="zh-CN" kern="1200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10  </a:t>
            </a:r>
            <a:r>
              <a:rPr lang="zh-CN" altLang="en-US" kern="1200" dirty="0"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传统美德 源远流长</a:t>
            </a:r>
            <a:endParaRPr lang="en-US" altLang="zh-CN" kern="1200" dirty="0"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6797" y="2141999"/>
            <a:ext cx="1795790" cy="179579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220" name="文本框 1"/>
          <p:cNvSpPr txBox="1"/>
          <p:nvPr/>
        </p:nvSpPr>
        <p:spPr>
          <a:xfrm>
            <a:off x="6070600" y="311150"/>
            <a:ext cx="814388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</a:rPr>
              <a:t>绿色圃中小学教育网 http://www.lspjy.com/</a:t>
            </a:r>
            <a:endParaRPr lang="zh-CN" altLang="en-US" sz="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文本框 3"/>
          <p:cNvSpPr txBox="1"/>
          <p:nvPr/>
        </p:nvSpPr>
        <p:spPr>
          <a:xfrm>
            <a:off x="6197600" y="438150"/>
            <a:ext cx="814388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</a:rPr>
              <a:t>绿色圃中小学教育网 http://www.lspjy.com/</a:t>
            </a:r>
            <a:endParaRPr lang="zh-CN" altLang="en-US" sz="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219075" y="1254125"/>
            <a:ext cx="5843588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胡服骑射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di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战国时期，赵国和北方的少数民族之间战事频繁。由于传统的战车、战袍很笨重，赵国常常打败仗。赵武灵王从少数民族军队穿着简便合体的衣服骑马作战中受到启发，下令军人改穿像少数民族那样的服装，并学习骑马射箭。一些守旧人士以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1843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3" y="1254125"/>
            <a:ext cx="3749675" cy="378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矩形 3"/>
          <p:cNvSpPr/>
          <p:nvPr/>
        </p:nvSpPr>
        <p:spPr>
          <a:xfrm>
            <a:off x="287338" y="5091113"/>
            <a:ext cx="9677400" cy="113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“古道”“古法”的名义反对，赵武灵王说：“古今不同俗，何古之法？帝王不相袭，何礼循？”他坚决贯彻新法，终于使赵国强大起来。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439" name="文本框 1"/>
          <p:cNvSpPr txBox="1"/>
          <p:nvPr/>
        </p:nvSpPr>
        <p:spPr>
          <a:xfrm>
            <a:off x="6070600" y="311150"/>
            <a:ext cx="814388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</a:rPr>
              <a:t>绿色圃中小学教育网 http://www.lspjy.com/</a:t>
            </a:r>
            <a:endParaRPr lang="zh-CN" altLang="en-US" sz="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文本框 3"/>
          <p:cNvSpPr txBox="1"/>
          <p:nvPr/>
        </p:nvSpPr>
        <p:spPr>
          <a:xfrm>
            <a:off x="6197600" y="438150"/>
            <a:ext cx="814388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</a:rPr>
              <a:t>绿色圃中小学教育网 http://www.lspjy.com/</a:t>
            </a:r>
            <a:endParaRPr lang="zh-CN" altLang="en-US" sz="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9459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人格修养离不开学习和实践。好学善学、学以致用、知行合一是古人崇尚的精神境界。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946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88" y="2693988"/>
            <a:ext cx="9475787" cy="2986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0483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在崇尚人格修养的文化精神浸润下，中华民族产生了一代代品行高洁的人士。他们的伟大人格始终是后人前进的路标。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请将下列格言与它们的大意连线，并说说这些格言对你的启示。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048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75" y="3000375"/>
            <a:ext cx="8424863" cy="3786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1507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孔子说：“己欲立而立人，己欲达而达人。”在自己谋求生存与发展的同时，也要帮助他人生存与发展，这就是传统美德中“立己达人”的仁爱精神。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150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0763" y="2968625"/>
            <a:ext cx="2709862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219075" y="1254125"/>
            <a:ext cx="7615238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 孔子的仁爱思想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536575" algn="l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“仁”是中国古代伟大思想家、儒家学派的创始人孔子的核心思想。“仁”所涵盖的内容十分广泛，其核心是“爱人”，即倡导人与人之间的亲善关系。孔子认为，自下而上都能仁爱遵礼，社会才能稳定，人民才能安居乐业。他一再强调，践行“仁德”，不是能力问题，而是态度问题，“我欲仁，斯仁至矣”。</a:t>
            </a:r>
            <a:endParaRPr kumimoji="0" lang="zh-CN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536575" algn="l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有一次，孔子家的马厩失火了。他知道后，首先关切地</a:t>
            </a:r>
            <a:endParaRPr kumimoji="0" lang="zh-CN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22532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矩形 3"/>
          <p:cNvSpPr/>
          <p:nvPr/>
        </p:nvSpPr>
        <p:spPr>
          <a:xfrm>
            <a:off x="219075" y="5510213"/>
            <a:ext cx="9677400" cy="1042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>
              <a:lnSpc>
                <a:spcPct val="15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楷体" panose="02010609060101010101" pitchFamily="49" charset="-122"/>
              </a:rPr>
              <a:t>问有没有人受伤。还有一次，孔子去齐国，路过泰山，看见一个妇女在坟前痛哭。他叫学生去询问。原来，残暴的统治逼得她全家背井离乡来到这里。</a:t>
            </a:r>
            <a:endParaRPr lang="zh-CN" altLang="en-US" sz="22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253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313" y="1112838"/>
            <a:ext cx="2130425" cy="3865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3555" name="内容占位符 2"/>
          <p:cNvSpPr txBox="1"/>
          <p:nvPr/>
        </p:nvSpPr>
        <p:spPr>
          <a:xfrm>
            <a:off x="219075" y="1254125"/>
            <a:ext cx="9531350" cy="1630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defTabSz="963930" eaLnBrk="0">
              <a:lnSpc>
                <a:spcPct val="150000"/>
              </a:lnSpc>
            </a:pPr>
            <a:r>
              <a:rPr lang="zh-CN" altLang="en-US" sz="2200" dirty="0">
                <a:latin typeface="Times New Roman" panose="02020603050405020304" pitchFamily="18" charset="0"/>
                <a:ea typeface="楷体" panose="02010609060101010101" pitchFamily="49" charset="-122"/>
              </a:rPr>
              <a:t>不久，她的亲人相继被老虎咬死。即使这样，她仍然不愿意返回故乡。孔子听后感叹道：“残暴的统治比老虎还厉害呀！”这两个故事都充分体现了孔子所追求的“仁”的精神。</a:t>
            </a:r>
            <a:endParaRPr lang="zh-CN" altLang="en-US" sz="22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3556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0763" y="2968625"/>
            <a:ext cx="2709862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2291" name="内容占位符 2"/>
          <p:cNvSpPr txBox="1"/>
          <p:nvPr/>
        </p:nvSpPr>
        <p:spPr bwMode="auto">
          <a:xfrm>
            <a:off x="331788" y="1271588"/>
            <a:ext cx="94122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孔子曾用“己所不欲，勿施于人”来解释“仁”。这句话的大意是：自己不喜欢的事，不要强加在别人身上。请按照这一说法，填充下题。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1073150" marR="0" lvl="0" indent="-449580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我不愿意别人欺负我，我也不 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______________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1073150" marR="0" lvl="0" indent="-449580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我不愿意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______________ 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，我也不谈论别人的隐私。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1073150" marR="0" lvl="0" indent="-449580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我不愿意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______________ 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，我也不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______________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2291" name="内容占位符 2"/>
          <p:cNvSpPr txBox="1"/>
          <p:nvPr/>
        </p:nvSpPr>
        <p:spPr bwMode="auto">
          <a:xfrm>
            <a:off x="331788" y="1271588"/>
            <a:ext cx="94122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将心比心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南北朝时，有个叫陆慧晓的人。他学识渊博，品德高尚，在当时地位显赫。陆慧晓一向平易近人，从不摆大人物的架子。即使地位低下的人来访，他也会起身相送。有人对陆慧晓说：“您的身份这么高贵，没必要这样做。”陆慧晓答道：“我平生最厌恶别人对我无礼，我怎么能用自己所厌恶的行为去对待别人呢？”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6627" name="内容占位符 2"/>
          <p:cNvSpPr txBox="1"/>
          <p:nvPr/>
        </p:nvSpPr>
        <p:spPr>
          <a:xfrm>
            <a:off x="331788" y="1271588"/>
            <a:ext cx="9412287" cy="12525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宽容是仁爱之心的重要表现。古人强调要严于律己、宽以待人，认为做到这一点，人与人之间就可以减少摩擦、增进和睦。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219075" y="2524125"/>
            <a:ext cx="6111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朱冲还牛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晋朝时有个人叫朱冲，他小时候十分好学，但家境贫寒，靠种田为生。村子里有一家人，三番五次地把牛赶到朱冲家的地里啃食庄稼。朱冲多次带上草料，连同啃食他家庄稼的牛，一起送到那户人家去。那家主人很惭愧，再也不让牛去吃朱冲家的庄稼了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2662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938" y="3040063"/>
            <a:ext cx="3463925" cy="308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373313"/>
            <a:ext cx="1689100" cy="49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7651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发扬仁爱精神要推己及人。尊敬自己家里的长辈，从而推广到尊敬别人家里的长辈；爱护自己家里的儿女，从而推广到爱护别人家里的儿女。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765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0763" y="2968625"/>
            <a:ext cx="2709862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243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一个民族，没有振奋的精神和高尚的品格，不可能屹立于世界民族之林。中华民族在自己的发展历程中所形成的代代传承的美德，深深熔铸在我们伟大的民族精神之中。不懈追求人格修养的提高是中华传统美德的突出特点，如注重明志、崇尚气节、讲究诚信等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明志就是确立志向。在向理想彼岸的远航中，只有不畏艰险、不断进取的人才能体验到成功的喜悦，而明志是为激流勇进的人生注入的第一推动力。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19075" y="1495425"/>
            <a:ext cx="58658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杜环侍老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明朝时有个人叫杜环，为人厚道善良。有一个常老太太，因为家境败落，投靠杜环。杜环的家境也不富裕，但他毫不犹豫地表示要奉养她。杜环告诫家人，不要因为常老太太处境艰难就轻视、怠慢她。常老太太患病，杜环亲自为她煎药，照料她服下。常老太太去世后，杜环还常到她的墓前祭奠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2867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0950" y="2252663"/>
            <a:ext cx="3413125" cy="316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19075" y="1495425"/>
            <a:ext cx="9505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 民胞物与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l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北宋思想家张载说：“民，吾同胞；物，吾与也。”意思是说，他人都是自己的同胞，万物都是自己的朋友。“民胞物与”这个成语就是由这句话衍化而来的。人不仅是社会中的人，也是自然中的人。人应该对人与人的关系、人与自然的关系有清醒的认识，自觉承担应尽的责任与义务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2970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2716213" y="4256088"/>
            <a:ext cx="7032625" cy="2484437"/>
            <a:chOff x="3996919" y="4856158"/>
            <a:chExt cx="7032428" cy="2485419"/>
          </a:xfrm>
        </p:grpSpPr>
        <p:pic>
          <p:nvPicPr>
            <p:cNvPr id="29702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9044968" y="4856158"/>
              <a:ext cx="1984379" cy="24854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圆角矩形标注 7"/>
            <p:cNvSpPr/>
            <p:nvPr/>
          </p:nvSpPr>
          <p:spPr>
            <a:xfrm>
              <a:off x="3996919" y="5041968"/>
              <a:ext cx="5024296" cy="1734235"/>
            </a:xfrm>
            <a:prstGeom prst="wedgeRoundRectCallout">
              <a:avLst>
                <a:gd name="adj1" fmla="val 60337"/>
                <a:gd name="adj2" fmla="val -2528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54165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古人善于用仁爱之心来处理人与人、人与社会、人与自然的关系，请你尝试讲述一则发生在自己身边的仁爱故事。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0723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爱国就是对祖国的忠诚和热爱。历朝历代，许多仁人志士都有强烈的忧国忧民思想，以天下为己任，前仆后继，保卫祖国，关怀民生。这种可贵的精神使中华民族历经劫难而不衰。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072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5413" y="3859213"/>
            <a:ext cx="2219325" cy="2868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19075" y="1495425"/>
            <a:ext cx="6278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 天下兴亡，匹夫有责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“天下兴亡，匹夫有责”是概括明末清初思想家顾炎武的话而形成的警甸。顾炎武的原话是：“保天下者，匹夫之贱，与有责焉耳矣。”大意是说，国家的兴旺与衰亡，即使是普通人，也有责任。近代以来，“天下兴亡，匹夫有责”逐渐成为中国人民爱国精神的高度概括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31748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325" y="1416050"/>
            <a:ext cx="3176588" cy="4271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2771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每个人的命运都同国家的命运紧密相连。国家富强，人民能够幸福；国家衰弱，人民跟着遭殃。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0763" y="2968625"/>
            <a:ext cx="2709862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19075" y="1495425"/>
            <a:ext cx="9513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 鲁女爱国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鲁国有个女子，有一天倚着柱子发出高而长的声音，路过的人都觉得声音很悲惨。邻家妇女就问她：“你为什么这么悲伤？”她说：“鲁国国君年老，而太子幼小，我为鲁国担忧啊！”邻家妇女笑着对她说：“这是那些当官的该担心的事，与我们妇女有什么关系？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…‘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不然，”她说，“一旦鲁国有难，君臣上下都会受辱，还会牵连到我们普通百姓，怎么能说和我们妇女没有关系呢？”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3379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4819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爱国的内容十分广泛。热爱祖国的山河，热爱民族的历史，维护国家的尊严，捍卫国家的利益，在危难之时英勇战斗，在安定之时奉公守法，都是爱国的表现。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482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5388" y="3309938"/>
            <a:ext cx="2535237" cy="345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5843" name="内容占位符 2"/>
          <p:cNvSpPr txBox="1"/>
          <p:nvPr/>
        </p:nvSpPr>
        <p:spPr>
          <a:xfrm>
            <a:off x="219075" y="1495425"/>
            <a:ext cx="9513888" cy="2892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国以保民为本，民以爱国为先。国有兵祸，奋其勇壮猛烈之气，以为国捍患，轻性命如鸿毛，是战时之爱国也；求学问，勤职业，律己则不苟，遏人则诚款，同心协力，以兴起各种公益之事业，使国家利权，不为外人所攘夺，是平时之爱国也。二者若缺其一，则国中山河虽美，不足恃矣；物产虽多，不足夸矣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584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38225"/>
            <a:ext cx="1579563" cy="57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标注 6"/>
          <p:cNvSpPr/>
          <p:nvPr/>
        </p:nvSpPr>
        <p:spPr bwMode="auto">
          <a:xfrm>
            <a:off x="3498850" y="4843463"/>
            <a:ext cx="3840163" cy="1735138"/>
          </a:xfrm>
          <a:prstGeom prst="wedgeRoundRectCallout">
            <a:avLst>
              <a:gd name="adj1" fmla="val 57318"/>
              <a:gd name="adj2" fmla="val -389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54165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这是大约</a:t>
            </a:r>
            <a:r>
              <a:rPr kumimoji="0" lang="en-US" altLang="zh-CN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100</a:t>
            </a:r>
            <a:r>
              <a: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年前的小学课本中的一段话。说一说，战争时代与和平时代，爱国都应该有哪些表现。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3584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425" y="3989388"/>
            <a:ext cx="2011363" cy="276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6867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爱国情怀与忧患意识相伴随，这种忧患意识集中体现在关心祖国的前途命运，为建设一个理想的国家而不懈追求。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6868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5413" y="3859213"/>
            <a:ext cx="2219325" cy="2868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7891" name="内容占位符 2"/>
          <p:cNvSpPr txBox="1"/>
          <p:nvPr/>
        </p:nvSpPr>
        <p:spPr>
          <a:xfrm>
            <a:off x="331788" y="1641475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“先天下之忧而忧，后天下之乐而乐”是北宋政治家范仲淹的名言。范仲淹不论担任官职与否，始终关心国家的前途、百姓的疾苦。他临终前写的遗书全是关于治理国家的事，而对自己和家人的私事只字未提。结合下列格言，说一则你知道的中国古代忧国忧民的故事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789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38225"/>
            <a:ext cx="1579563" cy="57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内容占位符 2"/>
          <p:cNvSpPr txBox="1"/>
          <p:nvPr/>
        </p:nvSpPr>
        <p:spPr>
          <a:xfrm>
            <a:off x="331788" y="4140200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乐以天下，忧以天下。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		——《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孟子梁惠王下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忧劳可以兴国，逸豫可以亡身。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	——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欧阳修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新五代史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·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伶官传序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位卑未敢忘忧国。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			——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陆游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病起书怀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endParaRPr lang="zh-CN" altLang="en-US" sz="20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1126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728788"/>
            <a:ext cx="8440738" cy="3476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1335088" y="3852863"/>
            <a:ext cx="8734425" cy="2887662"/>
            <a:chOff x="2615066" y="4453532"/>
            <a:chExt cx="8735742" cy="2888045"/>
          </a:xfrm>
        </p:grpSpPr>
        <p:pic>
          <p:nvPicPr>
            <p:cNvPr id="11270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044968" y="4453532"/>
              <a:ext cx="2305840" cy="28880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圆角矩形标注 7"/>
            <p:cNvSpPr/>
            <p:nvPr/>
          </p:nvSpPr>
          <p:spPr>
            <a:xfrm>
              <a:off x="2615066" y="5806261"/>
              <a:ext cx="6604996" cy="1336852"/>
            </a:xfrm>
            <a:prstGeom prst="wedgeRoundRectCallout">
              <a:avLst>
                <a:gd name="adj1" fmla="val 44950"/>
                <a:gd name="adj2" fmla="val -7116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54165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 “有志者事竟成。”明朝思想家王阳明说：“志不立，天下无可成之事。”说一说你自己的志向或理想，你是否在坚定不移地朝着它前进？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19075" y="1038225"/>
            <a:ext cx="95138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天下为公的理想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53657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《</a:t>
            </a:r>
            <a:r>
              <a:rPr kumimoji="0" lang="zh-C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礼记</a:t>
            </a:r>
            <a:r>
              <a:rPr kumimoji="0" lang="en-US" altLang="zh-CN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·</a:t>
            </a:r>
            <a:r>
              <a:rPr kumimoji="0" lang="zh-C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礼运</a:t>
            </a:r>
            <a:r>
              <a:rPr kumimoji="0" lang="en-US" altLang="zh-CN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》</a:t>
            </a:r>
            <a:r>
              <a:rPr kumimoji="0" lang="zh-C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中有这样一段话：“大道之行也，天下为公。选贤与能，讲信修睦。故人不独亲其亲，不独子其子，使老有所终，壮有所用，幼有所长，矜寡孤独废疾者，皆有所养。”在</a:t>
            </a:r>
            <a:r>
              <a:rPr kumimoji="0" lang="en-US" altLang="zh-CN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《</a:t>
            </a:r>
            <a:r>
              <a:rPr kumimoji="0" lang="zh-C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礼记</a:t>
            </a:r>
            <a:r>
              <a:rPr kumimoji="0" lang="en-US" altLang="zh-CN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》</a:t>
            </a:r>
            <a:r>
              <a:rPr kumimoji="0" lang="zh-CN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所描述的那个天下为公的理想社会里，人们平等地选举贤人和能者当领袖，讲究信用，追求和睦。人们把所有的人都当作自己的亲人，把所有的孩子都当作自己的孩子，老年人有幸福的晚年，青壮年人都能对社会作出贡献，幼小的孩子茁壮成长，连孤寡老人和残疾人都由大家赡养。这是我国人民自古以来追求的一种社会理想。多少年来，人们一直赞颂它，苦苦追寻它。许多仁人志士为之抛头颅，洒热血，企盼这种公有的、人人都平等的社会出现。</a:t>
            </a:r>
            <a:endParaRPr kumimoji="0" lang="zh-CN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3891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38225"/>
            <a:ext cx="1579563" cy="57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9939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源远流长的中华传统美德是强大的文化基因，深深影响着中国人的精神气质。在实现中华民族伟大复兴的事业中，传统美德永远是我们不断奋进的精神动力。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2291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气节指志气和节操，往往表现为坚持正义，在民族危急关头或强大压力面前不屈服的精神。气节是以廉耻之心为基础的，没有廉耻，就不能坚持道德原则。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1331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5650" y="1230313"/>
            <a:ext cx="2747963" cy="474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内容占位符 2"/>
          <p:cNvSpPr txBox="1"/>
          <p:nvPr/>
        </p:nvSpPr>
        <p:spPr bwMode="auto">
          <a:xfrm>
            <a:off x="331788" y="938213"/>
            <a:ext cx="66405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 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苏武牧羊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汉武帝时，苏武出使匈奴。当他即将完成任务时，发生了变故，匈奴首领逼迫他投降。苏武对下属说：“我是汉朝使者，如果丧失气节、违背使命，还有什么脸面回国呢？”后来，匈奴将苏武流放到荒无人烟的北海边去放羊。没有粮食的时候，他就吃草根等充饥，但他一直没有屈服。等到匈奴准许苏武回国时，他已经在匈奴受了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19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年的磨难，胡须、头发都变白了。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1331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4339" name="内容占位符 2"/>
          <p:cNvSpPr txBox="1"/>
          <p:nvPr/>
        </p:nvSpPr>
        <p:spPr>
          <a:xfrm>
            <a:off x="331788" y="1130300"/>
            <a:ext cx="9383712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富贵不能淫，贫贱不能移，威武不能屈。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624205" algn="r" defTabSz="963930" eaLnBrk="0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——《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孟子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·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滕文公下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endParaRPr lang="en-US" altLang="zh-CN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时穷节乃见，一一垂丹青。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indent="624205" algn="r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——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文天祥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正气歌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》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331788" y="3578225"/>
            <a:ext cx="94122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诚信既是一个人的立身之本，也是一个民族、国家的生存之基。“失信不立”是亘古不变的人生哲理。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2291" name="内容占位符 2"/>
          <p:cNvSpPr txBox="1"/>
          <p:nvPr/>
        </p:nvSpPr>
        <p:spPr bwMode="auto">
          <a:xfrm>
            <a:off x="331788" y="1271588"/>
            <a:ext cx="94122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624205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3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3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范式赴约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  <a:p>
            <a:pPr marL="0" marR="0" lvl="0" indent="624205" algn="just" defTabSz="96393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  <a:sym typeface="+mn-ea"/>
              </a:rPr>
              <a:t>东汉时，范式与张劭同在京城洛阳读书，结下深厚的友谊。学业结束了，二人分别时，范式对张劭说：“两年后我去看望你的父母和孩子。”然后他们约定好了日期。约定的日期快到了，张劭请母亲准备接待范式。母亲说：“这是两年前的约定了，况且我们两家相隔千里，你怎么可以当真呢？”张劭说：“范式是个守信用的人，他一定不会失约的。”到了约定的那一天，范式果然赶到了。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1536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1098550"/>
            <a:ext cx="1689100" cy="49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6387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人的言论应该以诚信为本，符合名实一致、言行一致、表里一致的要求。名实一致，是说言论要与事实相符；言行一致，是说言论要与行动相符；表里一致，是说嘴里说的要与心里想的相符，不能口是心非。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63925" y="2986088"/>
            <a:ext cx="6605588" cy="3754437"/>
            <a:chOff x="4744388" y="3586358"/>
            <a:chExt cx="6606420" cy="3755219"/>
          </a:xfrm>
        </p:grpSpPr>
        <p:pic>
          <p:nvPicPr>
            <p:cNvPr id="16389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9044968" y="4453532"/>
              <a:ext cx="2305840" cy="28880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圆角矩形标注 5"/>
            <p:cNvSpPr/>
            <p:nvPr/>
          </p:nvSpPr>
          <p:spPr>
            <a:xfrm>
              <a:off x="4744388" y="3586358"/>
              <a:ext cx="4590041" cy="1733911"/>
            </a:xfrm>
            <a:prstGeom prst="wedgeRoundRectCallout">
              <a:avLst>
                <a:gd name="adj1" fmla="val 41609"/>
                <a:gd name="adj2" fmla="val 7308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54165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  <a:sym typeface="+mn-ea"/>
                </a:rPr>
                <a:t>回顾近期的生活，想一想，在名实一致、言行一致、表里一致这三方面，你在哪方面做到了，哪方面没做到。如果没做到，分析一下原因。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122238" y="236538"/>
            <a:ext cx="9842500" cy="485775"/>
          </a:xfrm>
          <a:noFill/>
          <a:ln>
            <a:noFill/>
          </a:ln>
        </p:spPr>
        <p:txBody>
          <a:bodyPr/>
          <a:p>
            <a:pPr/>
            <a:r>
              <a:rPr lang="zh-CN" altLang="en-US" kern="1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探究新知</a:t>
            </a:r>
            <a:endParaRPr lang="zh-CN" altLang="en-US" kern="12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7411" name="内容占位符 2"/>
          <p:cNvSpPr txBox="1"/>
          <p:nvPr/>
        </p:nvSpPr>
        <p:spPr>
          <a:xfrm>
            <a:off x="331788" y="1271588"/>
            <a:ext cx="9412287" cy="2038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indent="624205" algn="just" defTabSz="963930" eaLnBrk="0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求新是人格修养不可或缺的一部分。求新就要与时俱进。没有求新，个人就不能发展，社会就不会进步。求新精神体现了中华文化中积极进取、奋发向上的品质。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741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0763" y="2968625"/>
            <a:ext cx="2709862" cy="3889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5853987-6499-442c-b57c-43c8740e9dd1"/>
</p:tagLst>
</file>

<file path=ppt/theme/theme1.xml><?xml version="1.0" encoding="utf-8"?>
<a:theme xmlns:a="http://schemas.openxmlformats.org/drawingml/2006/main" name="小学语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aseline="0" dirty="0">
            <a:latin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小学语文</Template>
  <TotalTime>0</TotalTime>
  <Words>4045</Words>
  <Application>WPS 演示</Application>
  <PresentationFormat>自定义</PresentationFormat>
  <Paragraphs>169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Calibri Light</vt:lpstr>
      <vt:lpstr>Calibri</vt:lpstr>
      <vt:lpstr>Times New Roman</vt:lpstr>
      <vt:lpstr>楷体</vt:lpstr>
      <vt:lpstr>+mn-ea</vt:lpstr>
      <vt:lpstr>Segoe Print</vt:lpstr>
      <vt:lpstr>微软雅黑</vt:lpstr>
      <vt:lpstr>Arial Unicode MS</vt:lpstr>
      <vt:lpstr>小学语文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绿色圃中小学教育网 http://www.lspjy.com/</Company>
  <LinksUpToDate>false</LinksUpToDate>
  <SharedDoc>false</SharedDoc>
  <HyperlinksChanged>false</HyperlinksChanged>
  <AppVersion>14.0000</AppVersion>
  <Manager>绿色圃中小学教育网 http://www.lspjy.com/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绿色圃中小学教育网 http://www.lspjy.com/</dc:title>
  <dc:creator>绿色圃中小学教育网 http://www.lspjy.com/;sewall</dc:creator>
  <cp:keywords>绿色圃中小学教育网 http:/www.lspjy.com</cp:keywords>
  <dc:description>绿色圃中小学教育网 http://www.lspjy.com/</dc:description>
  <dc:subject>绿色圃中小学教育网 http://www.lspjy.com/</dc:subject>
  <cp:category>绿色圃中小学教育网 http://www.lspjy.com/</cp:category>
  <cp:lastModifiedBy>黄艳</cp:lastModifiedBy>
  <cp:revision>221</cp:revision>
  <dcterms:created xsi:type="dcterms:W3CDTF">2017-04-03T06:44:00Z</dcterms:created>
  <dcterms:modified xsi:type="dcterms:W3CDTF">2023-08-29T13:51:34Z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8A58B2F09B584BFAA1916AFCD31E190C_13</vt:lpwstr>
  </property>
</Properties>
</file>