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6"/>
  </p:notesMasterIdLst>
  <p:sldIdLst>
    <p:sldId id="260" r:id="rId2"/>
    <p:sldId id="277" r:id="rId3"/>
    <p:sldId id="282" r:id="rId4"/>
    <p:sldId id="283" r:id="rId5"/>
    <p:sldId id="288" r:id="rId6"/>
    <p:sldId id="278" r:id="rId7"/>
    <p:sldId id="285" r:id="rId8"/>
    <p:sldId id="286" r:id="rId9"/>
    <p:sldId id="289" r:id="rId10"/>
    <p:sldId id="290" r:id="rId11"/>
    <p:sldId id="291" r:id="rId12"/>
    <p:sldId id="281" r:id="rId13"/>
    <p:sldId id="279" r:id="rId14"/>
    <p:sldId id="292" r:id="rId15"/>
    <p:sldId id="293" r:id="rId16"/>
    <p:sldId id="294" r:id="rId17"/>
    <p:sldId id="287" r:id="rId18"/>
    <p:sldId id="295" r:id="rId19"/>
    <p:sldId id="296" r:id="rId20"/>
    <p:sldId id="297" r:id="rId21"/>
    <p:sldId id="298" r:id="rId22"/>
    <p:sldId id="299" r:id="rId23"/>
    <p:sldId id="300" r:id="rId24"/>
    <p:sldId id="302" r:id="rId25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9324BC4-5924-4868-871B-4187F69F6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BBB21E-FB1B-4B78-A819-0D9B08B29B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849793-19F1-4F39-98BE-67246E92A0FD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D7ACF33-3EFB-4181-A23C-A450EDE3EE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FCAA869-0FC0-4531-A502-3911C4876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58E4E8-E19E-41B2-AD3F-88E0F57499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1C7970-D40C-46A6-A909-9CF281C01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F11D25F2-706E-4FCC-9475-C790583F3D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71BAE1C1-7B8D-40EE-91B3-60E558D5D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49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8ECD8360-B7D9-4A26-AB6A-201415600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FDB73C-BD61-4B9D-836A-3ED09E5A64DC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220ACE-D903-4F81-AB23-63DC2A8E5090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7232E7-C40E-452B-9512-50ED15B22C96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36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802D5D04-EEAE-4A20-85BC-2EB98EA73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10">
            <a:extLst>
              <a:ext uri="{FF2B5EF4-FFF2-40B4-BE49-F238E27FC236}">
                <a16:creationId xmlns:a16="http://schemas.microsoft.com/office/drawing/2014/main" id="{765ABDCF-8717-4CDB-A326-1C6C11F67C72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6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87230242-FD0C-48CC-AF8D-0C035A807F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3338"/>
            <a:ext cx="1047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8">
            <a:extLst>
              <a:ext uri="{FF2B5EF4-FFF2-40B4-BE49-F238E27FC236}">
                <a16:creationId xmlns:a16="http://schemas.microsoft.com/office/drawing/2014/main" id="{8B45F65E-5964-41ED-9E0D-D23A6C9C99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777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>
            <a:extLst>
              <a:ext uri="{FF2B5EF4-FFF2-40B4-BE49-F238E27FC236}">
                <a16:creationId xmlns:a16="http://schemas.microsoft.com/office/drawing/2014/main" id="{C2444E46-BDE9-4F7F-A099-D418D126E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E27AB998-845D-42EE-A4F4-18CDED4D6357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562F58E2-61C1-4135-A3CA-9B3CCD66D3DB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31" name="图片 7">
            <a:extLst>
              <a:ext uri="{FF2B5EF4-FFF2-40B4-BE49-F238E27FC236}">
                <a16:creationId xmlns:a16="http://schemas.microsoft.com/office/drawing/2014/main" id="{A00F4512-28DB-412D-979E-5ECB679808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C1B8005C-5767-40FA-9391-73856FF431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3" name="图片 1">
            <a:extLst>
              <a:ext uri="{FF2B5EF4-FFF2-40B4-BE49-F238E27FC236}">
                <a16:creationId xmlns:a16="http://schemas.microsoft.com/office/drawing/2014/main" id="{7247BCC2-8919-404E-884B-97BA76E9F53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F3093632-0A5D-4FDD-96AC-2DEB39E6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1763713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 dirty="0"/>
              <a:t>练习五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1BAF05FC-F0E9-485A-BB62-C7B573718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559050"/>
            <a:ext cx="42941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P28-P30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练习五）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D59549FF-11DD-4681-8ABA-22FC48C7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92" y="816685"/>
            <a:ext cx="5128823" cy="35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某公园要修一道围墙，原计划用土石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35m</a:t>
            </a:r>
            <a:r>
              <a:rPr lang="en-US" altLang="zh-CN" sz="32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。后来多开了一个厚度为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25cm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的月亮门（见右图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，减少了土石的用量。现在用了多少立方米土石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04F9A3-A5D6-4213-AA1B-E01AA58F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624" y="1475403"/>
            <a:ext cx="2833769" cy="21543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913CE9F-6CD9-4980-9604-3B58F104DB56}"/>
              </a:ext>
            </a:extLst>
          </p:cNvPr>
          <p:cNvSpPr txBox="1"/>
          <p:nvPr/>
        </p:nvSpPr>
        <p:spPr>
          <a:xfrm>
            <a:off x="806639" y="1667464"/>
            <a:ext cx="7530723" cy="180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  35-3.14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25÷100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endParaRPr lang="en-US" altLang="zh-CN" sz="3200" b="1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=34.215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（立方米）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答：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现在用了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34.215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立方米土石。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B7A507C2-D4A3-4E34-BD7C-556D7C5E61E3}"/>
              </a:ext>
            </a:extLst>
          </p:cNvPr>
          <p:cNvSpPr txBox="1"/>
          <p:nvPr/>
        </p:nvSpPr>
        <p:spPr>
          <a:xfrm>
            <a:off x="303076" y="2111551"/>
            <a:ext cx="531653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3.14×(6÷2)</a:t>
            </a:r>
            <a:r>
              <a:rPr lang="en-US" altLang="zh-CN" sz="30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×11=310.86(mL)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1L=1000mL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1000÷310.86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≈</a:t>
            </a: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3.22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3.22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＞</a:t>
            </a: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答：够明明</a:t>
            </a:r>
            <a:r>
              <a:rPr lang="zh-CN" altLang="en-US" sz="30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和客人们每人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一杯。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46AB2D5-D180-4FF4-81C7-A90FD212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76" y="517525"/>
            <a:ext cx="7728294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明明家里来了两位小客人，妈妈榨了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1L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果汁。如果用右图中的玻璃杯喝果汁，够明明和客人们每人一杯吗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数据是从杯子内部测量得到的。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1E1183-AED2-4C03-9CC6-33ED66DB5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559" y="2576568"/>
            <a:ext cx="2413704" cy="170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DFF7CBD-14DF-4275-87B6-4315B872BAF0}"/>
              </a:ext>
            </a:extLst>
          </p:cNvPr>
          <p:cNvSpPr/>
          <p:nvPr/>
        </p:nvSpPr>
        <p:spPr>
          <a:xfrm>
            <a:off x="549275" y="1247775"/>
            <a:ext cx="7997825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+mj-ea"/>
              </a:rPr>
              <a:t>9.</a:t>
            </a:r>
            <a:r>
              <a:rPr lang="zh-CN" altLang="zh-CN" sz="3200" b="1" dirty="0">
                <a:latin typeface="+mj-lt"/>
                <a:ea typeface="+mj-ea"/>
              </a:rPr>
              <a:t>两个底面积相等的圆柱，一个高为</a:t>
            </a:r>
            <a:r>
              <a:rPr lang="en-US" altLang="zh-CN" sz="3200" b="1" dirty="0">
                <a:latin typeface="+mj-lt"/>
                <a:ea typeface="+mj-ea"/>
              </a:rPr>
              <a:t>4.5dm</a:t>
            </a:r>
            <a:r>
              <a:rPr lang="zh-CN" altLang="zh-CN" sz="3200" b="1" dirty="0">
                <a:latin typeface="+mj-lt"/>
                <a:ea typeface="+mj-ea"/>
              </a:rPr>
              <a:t>，体积为</a:t>
            </a:r>
            <a:r>
              <a:rPr lang="en-US" altLang="zh-CN" sz="3200" b="1" dirty="0">
                <a:latin typeface="+mj-lt"/>
                <a:ea typeface="+mj-ea"/>
              </a:rPr>
              <a:t>81dm</a:t>
            </a:r>
            <a:r>
              <a:rPr lang="en-US" altLang="zh-CN" sz="3200" b="1" baseline="30000" dirty="0">
                <a:latin typeface="+mj-lt"/>
                <a:ea typeface="+mj-ea"/>
              </a:rPr>
              <a:t>3</a:t>
            </a:r>
            <a:r>
              <a:rPr lang="zh-CN" altLang="zh-CN" sz="3200" b="1" dirty="0">
                <a:latin typeface="+mj-lt"/>
                <a:ea typeface="+mj-ea"/>
              </a:rPr>
              <a:t>。另一个高为</a:t>
            </a:r>
            <a:r>
              <a:rPr lang="en-US" altLang="zh-CN" sz="3200" b="1" dirty="0">
                <a:latin typeface="+mj-lt"/>
                <a:ea typeface="+mj-ea"/>
              </a:rPr>
              <a:t>3dm</a:t>
            </a:r>
            <a:r>
              <a:rPr lang="zh-CN" altLang="zh-CN" sz="3200" b="1" dirty="0">
                <a:latin typeface="+mj-lt"/>
                <a:ea typeface="+mj-ea"/>
              </a:rPr>
              <a:t>，它的体积是多少？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F54274-C6DA-4698-9AF9-4B010D1D303D}"/>
              </a:ext>
            </a:extLst>
          </p:cNvPr>
          <p:cNvSpPr/>
          <p:nvPr/>
        </p:nvSpPr>
        <p:spPr>
          <a:xfrm>
            <a:off x="1633538" y="3113088"/>
            <a:ext cx="5364162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      81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÷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4.5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3=54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      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答：它的体积是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54dm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BBA285-4E5F-43E5-B337-904D28256E06}"/>
              </a:ext>
            </a:extLst>
          </p:cNvPr>
          <p:cNvSpPr txBox="1"/>
          <p:nvPr/>
        </p:nvSpPr>
        <p:spPr>
          <a:xfrm>
            <a:off x="1601788" y="2398768"/>
            <a:ext cx="6253162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10÷2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×2=157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6923A2-5079-4E1D-94D4-404243559FEF}"/>
              </a:ext>
            </a:extLst>
          </p:cNvPr>
          <p:cNvSpPr txBox="1"/>
          <p:nvPr/>
        </p:nvSpPr>
        <p:spPr>
          <a:xfrm>
            <a:off x="1601788" y="3187724"/>
            <a:ext cx="5992812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：</a:t>
            </a:r>
            <a:r>
              <a:rPr lang="zh-CN" altLang="en-US" sz="3200" b="1">
                <a:solidFill>
                  <a:srgbClr val="FF0000"/>
                </a:solidFill>
                <a:ea typeface="黑体" panose="02010600030101010101" pitchFamily="2" charset="-122"/>
              </a:rPr>
              <a:t>这个铁块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的体积是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157cm</a:t>
            </a:r>
            <a:r>
              <a:rPr lang="en-US" altLang="zh-CN" sz="32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5AF78167-8CD9-4839-990C-4F34935ED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42" y="642849"/>
            <a:ext cx="7882982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一个装水的圆柱形容器的底面内直径是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10cm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，一个铁块完全浸没在这个容器的水中，将铁块取出后，水面下降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2cm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。这个铁块的体积是多少？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FAA69B-7E70-5373-19C5-1DB274E571AA}"/>
              </a:ext>
            </a:extLst>
          </p:cNvPr>
          <p:cNvSpPr txBox="1"/>
          <p:nvPr/>
        </p:nvSpPr>
        <p:spPr>
          <a:xfrm>
            <a:off x="513179" y="1379538"/>
            <a:ext cx="8117642" cy="180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11.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一种内直径是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1.2cm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的水龙头，打开后水的流速是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20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厘米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/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秒。用一个容积为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1L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的保温壶接水，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50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秒能接满吗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黑体" panose="02010600030101010101" pitchFamily="2" charset="-122"/>
                <a:cs typeface="+mn-cs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黑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7AC77DA-8800-1C32-35DF-5C692EAB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024141"/>
            <a:ext cx="7251700" cy="627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3.14×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1.2÷2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×20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22.608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cm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488910-C0F9-F45D-8007-9846EE8C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2202066"/>
            <a:ext cx="3068638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1L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1000cm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AD4267-39A4-CDD6-3FDB-AEA619A08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487941"/>
            <a:ext cx="3992563" cy="627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答：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 50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秒能接满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水。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7CDA4E-977D-DC6F-742B-0165A178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1651203"/>
            <a:ext cx="5137150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22.608×50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1130.4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cm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1D5F84-CB1C-E4F0-36FB-582E82957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2845003"/>
            <a:ext cx="3844925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1130.4cm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＞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1000cm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楷体" panose="02010609060101010101" pitchFamily="49" charset="-122"/>
                <a:cs typeface="+mn-cs"/>
              </a:rPr>
              <a:t>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822FE4B-36F8-4FF4-80AB-A9B25ADB19FB}"/>
              </a:ext>
            </a:extLst>
          </p:cNvPr>
          <p:cNvSpPr/>
          <p:nvPr/>
        </p:nvSpPr>
        <p:spPr>
          <a:xfrm>
            <a:off x="571500" y="518756"/>
            <a:ext cx="7129762" cy="121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+mj-ea"/>
              </a:rPr>
              <a:t>12.</a:t>
            </a:r>
            <a:r>
              <a:rPr lang="zh-CN" altLang="zh-CN" sz="3200" b="1" dirty="0">
                <a:latin typeface="+mj-lt"/>
                <a:ea typeface="+mj-ea"/>
              </a:rPr>
              <a:t>下面是一根钢管，求它所用钢材的体积。（单位：</a:t>
            </a:r>
            <a:r>
              <a:rPr lang="en-US" altLang="zh-CN" sz="3200" b="1" dirty="0">
                <a:latin typeface="+mj-lt"/>
                <a:ea typeface="+mj-ea"/>
              </a:rPr>
              <a:t>cm</a:t>
            </a:r>
            <a:r>
              <a:rPr lang="zh-CN" altLang="zh-CN" sz="3200" b="1" dirty="0">
                <a:latin typeface="+mj-lt"/>
                <a:ea typeface="+mj-ea"/>
              </a:rPr>
              <a:t>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78A219-83E7-4E15-8A1A-9210FEAEDAF0}"/>
              </a:ext>
            </a:extLst>
          </p:cNvPr>
          <p:cNvSpPr/>
          <p:nvPr/>
        </p:nvSpPr>
        <p:spPr>
          <a:xfrm>
            <a:off x="571500" y="2711450"/>
            <a:ext cx="7773988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      3.14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×［（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10÷2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-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8÷2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］×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80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=2260.8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      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答：它所用钢材的体积是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2260.8cm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063F1A-E60B-4AAF-B012-25EC00B45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263" y="1736369"/>
            <a:ext cx="6245475" cy="1054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A306C7F-3431-49DF-B931-3BA005D348ED}"/>
              </a:ext>
            </a:extLst>
          </p:cNvPr>
          <p:cNvSpPr txBox="1"/>
          <p:nvPr/>
        </p:nvSpPr>
        <p:spPr>
          <a:xfrm>
            <a:off x="1526553" y="3062190"/>
            <a:ext cx="6450013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30×10×4÷6=200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=200mL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A3CFB8-5A0D-4CBC-B580-9F6B7B33349A}"/>
              </a:ext>
            </a:extLst>
          </p:cNvPr>
          <p:cNvSpPr txBox="1"/>
          <p:nvPr/>
        </p:nvSpPr>
        <p:spPr>
          <a:xfrm>
            <a:off x="1878090" y="3779649"/>
            <a:ext cx="4868863" cy="627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答：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平均每杯倒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200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毫升。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1A6690-93CB-E795-1075-5B00FC0E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00" y="1155912"/>
            <a:ext cx="808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小雨家有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个从里面量得底面积是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30cm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、高是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10cm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的圆柱形水杯，沏一壶茶水正好能倒满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杯。有一天来了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位客人，小雨沏了一壶茶水，将这壶茶水倒入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个杯中，平均每杯倒多少毫升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DB46BFCE-0A04-1A73-8586-098CCF6F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76" y="1047750"/>
            <a:ext cx="49876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*右面这个长方形的长是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，宽是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。分别以长和宽为轴旋转一周，得到两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个圆柱。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它们的体积各是多少？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0A4E25-6FED-AD6B-E9C3-22075419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108" y="1528918"/>
            <a:ext cx="3204916" cy="1780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AA1C3A-6855-4527-A485-FF0E415CB76A}"/>
              </a:ext>
            </a:extLst>
          </p:cNvPr>
          <p:cNvSpPr txBox="1"/>
          <p:nvPr/>
        </p:nvSpPr>
        <p:spPr>
          <a:xfrm>
            <a:off x="317500" y="204788"/>
            <a:ext cx="7608888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1.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计算下面各圆柱的体积。（单位：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cm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73BAC0B-2022-4A9B-A957-F306828729F7}"/>
              </a:ext>
            </a:extLst>
          </p:cNvPr>
          <p:cNvSpPr txBox="1"/>
          <p:nvPr/>
        </p:nvSpPr>
        <p:spPr>
          <a:xfrm>
            <a:off x="2714625" y="1144588"/>
            <a:ext cx="4351338" cy="68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3.14×5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×2=157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4244A-5D69-4CE2-859A-BD146928E270}"/>
              </a:ext>
            </a:extLst>
          </p:cNvPr>
          <p:cNvSpPr txBox="1"/>
          <p:nvPr/>
        </p:nvSpPr>
        <p:spPr>
          <a:xfrm>
            <a:off x="1089025" y="2349500"/>
            <a:ext cx="6524625" cy="627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4÷2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×12=150.72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C0AA9-45D7-4D76-A2A9-E64195185212}"/>
              </a:ext>
            </a:extLst>
          </p:cNvPr>
          <p:cNvSpPr txBox="1"/>
          <p:nvPr/>
        </p:nvSpPr>
        <p:spPr>
          <a:xfrm>
            <a:off x="2182813" y="3879850"/>
            <a:ext cx="6297612" cy="627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8÷2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×8=401.92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031965D-81FA-4DF2-A2D8-CB185AF1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082" y="954437"/>
            <a:ext cx="2344371" cy="89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126F5B5-0B4A-49D0-B5D0-B014CA8D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8178" y="1333500"/>
            <a:ext cx="11626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925DC0A-1BCC-43F0-B147-14502D5E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441" y="3151211"/>
            <a:ext cx="1626108" cy="145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73A503D-C26A-8413-5DDE-E3D14D02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012825"/>
            <a:ext cx="5348288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以长为轴旋转一周的体积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3.14×10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×20=6280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以宽为轴旋转一周的体积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3.14×20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×10=12560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D8A40C-ABFB-48C6-892F-E5AE79AE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46" y="1554496"/>
            <a:ext cx="3204916" cy="178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6ACD768-959B-4C55-88ED-B941C219FFF3}"/>
              </a:ext>
            </a:extLst>
          </p:cNvPr>
          <p:cNvSpPr txBox="1"/>
          <p:nvPr/>
        </p:nvSpPr>
        <p:spPr>
          <a:xfrm>
            <a:off x="445444" y="1198785"/>
            <a:ext cx="8253112" cy="159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黑体" panose="02010600030101010101" pitchFamily="2" charset="-122"/>
              </a:rPr>
              <a:t>15.</a:t>
            </a:r>
            <a:r>
              <a:rPr lang="zh-CN" altLang="en-US" sz="2800" b="1" dirty="0">
                <a:latin typeface="+mj-lt"/>
                <a:ea typeface="黑体" panose="02010600030101010101" pitchFamily="2" charset="-122"/>
              </a:rPr>
              <a:t>*下面</a:t>
            </a:r>
            <a:r>
              <a:rPr lang="en-US" altLang="zh-CN" sz="2800" b="1" dirty="0">
                <a:latin typeface="+mj-lt"/>
                <a:ea typeface="黑体" panose="02010600030101010101" pitchFamily="2" charset="-122"/>
              </a:rPr>
              <a:t>4</a:t>
            </a:r>
            <a:r>
              <a:rPr lang="zh-CN" altLang="en-US" sz="2800" b="1" dirty="0">
                <a:latin typeface="+mj-lt"/>
                <a:ea typeface="黑体" panose="02010600030101010101" pitchFamily="2" charset="-122"/>
              </a:rPr>
              <a:t>个图形的面积都是</a:t>
            </a:r>
            <a:r>
              <a:rPr lang="en-US" altLang="zh-CN" sz="2800" b="1" dirty="0">
                <a:latin typeface="+mj-lt"/>
                <a:ea typeface="黑体" panose="02010600030101010101" pitchFamily="2" charset="-122"/>
              </a:rPr>
              <a:t>36dm</a:t>
            </a:r>
            <a:r>
              <a:rPr lang="en-US" altLang="zh-CN" sz="2800" b="1" baseline="30000" dirty="0">
                <a:latin typeface="+mj-lt"/>
                <a:ea typeface="黑体" panose="02010600030101010101" pitchFamily="2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0030101010101" pitchFamily="2" charset="-122"/>
              </a:rPr>
              <a:t>。用这些图形分别卷成圆柱，哪个圆柱的体积最小？哪个圆柱的体积最大？你有什么发现？（单位：</a:t>
            </a:r>
            <a:r>
              <a:rPr lang="en-US" altLang="zh-CN" sz="2800" b="1" dirty="0" err="1">
                <a:latin typeface="+mj-lt"/>
                <a:ea typeface="黑体" panose="02010600030101010101" pitchFamily="2" charset="-122"/>
              </a:rPr>
              <a:t>dm</a:t>
            </a:r>
            <a:r>
              <a:rPr lang="zh-CN" altLang="en-US" sz="2800" b="1" dirty="0"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3478728A-B1D0-4A28-B7C2-8017C626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750" y="2969733"/>
            <a:ext cx="7556500" cy="10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7724F8-5A4A-4E71-BC99-B32D723E5C01}"/>
              </a:ext>
            </a:extLst>
          </p:cNvPr>
          <p:cNvSpPr txBox="1"/>
          <p:nvPr/>
        </p:nvSpPr>
        <p:spPr>
          <a:xfrm>
            <a:off x="630238" y="866775"/>
            <a:ext cx="8140700" cy="3638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第一个图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18÷3.14÷2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51.59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或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2÷3.14÷2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×18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5.73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第二个图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12÷3.14÷2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×3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34.39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或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3÷3.14÷2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×12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8.60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ea typeface="黑体" panose="02010600030101010101" pitchFamily="2" charset="-122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4266BD-BA21-43D8-8747-AC1853D9A3F3}"/>
              </a:ext>
            </a:extLst>
          </p:cNvPr>
          <p:cNvSpPr txBox="1"/>
          <p:nvPr/>
        </p:nvSpPr>
        <p:spPr>
          <a:xfrm>
            <a:off x="463550" y="288925"/>
            <a:ext cx="7431088" cy="301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第三个图</a:t>
            </a:r>
            <a:endParaRPr lang="en-US" altLang="zh-CN" sz="30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9÷3.14÷2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0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×4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≈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25.80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dm</a:t>
            </a:r>
            <a:r>
              <a:rPr lang="en-US" altLang="zh-CN" sz="30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endParaRPr lang="en-US" altLang="zh-CN" sz="30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或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3.14×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4÷3.14÷2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r>
              <a:rPr lang="en-US" altLang="zh-CN" sz="30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2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×9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≈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11.46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dm</a:t>
            </a:r>
            <a:r>
              <a:rPr lang="en-US" altLang="zh-CN" sz="30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3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endParaRPr lang="en-US" altLang="zh-CN" sz="3000" b="1" dirty="0">
              <a:solidFill>
                <a:srgbClr val="FF0000"/>
              </a:solidFill>
              <a:ea typeface="黑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第四个图</a:t>
            </a:r>
            <a:endParaRPr lang="en-US" altLang="zh-CN" sz="30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3.14×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6÷3.14÷2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r>
              <a:rPr lang="en-US" altLang="zh-CN" sz="30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2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×6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≈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17.20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ea typeface="黑体" panose="02010600030101010101" pitchFamily="2" charset="-122"/>
              </a:rPr>
              <a:t>dm</a:t>
            </a:r>
            <a:r>
              <a:rPr lang="en-US" altLang="zh-CN" sz="3000" b="1" baseline="30000" dirty="0">
                <a:solidFill>
                  <a:srgbClr val="FF0000"/>
                </a:solidFill>
                <a:ea typeface="黑体" panose="02010600030101010101" pitchFamily="2" charset="-122"/>
              </a:rPr>
              <a:t>3</a:t>
            </a:r>
            <a:r>
              <a:rPr lang="zh-CN" altLang="en-US" sz="3000" b="1" dirty="0">
                <a:solidFill>
                  <a:srgbClr val="FF0000"/>
                </a:solidFill>
                <a:ea typeface="黑体" panose="02010600030101010101" pitchFamily="2" charset="-122"/>
              </a:rPr>
              <a:t>）</a:t>
            </a:r>
            <a:endParaRPr lang="en-US" altLang="zh-CN" sz="3000" b="1" dirty="0">
              <a:solidFill>
                <a:srgbClr val="FF0000"/>
              </a:solidFill>
              <a:ea typeface="黑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9197EB-5A85-4658-9AA9-4C3641FEFCDA}"/>
              </a:ext>
            </a:extLst>
          </p:cNvPr>
          <p:cNvSpPr txBox="1"/>
          <p:nvPr/>
        </p:nvSpPr>
        <p:spPr>
          <a:xfrm>
            <a:off x="463550" y="3305175"/>
            <a:ext cx="8266113" cy="151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答：以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18dm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为圆柱的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底面周长、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为高的圆柱体体积最大；以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为圆柱的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底面周长、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18dm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为高的圆柱体体积最小。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9066CE5-9C42-436A-A729-87BF24E995C4}"/>
              </a:ext>
            </a:extLst>
          </p:cNvPr>
          <p:cNvGrpSpPr>
            <a:grpSpLocks/>
          </p:cNvGrpSpPr>
          <p:nvPr/>
        </p:nvGrpSpPr>
        <p:grpSpPr bwMode="auto">
          <a:xfrm>
            <a:off x="852488" y="1492250"/>
            <a:ext cx="7440612" cy="1495560"/>
            <a:chOff x="1102044" y="1716922"/>
            <a:chExt cx="7440489" cy="1495246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628DB28-EDDC-4114-B42D-B9F97C0D7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044" y="1878813"/>
              <a:ext cx="7261105" cy="1333355"/>
            </a:xfrm>
            <a:prstGeom prst="rect">
              <a:avLst/>
            </a:prstGeom>
            <a:solidFill>
              <a:srgbClr val="E0F0E9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4572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ker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发现：当圆柱的侧面积相同时，底面半径（或周长）大的体积就大。</a:t>
              </a:r>
            </a:p>
          </p:txBody>
        </p:sp>
        <p:sp>
          <p:nvSpPr>
            <p:cNvPr id="4" name="AutoShape 29">
              <a:extLst>
                <a:ext uri="{FF2B5EF4-FFF2-40B4-BE49-F238E27FC236}">
                  <a16:creationId xmlns:a16="http://schemas.microsoft.com/office/drawing/2014/main" id="{8E347375-7009-48B4-A4CA-B99DFB2DE5CA}"/>
                </a:ext>
              </a:extLst>
            </p:cNvPr>
            <p:cNvSpPr/>
            <p:nvPr/>
          </p:nvSpPr>
          <p:spPr bwMode="auto">
            <a:xfrm>
              <a:off x="8182177" y="1716922"/>
              <a:ext cx="360356" cy="325370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98F89A8-F74A-4ADB-BA20-936920572539}"/>
              </a:ext>
            </a:extLst>
          </p:cNvPr>
          <p:cNvSpPr txBox="1"/>
          <p:nvPr/>
        </p:nvSpPr>
        <p:spPr>
          <a:xfrm>
            <a:off x="585988" y="2321247"/>
            <a:ext cx="7073900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60÷2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×90=254340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2FFBCC-B3D6-4D07-AF42-6110762D3D04}"/>
              </a:ext>
            </a:extLst>
          </p:cNvPr>
          <p:cNvSpPr txBox="1"/>
          <p:nvPr/>
        </p:nvSpPr>
        <p:spPr>
          <a:xfrm>
            <a:off x="2162242" y="3016316"/>
            <a:ext cx="3713163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254340cm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=254.34L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0A08FD-302D-DBB2-67B6-D46CBB74C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41" y="693016"/>
            <a:ext cx="7240587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一个圆柱形油桶的底面直径是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60cm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，高是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90cm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，这个油桶最多可以装多少油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数据是从油桶里面测量得到的。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C06E1F-360A-6DC0-7D44-AFB2490B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88" y="3716147"/>
            <a:ext cx="7240587" cy="6267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答：这个油桶最多可以装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254.34L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油。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AE53FD27-4304-4770-9BA5-A5E796C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02" y="1131889"/>
            <a:ext cx="8315596" cy="159402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j-lt"/>
                <a:ea typeface="+mj-ea"/>
              </a:rPr>
              <a:t>3.</a:t>
            </a:r>
            <a:r>
              <a:rPr lang="zh-CN" altLang="en-US" sz="2800" b="1">
                <a:latin typeface="+mj-lt"/>
                <a:ea typeface="+mj-ea"/>
              </a:rPr>
              <a:t>学校建了两个同样大小的圆柱形花坛。花坛的底面内直径是</a:t>
            </a:r>
            <a:r>
              <a:rPr lang="en-US" altLang="zh-CN" sz="2800" b="1">
                <a:latin typeface="+mj-lt"/>
                <a:ea typeface="+mj-ea"/>
              </a:rPr>
              <a:t>4m</a:t>
            </a:r>
            <a:r>
              <a:rPr lang="zh-CN" altLang="en-US" sz="2800" b="1">
                <a:latin typeface="+mj-lt"/>
                <a:ea typeface="+mj-ea"/>
              </a:rPr>
              <a:t>，高是</a:t>
            </a:r>
            <a:r>
              <a:rPr lang="en-US" altLang="zh-CN" sz="2800" b="1">
                <a:latin typeface="+mj-lt"/>
                <a:ea typeface="+mj-ea"/>
              </a:rPr>
              <a:t>0.8m</a:t>
            </a:r>
            <a:r>
              <a:rPr lang="zh-CN" altLang="en-US" sz="2800" b="1">
                <a:latin typeface="+mj-lt"/>
                <a:ea typeface="+mj-ea"/>
              </a:rPr>
              <a:t>。如果里面填土的高度是</a:t>
            </a:r>
            <a:r>
              <a:rPr lang="en-US" altLang="zh-CN" sz="2800" b="1">
                <a:latin typeface="+mj-lt"/>
                <a:ea typeface="+mj-ea"/>
              </a:rPr>
              <a:t>0.5m</a:t>
            </a:r>
            <a:r>
              <a:rPr lang="zh-CN" altLang="en-US" sz="2800" b="1">
                <a:latin typeface="+mj-lt"/>
                <a:ea typeface="+mj-ea"/>
              </a:rPr>
              <a:t>，两个花坛一共需要填土多少立方米</a:t>
            </a:r>
            <a:r>
              <a:rPr lang="en-US" altLang="zh-CN" sz="2800" b="1">
                <a:latin typeface="+mj-lt"/>
                <a:ea typeface="+mj-ea"/>
              </a:rPr>
              <a:t>?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76E6C6-1D71-484F-AC5C-A5CD3126D04C}"/>
              </a:ext>
            </a:extLst>
          </p:cNvPr>
          <p:cNvSpPr/>
          <p:nvPr/>
        </p:nvSpPr>
        <p:spPr>
          <a:xfrm>
            <a:off x="725216" y="2803714"/>
            <a:ext cx="7693568" cy="159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3.14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×（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</a:rPr>
              <a:t>4÷2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</a:rPr>
              <a:t>0.5=6.28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</a:rPr>
              <a:t>6.28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</a:rPr>
              <a:t>2=12.65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+mj-ea"/>
              </a:rPr>
              <a:t>答：两个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花坛中</a:t>
            </a:r>
            <a:r>
              <a:rPr lang="zh-CN" altLang="en-US" sz="2800" b="1">
                <a:solidFill>
                  <a:srgbClr val="FF0000"/>
                </a:solidFill>
                <a:latin typeface="+mj-lt"/>
                <a:ea typeface="+mj-ea"/>
              </a:rPr>
              <a:t>一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共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+mj-ea"/>
              </a:rPr>
              <a:t>需要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填土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</a:rPr>
              <a:t>12.56</a:t>
            </a:r>
            <a:r>
              <a:rPr lang="zh-CN" altLang="zh-CN" sz="2800" b="1">
                <a:solidFill>
                  <a:srgbClr val="FF0000"/>
                </a:solidFill>
                <a:latin typeface="+mj-lt"/>
                <a:ea typeface="+mj-ea"/>
              </a:rPr>
              <a:t>立方米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+mj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C6C456-6EAA-4AF4-AD19-04A9E265D754}"/>
              </a:ext>
            </a:extLst>
          </p:cNvPr>
          <p:cNvSpPr/>
          <p:nvPr/>
        </p:nvSpPr>
        <p:spPr>
          <a:xfrm>
            <a:off x="654256" y="1327150"/>
            <a:ext cx="7835489" cy="121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+mj-ea"/>
              </a:rPr>
              <a:t>        4.</a:t>
            </a:r>
            <a:r>
              <a:rPr lang="zh-CN" altLang="zh-CN" sz="3200" b="1" dirty="0">
                <a:latin typeface="+mj-lt"/>
                <a:ea typeface="+mj-ea"/>
              </a:rPr>
              <a:t>一个圆柱的体积是</a:t>
            </a:r>
            <a:r>
              <a:rPr lang="en-US" altLang="zh-CN" sz="3200" b="1" dirty="0">
                <a:latin typeface="+mj-lt"/>
                <a:ea typeface="+mj-ea"/>
              </a:rPr>
              <a:t>80cm</a:t>
            </a:r>
            <a:r>
              <a:rPr lang="en-US" altLang="zh-CN" sz="3200" b="1" baseline="30000" dirty="0">
                <a:latin typeface="+mj-lt"/>
                <a:ea typeface="+mj-ea"/>
              </a:rPr>
              <a:t>3</a:t>
            </a:r>
            <a:r>
              <a:rPr lang="zh-CN" altLang="zh-CN" sz="3200" b="1" dirty="0">
                <a:latin typeface="+mj-lt"/>
                <a:ea typeface="+mj-ea"/>
              </a:rPr>
              <a:t>，底面积是</a:t>
            </a:r>
            <a:r>
              <a:rPr lang="en-US" altLang="zh-CN" sz="3200" b="1" dirty="0">
                <a:latin typeface="+mj-lt"/>
                <a:ea typeface="+mj-ea"/>
              </a:rPr>
              <a:t>16cm</a:t>
            </a:r>
            <a:r>
              <a:rPr lang="en-US" altLang="zh-CN" sz="3200" b="1" baseline="30000" dirty="0">
                <a:latin typeface="+mj-lt"/>
                <a:ea typeface="+mj-ea"/>
              </a:rPr>
              <a:t>2</a:t>
            </a:r>
            <a:r>
              <a:rPr lang="zh-CN" altLang="zh-CN" sz="3200" b="1" dirty="0">
                <a:latin typeface="+mj-lt"/>
                <a:ea typeface="+mj-ea"/>
              </a:rPr>
              <a:t>。它的高是多少厘米？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506926-2396-4D05-9BF8-4E998052D6BB}"/>
              </a:ext>
            </a:extLst>
          </p:cNvPr>
          <p:cNvSpPr/>
          <p:nvPr/>
        </p:nvSpPr>
        <p:spPr>
          <a:xfrm>
            <a:off x="1400175" y="2703513"/>
            <a:ext cx="6021388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              80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÷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16=5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        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答：圆柱的高是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5</a:t>
            </a:r>
            <a:r>
              <a:rPr lang="zh-CN" altLang="zh-CN" sz="3200" b="1" dirty="0">
                <a:solidFill>
                  <a:srgbClr val="FF0000"/>
                </a:solidFill>
                <a:latin typeface="+mj-lt"/>
                <a:ea typeface="+mj-ea"/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">
            <a:extLst>
              <a:ext uri="{FF2B5EF4-FFF2-40B4-BE49-F238E27FC236}">
                <a16:creationId xmlns:a16="http://schemas.microsoft.com/office/drawing/2014/main" id="{4BAA0155-CAF4-4F12-B50D-D09D88D2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273050"/>
            <a:ext cx="74326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一个圆柱形粮囤，从里面量得底面半径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，高是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。如果每立方米玉米约重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750kg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，这个粮囤能装多少吨玉米？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56B45B-72BC-4479-9545-CF5003EC4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2798763"/>
            <a:ext cx="6591300" cy="19446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6.28</a:t>
            </a:r>
            <a:r>
              <a:rPr lang="zh-CN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750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4710</a:t>
            </a:r>
            <a:r>
              <a:rPr lang="zh-CN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kg</a:t>
            </a:r>
            <a:r>
              <a:rPr lang="zh-CN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4710kg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4.71t</a:t>
            </a:r>
            <a:endParaRPr lang="zh-CN" altLang="zh-CN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答：这个粮囤</a:t>
            </a:r>
            <a:r>
              <a:rPr lang="zh-CN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能装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4.71</a:t>
            </a:r>
            <a:r>
              <a:rPr lang="zh-CN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吨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玉米。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7A1AE74-7E18-41B7-8156-887EFA779A74}"/>
              </a:ext>
            </a:extLst>
          </p:cNvPr>
          <p:cNvSpPr txBox="1"/>
          <p:nvPr/>
        </p:nvSpPr>
        <p:spPr>
          <a:xfrm>
            <a:off x="327025" y="2138363"/>
            <a:ext cx="1619250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V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π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r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h</a:t>
            </a:r>
            <a:endParaRPr lang="zh-CN" altLang="en-US" sz="3200" b="1" i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182880-DC68-4F48-9D9F-C5A8F019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211388"/>
            <a:ext cx="7078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3.14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6.28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CED63B3-D5BB-414E-9BDE-5F42999F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6815" y="2981221"/>
            <a:ext cx="1458518" cy="180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89ED625-C392-4D5A-93B5-73712845CAEE}"/>
              </a:ext>
            </a:extLst>
          </p:cNvPr>
          <p:cNvSpPr txBox="1"/>
          <p:nvPr/>
        </p:nvSpPr>
        <p:spPr>
          <a:xfrm>
            <a:off x="385763" y="1809750"/>
            <a:ext cx="8421687" cy="245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体积：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6÷2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×12=339.12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表面积：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3.14×6×12+3.14×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6÷2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×2=282.6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EF05599-E08A-4ABB-A337-FE2B03C1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58" y="1012427"/>
            <a:ext cx="845661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求下面图形的表面积和体积。（单位：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CA75FBC0-EF3A-477F-9D39-A149CF1D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9070" y="1569460"/>
            <a:ext cx="1098400" cy="200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65574B6-8F2F-443D-B9A0-F8E007BEAC55}"/>
              </a:ext>
            </a:extLst>
          </p:cNvPr>
          <p:cNvSpPr txBox="1"/>
          <p:nvPr/>
        </p:nvSpPr>
        <p:spPr>
          <a:xfrm>
            <a:off x="525463" y="1708150"/>
            <a:ext cx="7985125" cy="2455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体积：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15×10×20=3000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表面积：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15×10+15×20+10×20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×2=1300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3B27AA5C-D1E5-47B5-90CE-90BC75A1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5263" y="979487"/>
            <a:ext cx="1901519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0D8A0E-3D21-4A0E-B224-168FEF090A46}"/>
              </a:ext>
            </a:extLst>
          </p:cNvPr>
          <p:cNvSpPr txBox="1"/>
          <p:nvPr/>
        </p:nvSpPr>
        <p:spPr>
          <a:xfrm>
            <a:off x="531480" y="2083636"/>
            <a:ext cx="8802687" cy="2111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体积：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14÷2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×5=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0030101010101" pitchFamily="2" charset="-122"/>
              </a:rPr>
              <a:t> 769.3 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表面积：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14÷2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×2+3.14×14×5=527.52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rPr>
              <a:t>）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1ADB88A1-935C-4CBF-B03C-2D10BD53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6957" y="948773"/>
            <a:ext cx="2294430" cy="12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1073</Words>
  <Application>Microsoft Office PowerPoint</Application>
  <PresentationFormat>全屏显示(16:9)</PresentationFormat>
  <Paragraphs>84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楷体_GB2312</vt:lpstr>
      <vt:lpstr>宋体</vt:lpstr>
      <vt:lpstr>微软雅黑</vt:lpstr>
      <vt:lpstr>Arial</vt:lpstr>
      <vt:lpstr>Times New Roman</vt:lpstr>
      <vt:lpstr>等线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29</cp:revision>
  <dcterms:created xsi:type="dcterms:W3CDTF">2014-04-24T10:36:34Z</dcterms:created>
  <dcterms:modified xsi:type="dcterms:W3CDTF">2023-02-12T14:55:02Z</dcterms:modified>
  <cp:category>状元成才路</cp:category>
  <cp:contentStatus>状元成才路</cp:contentStatus>
  <cp:version>状元成才路</cp:version>
</cp:coreProperties>
</file>