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3"/>
  </p:sldMasterIdLst>
  <p:notesMasterIdLst>
    <p:notesMasterId r:id="rId7"/>
  </p:notesMasterIdLst>
  <p:handoutMasterIdLst>
    <p:handoutMasterId r:id="rId23"/>
  </p:handoutMasterIdLst>
  <p:sldIdLst>
    <p:sldId id="544" r:id="rId4"/>
    <p:sldId id="588" r:id="rId5"/>
    <p:sldId id="606" r:id="rId6"/>
    <p:sldId id="614" r:id="rId8"/>
    <p:sldId id="616" r:id="rId9"/>
    <p:sldId id="653" r:id="rId10"/>
    <p:sldId id="617" r:id="rId11"/>
    <p:sldId id="618" r:id="rId12"/>
    <p:sldId id="626" r:id="rId13"/>
    <p:sldId id="677" r:id="rId14"/>
    <p:sldId id="628" r:id="rId15"/>
    <p:sldId id="580" r:id="rId16"/>
    <p:sldId id="686" r:id="rId17"/>
    <p:sldId id="687" r:id="rId18"/>
    <p:sldId id="631" r:id="rId19"/>
    <p:sldId id="685" r:id="rId20"/>
    <p:sldId id="674" r:id="rId21"/>
    <p:sldId id="668" r:id="rId22"/>
  </p:sldIdLst>
  <p:sldSz cx="9144000" cy="5143500"/>
  <p:notesSz cx="6858000" cy="9144000"/>
  <p:custDataLst>
    <p:tags r:id="rId2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55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1B08"/>
    <a:srgbClr val="F1AF98"/>
    <a:srgbClr val="EFA58B"/>
    <a:srgbClr val="56220B"/>
    <a:srgbClr val="EA8A65"/>
    <a:srgbClr val="7E3311"/>
    <a:srgbClr val="E36A36"/>
    <a:srgbClr val="973D15"/>
    <a:srgbClr val="AA4818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62"/>
        <p:guide pos="3071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gs" Target="tags/tag169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en-US" altLang="zh-CN"/>
              <a:t>P6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0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9" Type="http://schemas.openxmlformats.org/officeDocument/2006/relationships/slideLayout" Target="../slideLayouts/slideLayout11.xml"/><Relationship Id="rId18" Type="http://schemas.openxmlformats.org/officeDocument/2006/relationships/tags" Target="../tags/tag84.xml"/><Relationship Id="rId17" Type="http://schemas.openxmlformats.org/officeDocument/2006/relationships/image" Target="../media/image3.png"/><Relationship Id="rId16" Type="http://schemas.openxmlformats.org/officeDocument/2006/relationships/tags" Target="../tags/tag83.xml"/><Relationship Id="rId15" Type="http://schemas.openxmlformats.org/officeDocument/2006/relationships/tags" Target="../tags/tag82.xml"/><Relationship Id="rId14" Type="http://schemas.openxmlformats.org/officeDocument/2006/relationships/tags" Target="../tags/tag81.xml"/><Relationship Id="rId13" Type="http://schemas.openxmlformats.org/officeDocument/2006/relationships/tags" Target="../tags/tag80.xml"/><Relationship Id="rId12" Type="http://schemas.openxmlformats.org/officeDocument/2006/relationships/tags" Target="../tags/tag79.xml"/><Relationship Id="rId11" Type="http://schemas.openxmlformats.org/officeDocument/2006/relationships/tags" Target="../tags/tag78.xml"/><Relationship Id="rId10" Type="http://schemas.openxmlformats.org/officeDocument/2006/relationships/tags" Target="../tags/tag77.xml"/><Relationship Id="rId1" Type="http://schemas.openxmlformats.org/officeDocument/2006/relationships/tags" Target="../tags/tag6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5" Type="http://schemas.openxmlformats.org/officeDocument/2006/relationships/vmlDrawing" Target="../drawings/vmlDrawing1.vml"/><Relationship Id="rId24" Type="http://schemas.openxmlformats.org/officeDocument/2006/relationships/slideLayout" Target="../slideLayouts/slideLayout13.xml"/><Relationship Id="rId23" Type="http://schemas.openxmlformats.org/officeDocument/2006/relationships/image" Target="../media/image4.wmf"/><Relationship Id="rId22" Type="http://schemas.openxmlformats.org/officeDocument/2006/relationships/oleObject" Target="../embeddings/oleObject1.bin"/><Relationship Id="rId21" Type="http://schemas.openxmlformats.org/officeDocument/2006/relationships/tags" Target="../tags/tag106.xml"/><Relationship Id="rId20" Type="http://schemas.openxmlformats.org/officeDocument/2006/relationships/tags" Target="../tags/tag105.xml"/><Relationship Id="rId2" Type="http://schemas.openxmlformats.org/officeDocument/2006/relationships/tags" Target="../tags/tag87.xml"/><Relationship Id="rId19" Type="http://schemas.openxmlformats.org/officeDocument/2006/relationships/tags" Target="../tags/tag104.xml"/><Relationship Id="rId18" Type="http://schemas.openxmlformats.org/officeDocument/2006/relationships/tags" Target="../tags/tag103.xml"/><Relationship Id="rId17" Type="http://schemas.openxmlformats.org/officeDocument/2006/relationships/tags" Target="../tags/tag102.xml"/><Relationship Id="rId16" Type="http://schemas.openxmlformats.org/officeDocument/2006/relationships/tags" Target="../tags/tag101.xml"/><Relationship Id="rId15" Type="http://schemas.openxmlformats.org/officeDocument/2006/relationships/tags" Target="../tags/tag100.xml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2" Type="http://schemas.openxmlformats.org/officeDocument/2006/relationships/slideLayout" Target="../slideLayouts/slideLayout14.xml"/><Relationship Id="rId21" Type="http://schemas.openxmlformats.org/officeDocument/2006/relationships/tags" Target="../tags/tag127.xml"/><Relationship Id="rId20" Type="http://schemas.openxmlformats.org/officeDocument/2006/relationships/tags" Target="../tags/tag126.xml"/><Relationship Id="rId2" Type="http://schemas.openxmlformats.org/officeDocument/2006/relationships/tags" Target="../tags/tag108.xml"/><Relationship Id="rId19" Type="http://schemas.openxmlformats.org/officeDocument/2006/relationships/tags" Target="../tags/tag125.xml"/><Relationship Id="rId18" Type="http://schemas.openxmlformats.org/officeDocument/2006/relationships/tags" Target="../tags/tag124.xml"/><Relationship Id="rId17" Type="http://schemas.openxmlformats.org/officeDocument/2006/relationships/tags" Target="../tags/tag123.xml"/><Relationship Id="rId16" Type="http://schemas.openxmlformats.org/officeDocument/2006/relationships/tags" Target="../tags/tag122.xml"/><Relationship Id="rId15" Type="http://schemas.openxmlformats.org/officeDocument/2006/relationships/tags" Target="../tags/tag121.xml"/><Relationship Id="rId14" Type="http://schemas.openxmlformats.org/officeDocument/2006/relationships/tags" Target="../tags/tag120.xml"/><Relationship Id="rId13" Type="http://schemas.openxmlformats.org/officeDocument/2006/relationships/tags" Target="../tags/tag119.xml"/><Relationship Id="rId12" Type="http://schemas.openxmlformats.org/officeDocument/2006/relationships/tags" Target="../tags/tag118.xml"/><Relationship Id="rId11" Type="http://schemas.openxmlformats.org/officeDocument/2006/relationships/tags" Target="../tags/tag117.xml"/><Relationship Id="rId10" Type="http://schemas.openxmlformats.org/officeDocument/2006/relationships/tags" Target="../tags/tag116.xml"/><Relationship Id="rId1" Type="http://schemas.openxmlformats.org/officeDocument/2006/relationships/tags" Target="../tags/tag107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4" Type="http://schemas.openxmlformats.org/officeDocument/2006/relationships/slideLayout" Target="../slideLayouts/slideLayout15.xml"/><Relationship Id="rId33" Type="http://schemas.openxmlformats.org/officeDocument/2006/relationships/tags" Target="../tags/tag160.xml"/><Relationship Id="rId32" Type="http://schemas.openxmlformats.org/officeDocument/2006/relationships/tags" Target="../tags/tag159.xml"/><Relationship Id="rId31" Type="http://schemas.openxmlformats.org/officeDocument/2006/relationships/tags" Target="../tags/tag158.xml"/><Relationship Id="rId30" Type="http://schemas.openxmlformats.org/officeDocument/2006/relationships/tags" Target="../tags/tag157.xml"/><Relationship Id="rId3" Type="http://schemas.openxmlformats.org/officeDocument/2006/relationships/tags" Target="../tags/tag130.xml"/><Relationship Id="rId29" Type="http://schemas.openxmlformats.org/officeDocument/2006/relationships/tags" Target="../tags/tag156.xml"/><Relationship Id="rId28" Type="http://schemas.openxmlformats.org/officeDocument/2006/relationships/tags" Target="../tags/tag155.xml"/><Relationship Id="rId27" Type="http://schemas.openxmlformats.org/officeDocument/2006/relationships/tags" Target="../tags/tag154.xml"/><Relationship Id="rId26" Type="http://schemas.openxmlformats.org/officeDocument/2006/relationships/tags" Target="../tags/tag153.xml"/><Relationship Id="rId25" Type="http://schemas.openxmlformats.org/officeDocument/2006/relationships/tags" Target="../tags/tag152.xml"/><Relationship Id="rId24" Type="http://schemas.openxmlformats.org/officeDocument/2006/relationships/tags" Target="../tags/tag151.xml"/><Relationship Id="rId23" Type="http://schemas.openxmlformats.org/officeDocument/2006/relationships/tags" Target="../tags/tag150.xml"/><Relationship Id="rId22" Type="http://schemas.openxmlformats.org/officeDocument/2006/relationships/tags" Target="../tags/tag149.xml"/><Relationship Id="rId21" Type="http://schemas.openxmlformats.org/officeDocument/2006/relationships/tags" Target="../tags/tag148.xml"/><Relationship Id="rId20" Type="http://schemas.openxmlformats.org/officeDocument/2006/relationships/tags" Target="../tags/tag147.xml"/><Relationship Id="rId2" Type="http://schemas.openxmlformats.org/officeDocument/2006/relationships/tags" Target="../tags/tag129.xml"/><Relationship Id="rId19" Type="http://schemas.openxmlformats.org/officeDocument/2006/relationships/tags" Target="../tags/tag146.xml"/><Relationship Id="rId18" Type="http://schemas.openxmlformats.org/officeDocument/2006/relationships/tags" Target="../tags/tag145.xml"/><Relationship Id="rId17" Type="http://schemas.openxmlformats.org/officeDocument/2006/relationships/tags" Target="../tags/tag144.xml"/><Relationship Id="rId16" Type="http://schemas.openxmlformats.org/officeDocument/2006/relationships/tags" Target="../tags/tag143.xml"/><Relationship Id="rId15" Type="http://schemas.openxmlformats.org/officeDocument/2006/relationships/tags" Target="../tags/tag142.xml"/><Relationship Id="rId14" Type="http://schemas.openxmlformats.org/officeDocument/2006/relationships/tags" Target="../tags/tag141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tags" Target="../tags/tag1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166.xml"/><Relationship Id="rId7" Type="http://schemas.openxmlformats.org/officeDocument/2006/relationships/tags" Target="../tags/tag165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2" Type="http://schemas.openxmlformats.org/officeDocument/2006/relationships/tags" Target="../tags/tag162.xml"/><Relationship Id="rId10" Type="http://schemas.openxmlformats.org/officeDocument/2006/relationships/vmlDrawing" Target="../drawings/vmlDrawing2.vml"/><Relationship Id="rId1" Type="http://schemas.openxmlformats.org/officeDocument/2006/relationships/tags" Target="../tags/tag161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9.xml"/><Relationship Id="rId4" Type="http://schemas.openxmlformats.org/officeDocument/2006/relationships/image" Target="../media/image6.png"/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3.xml"/><Relationship Id="rId6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27.xml"/><Relationship Id="rId16" Type="http://schemas.openxmlformats.org/officeDocument/2006/relationships/tags" Target="../tags/tag26.xml"/><Relationship Id="rId15" Type="http://schemas.openxmlformats.org/officeDocument/2006/relationships/tags" Target="../tags/tag25.xml"/><Relationship Id="rId14" Type="http://schemas.openxmlformats.org/officeDocument/2006/relationships/tags" Target="../tags/tag24.xml"/><Relationship Id="rId13" Type="http://schemas.openxmlformats.org/officeDocument/2006/relationships/tags" Target="../tags/tag23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6" Type="http://schemas.openxmlformats.org/officeDocument/2006/relationships/slideLayout" Target="../slideLayouts/slideLayout8.xml"/><Relationship Id="rId15" Type="http://schemas.openxmlformats.org/officeDocument/2006/relationships/tags" Target="../tags/tag48.xml"/><Relationship Id="rId14" Type="http://schemas.openxmlformats.org/officeDocument/2006/relationships/tags" Target="../tags/tag47.xml"/><Relationship Id="rId13" Type="http://schemas.openxmlformats.org/officeDocument/2006/relationships/tags" Target="../tags/tag46.xml"/><Relationship Id="rId12" Type="http://schemas.openxmlformats.org/officeDocument/2006/relationships/tags" Target="../tags/tag45.xml"/><Relationship Id="rId11" Type="http://schemas.openxmlformats.org/officeDocument/2006/relationships/tags" Target="../tags/tag44.xml"/><Relationship Id="rId10" Type="http://schemas.openxmlformats.org/officeDocument/2006/relationships/tags" Target="../tags/tag43.xml"/><Relationship Id="rId1" Type="http://schemas.openxmlformats.org/officeDocument/2006/relationships/tags" Target="../tags/tag3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0" Type="http://schemas.openxmlformats.org/officeDocument/2006/relationships/slideLayout" Target="../slideLayouts/slideLayout9.xml"/><Relationship Id="rId2" Type="http://schemas.openxmlformats.org/officeDocument/2006/relationships/tags" Target="../tags/tag50.xml"/><Relationship Id="rId19" Type="http://schemas.openxmlformats.org/officeDocument/2006/relationships/tags" Target="../tags/tag67.xml"/><Relationship Id="rId18" Type="http://schemas.openxmlformats.org/officeDocument/2006/relationships/tags" Target="../tags/tag66.xml"/><Relationship Id="rId17" Type="http://schemas.openxmlformats.org/officeDocument/2006/relationships/tags" Target="../tags/tag65.xml"/><Relationship Id="rId16" Type="http://schemas.openxmlformats.org/officeDocument/2006/relationships/tags" Target="../tags/tag64.xml"/><Relationship Id="rId15" Type="http://schemas.openxmlformats.org/officeDocument/2006/relationships/tags" Target="../tags/tag63.xml"/><Relationship Id="rId14" Type="http://schemas.openxmlformats.org/officeDocument/2006/relationships/tags" Target="../tags/tag62.xml"/><Relationship Id="rId13" Type="http://schemas.openxmlformats.org/officeDocument/2006/relationships/tags" Target="../tags/tag61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tags" Target="../tags/tag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72230" y="2924175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538345" y="3082290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17010" y="3014345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148705" y="3014980"/>
            <a:ext cx="27990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数的运算（</a:t>
            </a:r>
            <a:r>
              <a:rPr lang="en-US" alt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1</a:t>
            </a:r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10200" y="2328545"/>
            <a:ext cx="2120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</a:t>
            </a:r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数与代数</a:t>
            </a:r>
            <a:endParaRPr lang="zh-CN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72000" y="1732915"/>
            <a:ext cx="40239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349375" y="1720850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1349375" y="2428875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3493135" y="1748790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491865" y="2428875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</a:t>
            </a:r>
            <a:r>
              <a:rPr lang="en-US" altLang="zh-CN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5762625" y="1748790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792470" y="2428875"/>
            <a:ext cx="12534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</a:t>
            </a:r>
            <a:r>
              <a:rPr lang="en-US" altLang="zh-CN" sz="2800" b="1" i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endParaRPr lang="zh-CN" altLang="en-US" sz="2800" b="1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5833745" y="2876550"/>
            <a:ext cx="144843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≠0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2430145" y="1715135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2437130" y="2413635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4578350" y="1720850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4592955" y="2428875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6879590" y="1748790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6908800" y="2428875"/>
            <a:ext cx="402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09600" y="344170"/>
            <a:ext cx="7716520" cy="1124585"/>
            <a:chOff x="720" y="4650"/>
            <a:chExt cx="12152" cy="1771"/>
          </a:xfrm>
        </p:grpSpPr>
        <p:sp>
          <p:nvSpPr>
            <p:cNvPr id="16" name="椭圆 15"/>
            <p:cNvSpPr/>
            <p:nvPr>
              <p:custDataLst>
                <p:tags r:id="rId14"/>
              </p:custDataLst>
            </p:nvPr>
          </p:nvSpPr>
          <p:spPr>
            <a:xfrm>
              <a:off x="720" y="4890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7" name="文本框 16"/>
            <p:cNvSpPr txBox="1"/>
            <p:nvPr>
              <p:custDataLst>
                <p:tags r:id="rId15"/>
              </p:custDataLst>
            </p:nvPr>
          </p:nvSpPr>
          <p:spPr>
            <a:xfrm>
              <a:off x="720" y="4650"/>
              <a:ext cx="12152" cy="1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sz="28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 </a:t>
              </a:r>
              <a:r>
                <a:rPr lang="zh-CN" altLang="en-US" sz="2800" b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在四则运算中，如果有</a:t>
              </a: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zh-CN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或</a:t>
              </a: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zh-CN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参与运算，有哪些特殊情况？</a:t>
              </a:r>
              <a:endPara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576070" y="3416300"/>
            <a:ext cx="6499860" cy="1629410"/>
            <a:chOff x="2986" y="4530"/>
            <a:chExt cx="10236" cy="2566"/>
          </a:xfrm>
        </p:grpSpPr>
        <p:pic>
          <p:nvPicPr>
            <p:cNvPr id="19" name="图片 18" descr="熊01 拷贝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17"/>
            <a:stretch>
              <a:fillRect/>
            </a:stretch>
          </p:blipFill>
          <p:spPr>
            <a:xfrm>
              <a:off x="11184" y="4530"/>
              <a:ext cx="2038" cy="2566"/>
            </a:xfrm>
            <a:prstGeom prst="rect">
              <a:avLst/>
            </a:prstGeom>
          </p:spPr>
        </p:pic>
        <p:sp>
          <p:nvSpPr>
            <p:cNvPr id="20" name="圆角矩形标注 19"/>
            <p:cNvSpPr/>
            <p:nvPr>
              <p:custDataLst>
                <p:tags r:id="rId18"/>
              </p:custDataLst>
            </p:nvPr>
          </p:nvSpPr>
          <p:spPr>
            <a:xfrm>
              <a:off x="2986" y="4760"/>
              <a:ext cx="8198" cy="1419"/>
            </a:xfrm>
            <a:prstGeom prst="wedgeRoundRectCallout">
              <a:avLst>
                <a:gd name="adj1" fmla="val 57037"/>
                <a:gd name="adj2" fmla="val 41538"/>
                <a:gd name="adj3" fmla="val 16667"/>
              </a:avLst>
            </a:prstGeom>
            <a:noFill/>
            <a:ln w="19050">
              <a:solidFill>
                <a:srgbClr val="0787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什么情况下，运算结果是原数？什么情况下，运算结果为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0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？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68630" y="1437640"/>
            <a:ext cx="417195" cy="2404745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四则混合运算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1" name="左大括号 2"/>
          <p:cNvSpPr/>
          <p:nvPr/>
        </p:nvSpPr>
        <p:spPr>
          <a:xfrm>
            <a:off x="1029970" y="1731010"/>
            <a:ext cx="226695" cy="1762760"/>
          </a:xfrm>
          <a:prstGeom prst="leftBrace">
            <a:avLst>
              <a:gd name="adj1" fmla="val 7902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rgbClr val="FF0000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50340" y="1437640"/>
            <a:ext cx="1450975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算式里没有括号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79220" y="3206750"/>
            <a:ext cx="1266190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算式里有括号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左大括号 2"/>
          <p:cNvSpPr/>
          <p:nvPr/>
        </p:nvSpPr>
        <p:spPr>
          <a:xfrm>
            <a:off x="3042920" y="1328420"/>
            <a:ext cx="226695" cy="955040"/>
          </a:xfrm>
          <a:prstGeom prst="leftBrace">
            <a:avLst>
              <a:gd name="adj1" fmla="val 7902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rgbClr val="FF0000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63595" y="977900"/>
            <a:ext cx="2112645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只有加、减法（乘、除法）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29630" y="970915"/>
            <a:ext cx="1868805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从左往右按顺序计算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5584190" y="1312545"/>
            <a:ext cx="28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3363595" y="1889760"/>
            <a:ext cx="2112645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有乘、除法，又有加、减法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5546725" y="2258060"/>
            <a:ext cx="28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5929630" y="1886585"/>
            <a:ext cx="2112645" cy="7366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先算乘、除法，再算加、减法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028315" y="2893060"/>
            <a:ext cx="1757045" cy="418465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只有小括号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4" name="左大括号 2"/>
          <p:cNvSpPr/>
          <p:nvPr/>
        </p:nvSpPr>
        <p:spPr>
          <a:xfrm>
            <a:off x="2713990" y="3125470"/>
            <a:ext cx="226695" cy="955040"/>
          </a:xfrm>
          <a:prstGeom prst="leftBrace">
            <a:avLst>
              <a:gd name="adj1" fmla="val 7902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rgbClr val="FF0000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4882515" y="3111500"/>
            <a:ext cx="28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5269230" y="2820035"/>
            <a:ext cx="2727960" cy="70612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先算小括号里面的，再算小括号外面的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042920" y="3810635"/>
            <a:ext cx="1757045" cy="699135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有小括号和中括号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4875530" y="4164330"/>
            <a:ext cx="28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5286375" y="3747770"/>
            <a:ext cx="3008630" cy="1193800"/>
          </a:xfrm>
          <a:prstGeom prst="rect">
            <a:avLst/>
          </a:prstGeom>
          <a:ln w="15875">
            <a:solidFill>
              <a:srgbClr val="AA48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先算小括号里面的，再算中括号里面的，最后算中括号外面的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609600" y="209550"/>
            <a:ext cx="5539740" cy="607695"/>
            <a:chOff x="720" y="4650"/>
            <a:chExt cx="8724" cy="957"/>
          </a:xfrm>
        </p:grpSpPr>
        <p:sp>
          <p:nvSpPr>
            <p:cNvPr id="23" name="椭圆 22"/>
            <p:cNvSpPr/>
            <p:nvPr>
              <p:custDataLst>
                <p:tags r:id="rId1"/>
              </p:custDataLst>
            </p:nvPr>
          </p:nvSpPr>
          <p:spPr>
            <a:xfrm>
              <a:off x="720" y="4890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>
              <p:custDataLst>
                <p:tags r:id="rId2"/>
              </p:custDataLst>
            </p:nvPr>
          </p:nvSpPr>
          <p:spPr>
            <a:xfrm>
              <a:off x="720" y="4650"/>
              <a:ext cx="8724" cy="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sz="28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 </a:t>
              </a:r>
              <a:r>
                <a:rPr lang="zh-CN" altLang="en-US" sz="2800" b="1" dirty="0">
                  <a:solidFill>
                    <a:schemeClr val="tx1"/>
                  </a:solidFill>
                  <a:latin typeface="宋体" panose="02010600030101010101" pitchFamily="2" charset="-122"/>
                  <a:cs typeface="宋体" panose="02010600030101010101" pitchFamily="2" charset="-122"/>
                  <a:sym typeface="Times New Roman" panose="02020603050405020304" pitchFamily="18" charset="0"/>
                </a:rPr>
                <a:t>四则混合运算的顺序是怎样的？</a:t>
              </a:r>
              <a:r>
                <a:rPr lang="en-US" sz="2800" b="1">
                  <a:solidFill>
                    <a:schemeClr val="tx1"/>
                  </a:solidFill>
                  <a:latin typeface="宋体" panose="02010600030101010101" pitchFamily="2" charset="-122"/>
                  <a:cs typeface="宋体" panose="02010600030101010101" pitchFamily="2" charset="-122"/>
                </a:rPr>
                <a:t> </a:t>
              </a:r>
              <a:endParaRPr lang="en-US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4" grpId="0" bldLvl="0" animBg="1"/>
      <p:bldP spid="5" grpId="0" bldLvl="0" animBg="1"/>
      <p:bldP spid="2" grpId="0" bldLvl="0" animBg="1"/>
      <p:bldP spid="6" grpId="0" bldLvl="0" animBg="1"/>
      <p:bldP spid="7" grpId="0" bldLvl="0" animBg="1"/>
      <p:bldP spid="8" grpId="0" bldLvl="0" animBg="1"/>
      <p:bldP spid="10" grpId="0" bldLvl="0" animBg="1"/>
      <p:bldP spid="12" grpId="0" bldLvl="0" animBg="1"/>
      <p:bldP spid="14" grpId="0" bldLvl="0" animBg="1"/>
      <p:bldP spid="13" grpId="0" bldLvl="0" animBg="1"/>
      <p:bldP spid="16" grpId="0" bldLvl="0" animBg="1"/>
      <p:bldP spid="17" grpId="0" bldLvl="0" animBg="1"/>
      <p:bldP spid="19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3562" name="Text Box 8"/>
          <p:cNvSpPr txBox="1"/>
          <p:nvPr/>
        </p:nvSpPr>
        <p:spPr>
          <a:xfrm>
            <a:off x="332105" y="591820"/>
            <a:ext cx="7379335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计算下面各题，先想一想需要注意什么。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25" name="Rectangle 69"/>
          <p:cNvSpPr>
            <a:spLocks noChangeArrowheads="1"/>
          </p:cNvSpPr>
          <p:nvPr/>
        </p:nvSpPr>
        <p:spPr bwMode="auto">
          <a:xfrm>
            <a:off x="662940" y="1290955"/>
            <a:ext cx="7797165" cy="1383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73.05－3.96                      27.5×1.4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3.12÷15＋4.71                12.5×28－193</a:t>
            </a:r>
            <a:endParaRPr kumimoji="0" 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526" name="Rectangle 70"/>
          <p:cNvSpPr>
            <a:spLocks noChangeArrowheads="1"/>
          </p:cNvSpPr>
          <p:nvPr/>
        </p:nvSpPr>
        <p:spPr bwMode="auto">
          <a:xfrm>
            <a:off x="2503488" y="1328738"/>
            <a:ext cx="1340485" cy="69405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69.09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527" name="Rectangle 71"/>
          <p:cNvSpPr>
            <a:spLocks noChangeArrowheads="1"/>
          </p:cNvSpPr>
          <p:nvPr/>
        </p:nvSpPr>
        <p:spPr bwMode="auto">
          <a:xfrm>
            <a:off x="5867083" y="1494790"/>
            <a:ext cx="1162685" cy="52197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38.5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528" name="Rectangle 72"/>
          <p:cNvSpPr>
            <a:spLocks noChangeArrowheads="1"/>
          </p:cNvSpPr>
          <p:nvPr/>
        </p:nvSpPr>
        <p:spPr bwMode="auto">
          <a:xfrm>
            <a:off x="2998153" y="2107565"/>
            <a:ext cx="1340485" cy="52197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4.918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529" name="Rectangle 73"/>
          <p:cNvSpPr>
            <a:spLocks noChangeArrowheads="1"/>
          </p:cNvSpPr>
          <p:nvPr/>
        </p:nvSpPr>
        <p:spPr bwMode="auto">
          <a:xfrm>
            <a:off x="6637338" y="1962150"/>
            <a:ext cx="1073785" cy="69405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157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026410" y="134620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P75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做一做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445385" y="2741930"/>
            <a:ext cx="1205230" cy="934720"/>
            <a:chOff x="3851" y="4318"/>
            <a:chExt cx="1898" cy="1472"/>
          </a:xfrm>
        </p:grpSpPr>
        <p:sp>
          <p:nvSpPr>
            <p:cNvPr id="4" name="文本框 3"/>
            <p:cNvSpPr txBox="1"/>
            <p:nvPr/>
          </p:nvSpPr>
          <p:spPr>
            <a:xfrm>
              <a:off x="3851" y="4703"/>
              <a:ext cx="1898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800" b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＝</a:t>
              </a:r>
              <a:endPara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grpSp>
          <p:nvGrpSpPr>
            <p:cNvPr id="27" name="组合 16"/>
            <p:cNvGrpSpPr/>
            <p:nvPr/>
          </p:nvGrpSpPr>
          <p:grpSpPr>
            <a:xfrm rot="0">
              <a:off x="4542" y="4318"/>
              <a:ext cx="1055" cy="1473"/>
              <a:chOff x="2678" y="589"/>
              <a:chExt cx="886" cy="1964"/>
            </a:xfrm>
          </p:grpSpPr>
          <p:sp>
            <p:nvSpPr>
              <p:cNvPr id="28" name="文本框 18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2678" y="1457"/>
                <a:ext cx="886" cy="10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文本框 19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808" y="589"/>
                <a:ext cx="719" cy="10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0" name="直接连接符 29"/>
              <p:cNvCxnSpPr/>
              <p:nvPr>
                <p:custDataLst>
                  <p:tags r:id="rId4"/>
                </p:custDataLst>
              </p:nvPr>
            </p:nvCxnSpPr>
            <p:spPr>
              <a:xfrm>
                <a:off x="2839" y="1584"/>
                <a:ext cx="403" cy="0"/>
              </a:xfrm>
              <a:prstGeom prst="line">
                <a:avLst/>
              </a:prstGeom>
              <a:ln w="1905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组合 34"/>
          <p:cNvGrpSpPr/>
          <p:nvPr/>
        </p:nvGrpSpPr>
        <p:grpSpPr>
          <a:xfrm>
            <a:off x="721360" y="3724910"/>
            <a:ext cx="3075940" cy="991235"/>
            <a:chOff x="1280" y="4692"/>
            <a:chExt cx="4844" cy="1561"/>
          </a:xfrm>
        </p:grpSpPr>
        <p:sp>
          <p:nvSpPr>
            <p:cNvPr id="36" name="Text Box 44"/>
            <p:cNvSpPr txBox="1"/>
            <p:nvPr>
              <p:custDataLst>
                <p:tags r:id="rId5"/>
              </p:custDataLst>
            </p:nvPr>
          </p:nvSpPr>
          <p:spPr>
            <a:xfrm>
              <a:off x="1768" y="5128"/>
              <a:ext cx="4245" cy="82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÷   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＋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7" name="Text Box 47"/>
            <p:cNvSpPr txBox="1"/>
            <p:nvPr>
              <p:custDataLst>
                <p:tags r:id="rId6"/>
              </p:custDataLst>
            </p:nvPr>
          </p:nvSpPr>
          <p:spPr>
            <a:xfrm>
              <a:off x="1280" y="4753"/>
              <a:ext cx="820" cy="1432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6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8" name="Group 57"/>
            <p:cNvGrpSpPr/>
            <p:nvPr/>
          </p:nvGrpSpPr>
          <p:grpSpPr>
            <a:xfrm rot="0">
              <a:off x="3829" y="4692"/>
              <a:ext cx="1321" cy="1451"/>
              <a:chOff x="4639" y="1298"/>
              <a:chExt cx="366" cy="472"/>
            </a:xfrm>
          </p:grpSpPr>
          <p:sp>
            <p:nvSpPr>
              <p:cNvPr id="39" name="Text Box 58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673" y="1523"/>
                <a:ext cx="190" cy="247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>
                <a:no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Text Box 59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4639" y="1298"/>
                <a:ext cx="366" cy="311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10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Line 60"/>
              <p:cNvSpPr/>
              <p:nvPr>
                <p:custDataLst>
                  <p:tags r:id="rId9"/>
                </p:custDataLst>
              </p:nvPr>
            </p:nvSpPr>
            <p:spPr>
              <a:xfrm flipV="1">
                <a:off x="4664" y="1572"/>
                <a:ext cx="181" cy="3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42" name="Text Box 63"/>
            <p:cNvSpPr txBox="1"/>
            <p:nvPr>
              <p:custDataLst>
                <p:tags r:id="rId10"/>
              </p:custDataLst>
            </p:nvPr>
          </p:nvSpPr>
          <p:spPr>
            <a:xfrm>
              <a:off x="5304" y="4753"/>
              <a:ext cx="820" cy="150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3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4" name="Text Box 47"/>
            <p:cNvSpPr txBox="1"/>
            <p:nvPr>
              <p:custDataLst>
                <p:tags r:id="rId11"/>
              </p:custDataLst>
            </p:nvPr>
          </p:nvSpPr>
          <p:spPr>
            <a:xfrm>
              <a:off x="2555" y="4753"/>
              <a:ext cx="820" cy="1432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4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9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721360" y="2811780"/>
            <a:ext cx="2052955" cy="864870"/>
            <a:chOff x="1320" y="1530"/>
            <a:chExt cx="3233" cy="1362"/>
          </a:xfrm>
        </p:grpSpPr>
        <p:sp>
          <p:nvSpPr>
            <p:cNvPr id="46" name="Text Box 44"/>
            <p:cNvSpPr txBox="1"/>
            <p:nvPr>
              <p:custDataLst>
                <p:tags r:id="rId12"/>
              </p:custDataLst>
            </p:nvPr>
          </p:nvSpPr>
          <p:spPr>
            <a:xfrm>
              <a:off x="1680" y="1810"/>
              <a:ext cx="2873" cy="82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    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7" name="组合 46"/>
            <p:cNvGrpSpPr/>
            <p:nvPr/>
          </p:nvGrpSpPr>
          <p:grpSpPr>
            <a:xfrm>
              <a:off x="1320" y="1530"/>
              <a:ext cx="2916" cy="1362"/>
              <a:chOff x="7920" y="3930"/>
              <a:chExt cx="2916" cy="1362"/>
            </a:xfrm>
          </p:grpSpPr>
          <p:sp>
            <p:nvSpPr>
              <p:cNvPr id="48" name="文本框 47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7920" y="3930"/>
                <a:ext cx="636" cy="1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90000"/>
                  </a:lnSpc>
                </a:pPr>
                <a:r>
                  <a:rPr lang="en-US" altLang="zh-CN" sz="2800" b="1" u="sng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文本框 48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9120" y="3930"/>
                <a:ext cx="636" cy="1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90000"/>
                  </a:lnSpc>
                </a:pPr>
                <a:r>
                  <a:rPr lang="en-US" altLang="zh-CN" sz="2800" b="1" u="sng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文本框 4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10200" y="3930"/>
                <a:ext cx="636" cy="1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90000"/>
                  </a:lnSpc>
                </a:pPr>
                <a:r>
                  <a:rPr lang="en-US" altLang="zh-CN" sz="2800" b="1" u="sng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6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1" name="组合 50"/>
          <p:cNvGrpSpPr/>
          <p:nvPr/>
        </p:nvGrpSpPr>
        <p:grpSpPr>
          <a:xfrm>
            <a:off x="4846955" y="2750185"/>
            <a:ext cx="1931670" cy="865505"/>
            <a:chOff x="7920" y="3930"/>
            <a:chExt cx="3042" cy="1363"/>
          </a:xfrm>
        </p:grpSpPr>
        <p:sp>
          <p:nvSpPr>
            <p:cNvPr id="52" name="文本框 51"/>
            <p:cNvSpPr txBox="1"/>
            <p:nvPr>
              <p:custDataLst>
                <p:tags r:id="rId16"/>
              </p:custDataLst>
            </p:nvPr>
          </p:nvSpPr>
          <p:spPr>
            <a:xfrm>
              <a:off x="7920" y="3930"/>
              <a:ext cx="636" cy="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4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" name="文本框 52"/>
            <p:cNvSpPr txBox="1"/>
            <p:nvPr>
              <p:custDataLst>
                <p:tags r:id="rId17"/>
              </p:custDataLst>
            </p:nvPr>
          </p:nvSpPr>
          <p:spPr>
            <a:xfrm>
              <a:off x="9120" y="3930"/>
              <a:ext cx="636" cy="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4" name="文本框 53"/>
            <p:cNvSpPr txBox="1"/>
            <p:nvPr>
              <p:custDataLst>
                <p:tags r:id="rId18"/>
              </p:custDataLst>
            </p:nvPr>
          </p:nvSpPr>
          <p:spPr>
            <a:xfrm>
              <a:off x="8327" y="4302"/>
              <a:ext cx="2635" cy="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×    ÷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426835" y="2708275"/>
            <a:ext cx="1083945" cy="935990"/>
            <a:chOff x="10121" y="4265"/>
            <a:chExt cx="1707" cy="1474"/>
          </a:xfrm>
        </p:grpSpPr>
        <p:grpSp>
          <p:nvGrpSpPr>
            <p:cNvPr id="31" name="组合 16"/>
            <p:cNvGrpSpPr/>
            <p:nvPr/>
          </p:nvGrpSpPr>
          <p:grpSpPr>
            <a:xfrm>
              <a:off x="10774" y="4265"/>
              <a:ext cx="1055" cy="1474"/>
              <a:chOff x="2678" y="589"/>
              <a:chExt cx="886" cy="1963"/>
            </a:xfrm>
          </p:grpSpPr>
          <p:sp>
            <p:nvSpPr>
              <p:cNvPr id="32" name="文本框 18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2678" y="1457"/>
                <a:ext cx="886" cy="109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20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文本框 19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2808" y="589"/>
                <a:ext cx="719" cy="109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4" name="直接连接符 33"/>
              <p:cNvCxnSpPr/>
              <p:nvPr>
                <p:custDataLst>
                  <p:tags r:id="rId21"/>
                </p:custDataLst>
              </p:nvPr>
            </p:nvCxnSpPr>
            <p:spPr>
              <a:xfrm>
                <a:off x="2770" y="1591"/>
                <a:ext cx="605" cy="0"/>
              </a:xfrm>
              <a:prstGeom prst="line">
                <a:avLst/>
              </a:prstGeom>
              <a:ln w="1905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文本框 6"/>
            <p:cNvSpPr txBox="1"/>
            <p:nvPr/>
          </p:nvSpPr>
          <p:spPr>
            <a:xfrm>
              <a:off x="10121" y="4624"/>
              <a:ext cx="1008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800" b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＝</a:t>
              </a:r>
              <a:endPara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526155" y="3874135"/>
            <a:ext cx="1014730" cy="803910"/>
            <a:chOff x="5553" y="6101"/>
            <a:chExt cx="1598" cy="1266"/>
          </a:xfrm>
        </p:grpSpPr>
        <p:graphicFrame>
          <p:nvGraphicFramePr>
            <p:cNvPr id="25" name="对象 23"/>
            <p:cNvGraphicFramePr>
              <a:graphicFrameLocks noChangeAspect="1"/>
            </p:cNvGraphicFramePr>
            <p:nvPr/>
          </p:nvGraphicFramePr>
          <p:xfrm>
            <a:off x="6419" y="6101"/>
            <a:ext cx="732" cy="1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" name="" r:id="rId22" imgW="241300" imgH="406400" progId="Equation.DSMT4">
                    <p:embed/>
                  </p:oleObj>
                </mc:Choice>
                <mc:Fallback>
                  <p:oleObj name="" r:id="rId22" imgW="241300" imgH="406400" progId="Equation.DSMT4">
                    <p:embed/>
                    <p:pic>
                      <p:nvPicPr>
                        <p:cNvPr id="0" name="图片 3081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6419" y="6101"/>
                          <a:ext cx="732" cy="12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文本框 8"/>
            <p:cNvSpPr txBox="1"/>
            <p:nvPr/>
          </p:nvSpPr>
          <p:spPr>
            <a:xfrm>
              <a:off x="5553" y="6299"/>
              <a:ext cx="1015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800" b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＝</a:t>
              </a:r>
              <a:endPara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6" grpId="0" bldLvl="0" animBg="1"/>
      <p:bldP spid="19527" grpId="0" bldLvl="0" animBg="1"/>
      <p:bldP spid="19528" grpId="0" bldLvl="0" animBg="1"/>
      <p:bldP spid="1952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143298" y="578972"/>
            <a:ext cx="3456384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÷0.25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5395962" y="578972"/>
            <a:ext cx="2448272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718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18×4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984885" y="1123950"/>
            <a:ext cx="208343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10÷0.25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5160330" y="1175023"/>
            <a:ext cx="2448272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984885" y="1706245"/>
            <a:ext cx="110172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5161600" y="1713714"/>
            <a:ext cx="2448272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4498340" y="2368550"/>
            <a:ext cx="434594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2.25×1.8＋1.25×0.18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8"/>
            </p:custDataLst>
          </p:nvPr>
        </p:nvSpPr>
        <p:spPr>
          <a:xfrm>
            <a:off x="4141470" y="2952750"/>
            <a:ext cx="255968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4.05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0.225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9"/>
            </p:custDataLst>
          </p:nvPr>
        </p:nvSpPr>
        <p:spPr>
          <a:xfrm>
            <a:off x="4141470" y="3562350"/>
            <a:ext cx="255968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4.275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1219200" y="2303145"/>
            <a:ext cx="2163445" cy="779780"/>
            <a:chOff x="768" y="4927"/>
            <a:chExt cx="3407" cy="1228"/>
          </a:xfrm>
        </p:grpSpPr>
        <p:sp>
          <p:nvSpPr>
            <p:cNvPr id="50" name="文本框 49"/>
            <p:cNvSpPr txBox="1"/>
            <p:nvPr>
              <p:custDataLst>
                <p:tags r:id="rId10"/>
              </p:custDataLst>
            </p:nvPr>
          </p:nvSpPr>
          <p:spPr>
            <a:xfrm>
              <a:off x="768" y="5130"/>
              <a:ext cx="3407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2÷    ×    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1" name="文本框 50"/>
            <p:cNvSpPr txBox="1"/>
            <p:nvPr>
              <p:custDataLst>
                <p:tags r:id="rId11"/>
              </p:custDataLst>
            </p:nvPr>
          </p:nvSpPr>
          <p:spPr>
            <a:xfrm>
              <a:off x="1728" y="4927"/>
              <a:ext cx="571" cy="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文本框 51"/>
            <p:cNvSpPr txBox="1"/>
            <p:nvPr>
              <p:custDataLst>
                <p:tags r:id="rId12"/>
              </p:custDataLst>
            </p:nvPr>
          </p:nvSpPr>
          <p:spPr>
            <a:xfrm>
              <a:off x="2882" y="4927"/>
              <a:ext cx="854" cy="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24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 rot="0">
            <a:off x="914400" y="3019425"/>
            <a:ext cx="2153920" cy="789305"/>
            <a:chOff x="1092" y="5957"/>
            <a:chExt cx="3392" cy="1243"/>
          </a:xfrm>
        </p:grpSpPr>
        <p:sp>
          <p:nvSpPr>
            <p:cNvPr id="55" name="文本框 54"/>
            <p:cNvSpPr txBox="1"/>
            <p:nvPr>
              <p:custDataLst>
                <p:tags r:id="rId13"/>
              </p:custDataLst>
            </p:nvPr>
          </p:nvSpPr>
          <p:spPr>
            <a:xfrm>
              <a:off x="1092" y="6145"/>
              <a:ext cx="3392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＝2×  ×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6" name="文本框 55"/>
            <p:cNvSpPr txBox="1"/>
            <p:nvPr>
              <p:custDataLst>
                <p:tags r:id="rId14"/>
              </p:custDataLst>
            </p:nvPr>
          </p:nvSpPr>
          <p:spPr>
            <a:xfrm>
              <a:off x="2532" y="5972"/>
              <a:ext cx="571" cy="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文本框 57"/>
            <p:cNvSpPr txBox="1"/>
            <p:nvPr>
              <p:custDataLst>
                <p:tags r:id="rId15"/>
              </p:custDataLst>
            </p:nvPr>
          </p:nvSpPr>
          <p:spPr>
            <a:xfrm>
              <a:off x="3492" y="5957"/>
              <a:ext cx="854" cy="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25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838200" y="3638550"/>
            <a:ext cx="1869440" cy="779780"/>
            <a:chOff x="1200" y="5895"/>
            <a:chExt cx="2944" cy="1228"/>
          </a:xfrm>
        </p:grpSpPr>
        <p:grpSp>
          <p:nvGrpSpPr>
            <p:cNvPr id="27" name="组合 26"/>
            <p:cNvGrpSpPr/>
            <p:nvPr/>
          </p:nvGrpSpPr>
          <p:grpSpPr>
            <a:xfrm rot="0">
              <a:off x="1200" y="5895"/>
              <a:ext cx="2944" cy="1228"/>
              <a:chOff x="1000" y="5899"/>
              <a:chExt cx="2944" cy="1228"/>
            </a:xfrm>
          </p:grpSpPr>
          <p:sp>
            <p:nvSpPr>
              <p:cNvPr id="28" name="文本框 27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1000" y="6110"/>
                <a:ext cx="2944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l"/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 ＝   ×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    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9" name="文本框 28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2800" y="5899"/>
                <a:ext cx="854" cy="1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25</a:t>
                </a:r>
                <a:endPara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文本框 29"/>
            <p:cNvSpPr txBox="1"/>
            <p:nvPr>
              <p:custDataLst>
                <p:tags r:id="rId18"/>
              </p:custDataLst>
            </p:nvPr>
          </p:nvSpPr>
          <p:spPr>
            <a:xfrm>
              <a:off x="1941" y="5895"/>
              <a:ext cx="571" cy="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894715" y="4354830"/>
            <a:ext cx="1192530" cy="779780"/>
            <a:chOff x="1320" y="6872"/>
            <a:chExt cx="1878" cy="1228"/>
          </a:xfrm>
        </p:grpSpPr>
        <p:grpSp>
          <p:nvGrpSpPr>
            <p:cNvPr id="25" name="组合 24"/>
            <p:cNvGrpSpPr/>
            <p:nvPr/>
          </p:nvGrpSpPr>
          <p:grpSpPr>
            <a:xfrm>
              <a:off x="1320" y="6872"/>
              <a:ext cx="1878" cy="1228"/>
              <a:chOff x="1200" y="5895"/>
              <a:chExt cx="1878" cy="1228"/>
            </a:xfrm>
          </p:grpSpPr>
          <p:sp>
            <p:nvSpPr>
              <p:cNvPr id="21" name="文本框 20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1200" y="6106"/>
                <a:ext cx="822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l"/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＝      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4" name="文本框 23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1941" y="5895"/>
                <a:ext cx="1137" cy="1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1" name="文本框 30"/>
            <p:cNvSpPr txBox="1"/>
            <p:nvPr>
              <p:custDataLst>
                <p:tags r:id="rId21"/>
              </p:custDataLst>
            </p:nvPr>
          </p:nvSpPr>
          <p:spPr>
            <a:xfrm>
              <a:off x="2202" y="7400"/>
              <a:ext cx="854" cy="686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l"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96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85800" y="173990"/>
            <a:ext cx="4572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计算下面各题。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533400" y="413385"/>
            <a:ext cx="21342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.森林医生。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533400" y="1202690"/>
            <a:ext cx="222948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3 . 6 2</a:t>
            </a:r>
            <a:endParaRPr lang="en-US" altLang="zh-CN" sz="2800" b="1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b="1" u="sng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－   2.7</a:t>
            </a:r>
            <a:endParaRPr lang="en-US" altLang="zh-CN" sz="2800" b="1" u="sng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3 . 3 5</a:t>
            </a:r>
            <a:endParaRPr lang="en-US" altLang="zh-CN" sz="2800" b="1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3429091" y="1050290"/>
            <a:ext cx="1666790" cy="2424430"/>
            <a:chOff x="6019" y="2130"/>
            <a:chExt cx="2625" cy="3818"/>
          </a:xfrm>
        </p:grpSpPr>
        <p:sp>
          <p:nvSpPr>
            <p:cNvPr id="6" name="文本框 5"/>
            <p:cNvSpPr txBox="1"/>
            <p:nvPr>
              <p:custDataLst>
                <p:tags r:id="rId3"/>
              </p:custDataLst>
            </p:nvPr>
          </p:nvSpPr>
          <p:spPr>
            <a:xfrm>
              <a:off x="6702" y="2734"/>
              <a:ext cx="1688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8 3 . 6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 rot="0">
              <a:off x="6019" y="2730"/>
              <a:ext cx="2620" cy="1085"/>
              <a:chOff x="6107" y="2630"/>
              <a:chExt cx="2297" cy="960"/>
            </a:xfrm>
          </p:grpSpPr>
          <p:cxnSp>
            <p:nvCxnSpPr>
              <p:cNvPr id="7" name="直接连接符 6"/>
              <p:cNvCxnSpPr>
                <a:stCxn id="8" idx="0"/>
              </p:cNvCxnSpPr>
              <p:nvPr>
                <p:custDataLst>
                  <p:tags r:id="rId4"/>
                </p:custDataLst>
              </p:nvPr>
            </p:nvCxnSpPr>
            <p:spPr>
              <a:xfrm>
                <a:off x="6686" y="2721"/>
                <a:ext cx="1718" cy="15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弧形 7"/>
              <p:cNvSpPr/>
              <p:nvPr>
                <p:custDataLst>
                  <p:tags r:id="rId5"/>
                </p:custDataLst>
              </p:nvPr>
            </p:nvSpPr>
            <p:spPr>
              <a:xfrm rot="2160000">
                <a:off x="6107" y="2630"/>
                <a:ext cx="600" cy="960"/>
              </a:xfrm>
              <a:prstGeom prst="arc">
                <a:avLst/>
              </a:prstGeom>
              <a:noFill/>
              <a:ln w="19050" cap="flat" cmpd="sng" algn="ctr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文本框 9"/>
            <p:cNvSpPr txBox="1"/>
            <p:nvPr>
              <p:custDataLst>
                <p:tags r:id="rId6"/>
              </p:custDataLst>
            </p:nvPr>
          </p:nvSpPr>
          <p:spPr>
            <a:xfrm>
              <a:off x="6131" y="2730"/>
              <a:ext cx="57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文本框 10"/>
            <p:cNvSpPr txBox="1"/>
            <p:nvPr>
              <p:custDataLst>
                <p:tags r:id="rId7"/>
              </p:custDataLst>
            </p:nvPr>
          </p:nvSpPr>
          <p:spPr>
            <a:xfrm>
              <a:off x="6702" y="2130"/>
              <a:ext cx="57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8"/>
              </p:custDataLst>
            </p:nvPr>
          </p:nvSpPr>
          <p:spPr>
            <a:xfrm>
              <a:off x="6680" y="3304"/>
              <a:ext cx="1688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8        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9"/>
              </p:custDataLst>
            </p:nvPr>
          </p:nvSpPr>
          <p:spPr>
            <a:xfrm>
              <a:off x="7128" y="3942"/>
              <a:ext cx="1511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3   6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10"/>
              </p:custDataLst>
            </p:nvPr>
          </p:nvSpPr>
          <p:spPr>
            <a:xfrm>
              <a:off x="6274" y="4530"/>
              <a:ext cx="2370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3   6</a:t>
              </a:r>
              <a:endParaRPr lang="en-US" altLang="zh-CN" sz="28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11"/>
              </p:custDataLst>
            </p:nvPr>
          </p:nvSpPr>
          <p:spPr>
            <a:xfrm>
              <a:off x="7787" y="5126"/>
              <a:ext cx="57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0</a:t>
              </a:r>
              <a:endParaRPr lang="en-US" altLang="zh-CN"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12"/>
              </p:custDataLst>
            </p:nvPr>
          </p:nvSpPr>
          <p:spPr>
            <a:xfrm>
              <a:off x="7513" y="2130"/>
              <a:ext cx="57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文本框 16"/>
            <p:cNvSpPr txBox="1"/>
            <p:nvPr>
              <p:custDataLst>
                <p:tags r:id="rId13"/>
              </p:custDataLst>
            </p:nvPr>
          </p:nvSpPr>
          <p:spPr>
            <a:xfrm>
              <a:off x="7789" y="2130"/>
              <a:ext cx="57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519545" y="974090"/>
            <a:ext cx="2227580" cy="2198370"/>
            <a:chOff x="9438" y="2490"/>
            <a:chExt cx="3508" cy="3462"/>
          </a:xfrm>
        </p:grpSpPr>
        <p:sp>
          <p:nvSpPr>
            <p:cNvPr id="19" name="文本框 18"/>
            <p:cNvSpPr txBox="1"/>
            <p:nvPr>
              <p:custDataLst>
                <p:tags r:id="rId14"/>
              </p:custDataLst>
            </p:nvPr>
          </p:nvSpPr>
          <p:spPr>
            <a:xfrm>
              <a:off x="9731" y="2490"/>
              <a:ext cx="3215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7  2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×  3  8  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/>
            <p:cNvSpPr txBox="1"/>
            <p:nvPr>
              <p:custDataLst>
                <p:tags r:id="rId15"/>
              </p:custDataLst>
            </p:nvPr>
          </p:nvSpPr>
          <p:spPr>
            <a:xfrm>
              <a:off x="9840" y="3784"/>
              <a:ext cx="204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5  6  6</a:t>
              </a:r>
              <a:endParaRPr lang="en-US" altLang="zh-CN"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2" name="文本框 21"/>
            <p:cNvSpPr txBox="1"/>
            <p:nvPr>
              <p:custDataLst>
                <p:tags r:id="rId16"/>
              </p:custDataLst>
            </p:nvPr>
          </p:nvSpPr>
          <p:spPr>
            <a:xfrm>
              <a:off x="9438" y="4429"/>
              <a:ext cx="2248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u="sng"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2  1  6    </a:t>
              </a:r>
              <a:endParaRPr lang="en-US" altLang="zh-CN" sz="2800" b="1" u="sng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17"/>
              </p:custDataLst>
            </p:nvPr>
          </p:nvSpPr>
          <p:spPr>
            <a:xfrm>
              <a:off x="9438" y="5130"/>
              <a:ext cx="247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2  7  2  6</a:t>
              </a:r>
              <a:endParaRPr lang="en-US" altLang="zh-CN"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文本框 24"/>
          <p:cNvSpPr txBox="1"/>
          <p:nvPr>
            <p:custDataLst>
              <p:tags r:id="rId18"/>
            </p:custDataLst>
          </p:nvPr>
        </p:nvSpPr>
        <p:spPr>
          <a:xfrm>
            <a:off x="228600" y="2445385"/>
            <a:ext cx="282448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小数点没对齐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238125" y="3096260"/>
            <a:ext cx="2074545" cy="1691641"/>
            <a:chOff x="1907704" y="3492900"/>
            <a:chExt cx="1731474" cy="1691612"/>
          </a:xfrm>
        </p:grpSpPr>
        <p:sp>
          <p:nvSpPr>
            <p:cNvPr id="27" name="文本框 26"/>
            <p:cNvSpPr txBox="1"/>
            <p:nvPr>
              <p:custDataLst>
                <p:tags r:id="rId19"/>
              </p:custDataLst>
            </p:nvPr>
          </p:nvSpPr>
          <p:spPr>
            <a:xfrm>
              <a:off x="2381802" y="3723877"/>
              <a:ext cx="1257376" cy="12109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just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3 . 6  2</a:t>
              </a:r>
              <a:endParaRPr lang="en-US" altLang="zh-C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20"/>
              </p:custDataLst>
            </p:nvPr>
          </p:nvSpPr>
          <p:spPr>
            <a:xfrm>
              <a:off x="2381802" y="4135413"/>
              <a:ext cx="1257376" cy="650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just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2 . 7</a:t>
              </a:r>
              <a:endParaRPr lang="en-US" altLang="zh-C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21"/>
              </p:custDataLst>
            </p:nvPr>
          </p:nvSpPr>
          <p:spPr>
            <a:xfrm>
              <a:off x="1907704" y="4135413"/>
              <a:ext cx="474098" cy="650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just" eaLnBrk="1" hangingPunct="1">
                <a:lnSpc>
                  <a:spcPct val="130000"/>
                </a:lnSpc>
              </a:pPr>
              <a:r>
                <a:rPr lang="zh-CN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－</a:t>
              </a:r>
              <a:endPara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30" name="直接连接符 29"/>
            <p:cNvCxnSpPr/>
            <p:nvPr>
              <p:custDataLst>
                <p:tags r:id="rId22"/>
              </p:custDataLst>
            </p:nvPr>
          </p:nvCxnSpPr>
          <p:spPr>
            <a:xfrm>
              <a:off x="1907704" y="4659980"/>
              <a:ext cx="1656184" cy="0"/>
            </a:xfrm>
            <a:prstGeom prst="lin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文本框 30"/>
            <p:cNvSpPr txBox="1"/>
            <p:nvPr>
              <p:custDataLst>
                <p:tags r:id="rId23"/>
              </p:custDataLst>
            </p:nvPr>
          </p:nvSpPr>
          <p:spPr>
            <a:xfrm>
              <a:off x="2382044" y="4571747"/>
              <a:ext cx="1059448" cy="6127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just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0 . 9  2</a:t>
              </a:r>
              <a:endParaRPr lang="en-US" altLang="zh-C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31"/>
            <p:cNvSpPr txBox="1"/>
            <p:nvPr>
              <p:custDataLst>
                <p:tags r:id="rId24"/>
              </p:custDataLst>
            </p:nvPr>
          </p:nvSpPr>
          <p:spPr>
            <a:xfrm>
              <a:off x="2382170" y="3492900"/>
              <a:ext cx="474098" cy="650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just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·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文本框 32"/>
          <p:cNvSpPr txBox="1"/>
          <p:nvPr>
            <p:custDataLst>
              <p:tags r:id="rId25"/>
            </p:custDataLst>
          </p:nvPr>
        </p:nvSpPr>
        <p:spPr>
          <a:xfrm>
            <a:off x="2312670" y="1602740"/>
            <a:ext cx="81534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" name="文本框 33"/>
          <p:cNvSpPr txBox="1"/>
          <p:nvPr>
            <p:custDataLst>
              <p:tags r:id="rId26"/>
            </p:custDataLst>
          </p:nvPr>
        </p:nvSpPr>
        <p:spPr>
          <a:xfrm>
            <a:off x="3048000" y="3337560"/>
            <a:ext cx="297053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不够除的商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占位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5" name="文本框 34"/>
          <p:cNvSpPr txBox="1"/>
          <p:nvPr>
            <p:custDataLst>
              <p:tags r:id="rId27"/>
            </p:custDataLst>
          </p:nvPr>
        </p:nvSpPr>
        <p:spPr>
          <a:xfrm>
            <a:off x="5105400" y="1795780"/>
            <a:ext cx="64452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文本框 40"/>
          <p:cNvSpPr txBox="1"/>
          <p:nvPr>
            <p:custDataLst>
              <p:tags r:id="rId28"/>
            </p:custDataLst>
          </p:nvPr>
        </p:nvSpPr>
        <p:spPr>
          <a:xfrm>
            <a:off x="4128135" y="935355"/>
            <a:ext cx="46672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文本框 41"/>
          <p:cNvSpPr txBox="1"/>
          <p:nvPr>
            <p:custDataLst>
              <p:tags r:id="rId29"/>
            </p:custDataLst>
          </p:nvPr>
        </p:nvSpPr>
        <p:spPr>
          <a:xfrm>
            <a:off x="6583045" y="3307080"/>
            <a:ext cx="168021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宋体" panose="02010600030101010101" pitchFamily="2" charset="-122"/>
              </a:rPr>
              <a:t>满十进一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43" name="文本框 42"/>
          <p:cNvSpPr txBox="1"/>
          <p:nvPr>
            <p:custDataLst>
              <p:tags r:id="rId30"/>
            </p:custDataLst>
          </p:nvPr>
        </p:nvSpPr>
        <p:spPr>
          <a:xfrm>
            <a:off x="7391400" y="1572260"/>
            <a:ext cx="288925" cy="286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70000"/>
              </a:lnSpc>
            </a:pPr>
            <a:r>
              <a:rPr lang="en-US" altLang="zh-CN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8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矩形 43"/>
          <p:cNvSpPr/>
          <p:nvPr>
            <p:custDataLst>
              <p:tags r:id="rId31"/>
            </p:custDataLst>
          </p:nvPr>
        </p:nvSpPr>
        <p:spPr>
          <a:xfrm>
            <a:off x="7226300" y="1895475"/>
            <a:ext cx="317500" cy="31623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FFFFF3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5" name="矩形 44"/>
          <p:cNvSpPr/>
          <p:nvPr>
            <p:custDataLst>
              <p:tags r:id="rId32"/>
            </p:custDataLst>
          </p:nvPr>
        </p:nvSpPr>
        <p:spPr>
          <a:xfrm>
            <a:off x="7285355" y="2796540"/>
            <a:ext cx="258445" cy="23749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FFFFF3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6" name="文本框 45"/>
          <p:cNvSpPr txBox="1"/>
          <p:nvPr>
            <p:custDataLst>
              <p:tags r:id="rId33"/>
            </p:custDataLst>
          </p:nvPr>
        </p:nvSpPr>
        <p:spPr>
          <a:xfrm>
            <a:off x="8188325" y="1964690"/>
            <a:ext cx="71247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3" grpId="0"/>
      <p:bldP spid="34" grpId="0"/>
      <p:bldP spid="35" grpId="0"/>
      <p:bldP spid="41" grpId="0"/>
      <p:bldP spid="42" grpId="0"/>
      <p:bldP spid="43" grpId="0"/>
      <p:bldP spid="44" grpId="0" bldLvl="0" animBg="1"/>
      <p:bldP spid="45" grpId="0" bldLvl="0" animBg="1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8203"/>
          <p:cNvSpPr txBox="1">
            <a:spLocks noChangeArrowheads="1"/>
          </p:cNvSpPr>
          <p:nvPr/>
        </p:nvSpPr>
        <p:spPr bwMode="auto">
          <a:xfrm>
            <a:off x="619760" y="727393"/>
            <a:ext cx="8207375" cy="307594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根据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43×79＝3397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，直接写出下面各题的得数。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43×0.79＝                            0.43×7.9＝       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430×79＝                             4.3×790＝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33.97÷0.79＝                       339.7÷43＝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33970÷79＝                         3397÷7.9＝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8203"/>
          <p:cNvSpPr txBox="1">
            <a:spLocks noChangeArrowheads="1"/>
          </p:cNvSpPr>
          <p:nvPr/>
        </p:nvSpPr>
        <p:spPr bwMode="auto">
          <a:xfrm>
            <a:off x="2340293" y="1376045"/>
            <a:ext cx="1187450" cy="565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33.97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8203"/>
          <p:cNvSpPr txBox="1">
            <a:spLocks noChangeArrowheads="1"/>
          </p:cNvSpPr>
          <p:nvPr/>
        </p:nvSpPr>
        <p:spPr bwMode="auto">
          <a:xfrm>
            <a:off x="6629400" y="1327150"/>
            <a:ext cx="1187450" cy="565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3.397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8203"/>
          <p:cNvSpPr txBox="1">
            <a:spLocks noChangeArrowheads="1"/>
          </p:cNvSpPr>
          <p:nvPr/>
        </p:nvSpPr>
        <p:spPr bwMode="auto">
          <a:xfrm>
            <a:off x="2340293" y="1983105"/>
            <a:ext cx="1389063" cy="565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33970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8203"/>
          <p:cNvSpPr txBox="1">
            <a:spLocks noChangeArrowheads="1"/>
          </p:cNvSpPr>
          <p:nvPr/>
        </p:nvSpPr>
        <p:spPr bwMode="auto">
          <a:xfrm>
            <a:off x="6566535" y="1966595"/>
            <a:ext cx="1187450" cy="565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3397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8203"/>
          <p:cNvSpPr txBox="1">
            <a:spLocks noChangeArrowheads="1"/>
          </p:cNvSpPr>
          <p:nvPr/>
        </p:nvSpPr>
        <p:spPr bwMode="auto">
          <a:xfrm>
            <a:off x="2819400" y="2599055"/>
            <a:ext cx="73596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43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8203"/>
          <p:cNvSpPr txBox="1">
            <a:spLocks noChangeArrowheads="1"/>
          </p:cNvSpPr>
          <p:nvPr/>
        </p:nvSpPr>
        <p:spPr bwMode="auto">
          <a:xfrm>
            <a:off x="6629400" y="2578735"/>
            <a:ext cx="78803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7.9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203"/>
          <p:cNvSpPr txBox="1">
            <a:spLocks noChangeArrowheads="1"/>
          </p:cNvSpPr>
          <p:nvPr/>
        </p:nvSpPr>
        <p:spPr bwMode="auto">
          <a:xfrm>
            <a:off x="2583815" y="3215640"/>
            <a:ext cx="87058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430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8203"/>
          <p:cNvSpPr txBox="1">
            <a:spLocks noChangeArrowheads="1"/>
          </p:cNvSpPr>
          <p:nvPr/>
        </p:nvSpPr>
        <p:spPr bwMode="auto">
          <a:xfrm>
            <a:off x="6705600" y="3190875"/>
            <a:ext cx="82994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430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889885" y="14287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T2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19761" y="1292225"/>
            <a:ext cx="8043228" cy="181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200000"/>
              </a:lnSpc>
            </a:pPr>
            <a:r>
              <a:rPr lang="en-US" altLang="zh-CN" sz="2800" b="1" dirty="0"/>
              <a:t>5.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已知</a:t>
            </a:r>
            <a:r>
              <a:rPr lang="zh-CN" altLang="en-US" sz="2800" b="1" dirty="0"/>
              <a:t>                                        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，那么</a:t>
            </a:r>
            <a:r>
              <a:rPr lang="en-US" altLang="zh-CN" sz="2800" b="1" i="1" dirty="0"/>
              <a:t>x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800" b="1" i="1" dirty="0"/>
              <a:t>y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800" b="1" i="1" dirty="0"/>
              <a:t>z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的关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系是（   ）＜（ 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）＜（   ）。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0483" name="Object 1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28800" y="1428750"/>
          <a:ext cx="3493770" cy="946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459865" imgH="393700" progId="Equation.DSMT4">
                  <p:embed/>
                </p:oleObj>
              </mc:Choice>
              <mc:Fallback>
                <p:oleObj name="Equation" r:id="rId3" imgW="1459865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428750"/>
                        <a:ext cx="3493770" cy="9467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109" y="2419350"/>
            <a:ext cx="760533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</a:rPr>
              <a:t>x</a:t>
            </a:r>
            <a:endParaRPr lang="en-US" altLang="zh-CN" sz="2800" b="1" i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318290" y="2375535"/>
            <a:ext cx="714158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2800" b="1" i="1">
                <a:solidFill>
                  <a:srgbClr val="FF0000"/>
                </a:solidFill>
              </a:rPr>
              <a:t>y</a:t>
            </a:r>
            <a:endParaRPr lang="en-US" altLang="zh-CN" sz="2800" b="1" i="1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876800" y="2419350"/>
            <a:ext cx="78549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</a:rPr>
              <a:t>z</a:t>
            </a:r>
            <a:endParaRPr lang="en-US" altLang="zh-CN" sz="2800" b="1" i="1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2889885" y="14287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T7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6573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4194310" name="Group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28600" y="2261235"/>
          <a:ext cx="8745220" cy="1807210"/>
        </p:xfrm>
        <a:graphic>
          <a:graphicData uri="http://schemas.openxmlformats.org/drawingml/2006/table">
            <a:tbl>
              <a:tblPr/>
              <a:tblGrid>
                <a:gridCol w="1698625"/>
                <a:gridCol w="7046595"/>
              </a:tblGrid>
              <a:tr h="629920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1pPr>
                      <a:lvl2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2pPr>
                      <a:lvl3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3pPr>
                      <a:lvl4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4pPr>
                      <a:lvl5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5pPr>
                      <a:lvl6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6pPr>
                      <a:lvl7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7pPr>
                      <a:lvl8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8pPr>
                      <a:lvl9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加法意义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Calibri" panose="020F0502020204030204"/>
                      </a:endParaRPr>
                    </a:p>
                  </a:txBody>
                  <a:tcPr marL="68606" marR="68606" marT="34280" marB="342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1pPr>
                      <a:lvl2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2pPr>
                      <a:lvl3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3pPr>
                      <a:lvl4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4pPr>
                      <a:lvl5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5pPr>
                      <a:lvl6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6pPr>
                      <a:lvl7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7pPr>
                      <a:lvl8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8pPr>
                      <a:lvl9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把两个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或几个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数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　　　　　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的运算。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Calibri" panose="020F0502020204030204"/>
                      </a:endParaRPr>
                    </a:p>
                  </a:txBody>
                  <a:tcPr marL="68606" marR="68606" marT="34280" marB="342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7290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1pPr>
                      <a:lvl2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2pPr>
                      <a:lvl3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3pPr>
                      <a:lvl4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4pPr>
                      <a:lvl5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5pPr>
                      <a:lvl6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6pPr>
                      <a:lvl7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7pPr>
                      <a:lvl8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8pPr>
                      <a:lvl9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sym typeface="Calibri" panose="020F0502020204030204"/>
                        </a:rPr>
                        <a:t>减法意义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sym typeface="Calibri" panose="020F0502020204030204"/>
                      </a:endParaRPr>
                    </a:p>
                  </a:txBody>
                  <a:tcPr marL="68606" marR="68606" marT="34280" marB="342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1pPr>
                      <a:lvl2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2pPr>
                      <a:lvl3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3pPr>
                      <a:lvl4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4pPr>
                      <a:lvl5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5pPr>
                      <a:lvl6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6pPr>
                      <a:lvl7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7pPr>
                      <a:lvl8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8pPr>
                      <a:lvl9pPr fontAlgn="base" latinLnBrk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000000"/>
                          </a:solidFill>
                          <a:latin typeface="Calibri" panose="020F050202020403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已知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 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     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与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  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        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，求另一个加数的运算。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Calibri" panose="020F0502020204030204"/>
                      </a:endParaRPr>
                    </a:p>
                  </a:txBody>
                  <a:tcPr marL="68606" marR="68606" marT="34280" marB="342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8929" name="Rectangle 353"/>
          <p:cNvSpPr/>
          <p:nvPr/>
        </p:nvSpPr>
        <p:spPr>
          <a:xfrm>
            <a:off x="4997450" y="2178050"/>
            <a:ext cx="2432685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合并成一个数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048931" name="Rectangle 355"/>
          <p:cNvSpPr/>
          <p:nvPr/>
        </p:nvSpPr>
        <p:spPr>
          <a:xfrm>
            <a:off x="2819400" y="2813050"/>
            <a:ext cx="2473960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两个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加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数的和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048933" name="Rectangle 357"/>
          <p:cNvSpPr/>
          <p:nvPr/>
        </p:nvSpPr>
        <p:spPr>
          <a:xfrm>
            <a:off x="5803265" y="2809875"/>
            <a:ext cx="2685415" cy="7372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其中的一个加数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381000" y="1270635"/>
            <a:ext cx="7901940" cy="521970"/>
            <a:chOff x="720" y="2628"/>
            <a:chExt cx="12444" cy="822"/>
          </a:xfrm>
        </p:grpSpPr>
        <p:sp>
          <p:nvSpPr>
            <p:cNvPr id="6" name="椭圆 5"/>
            <p:cNvSpPr/>
            <p:nvPr>
              <p:custDataLst>
                <p:tags r:id="rId2"/>
              </p:custDataLst>
            </p:nvPr>
          </p:nvSpPr>
          <p:spPr>
            <a:xfrm>
              <a:off x="720" y="2730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>
              <p:custDataLst>
                <p:tags r:id="rId3"/>
              </p:custDataLst>
            </p:nvPr>
          </p:nvSpPr>
          <p:spPr>
            <a:xfrm>
              <a:off x="720" y="2628"/>
              <a:ext cx="12444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r>
                <a:rPr lang="en-US" altLang="zh-CN" sz="2800" b="1" dirty="0" smtClean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</a:t>
              </a:r>
              <a:r>
                <a:rPr lang="zh-CN" altLang="en-US" sz="2800" b="1" dirty="0" smtClean="0">
                  <a:solidFill>
                    <a:sysClr val="windowText" lastClr="000000"/>
                  </a:solidFill>
                  <a:latin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我们学过哪些运算？</a:t>
              </a:r>
              <a:r>
                <a:rPr lang="zh-CN" altLang="en-US" sz="2800" b="1" dirty="0" smtClean="0">
                  <a:solidFill>
                    <a:sysClr val="windowText" lastClr="000000"/>
                  </a:solidFill>
                  <a:latin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举例说明每种运算的含义。</a:t>
              </a:r>
              <a:endParaRPr lang="zh-CN" altLang="en-US" sz="2800" b="1" dirty="0" smtClean="0">
                <a:solidFill>
                  <a:sysClr val="windowText" lastClr="00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332105" y="8890"/>
            <a:ext cx="1435100" cy="530860"/>
            <a:chOff x="523" y="14"/>
            <a:chExt cx="2260" cy="836"/>
          </a:xfrm>
        </p:grpSpPr>
        <p:pic>
          <p:nvPicPr>
            <p:cNvPr id="4" name="图片 3" descr="标签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/>
            <a:srcRect l="3108" r="80021" b="88848"/>
            <a:stretch>
              <a:fillRect/>
            </a:stretch>
          </p:blipFill>
          <p:spPr>
            <a:xfrm>
              <a:off x="523" y="14"/>
              <a:ext cx="2261" cy="837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>
              <p:custDataLst>
                <p:tags r:id="rId6"/>
              </p:custDataLst>
            </p:nvPr>
          </p:nvSpPr>
          <p:spPr>
            <a:xfrm>
              <a:off x="662" y="55"/>
              <a:ext cx="2056" cy="6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sz="2000" b="1" spc="200">
                  <a:solidFill>
                    <a:schemeClr val="tx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</a:rPr>
                <a:t>归纳整理</a:t>
              </a:r>
              <a:endPara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9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8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48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8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8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4194312" name="Group 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22263" y="532765"/>
          <a:ext cx="8491855" cy="2884170"/>
        </p:xfrm>
        <a:graphic>
          <a:graphicData uri="http://schemas.openxmlformats.org/drawingml/2006/table">
            <a:tbl>
              <a:tblPr/>
              <a:tblGrid>
                <a:gridCol w="1171575"/>
                <a:gridCol w="7320280"/>
              </a:tblGrid>
              <a:tr h="254571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sym typeface="Calibri" panose="020F0502020204030204"/>
                        </a:rPr>
                        <a:t>乘法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sym typeface="Calibri" panose="020F050202020403020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sym typeface="Calibri" panose="020F0502020204030204"/>
                        </a:rPr>
                        <a:t>意义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sym typeface="Calibri" panose="020F0502020204030204"/>
                      </a:endParaRPr>
                    </a:p>
                  </a:txBody>
                  <a:tcPr marL="68593" marR="68593" marT="34259" marB="342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　           　　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的简便运算。小数乘整数的意义和整数乘法的意义相同，一个数乘小数就是求这个数的（                   ）是多少。分数乘整数的意义与整数乘法的意义相同，一个数乘分数，就是求这个数的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　　　 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是多少。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Calibri" panose="020F0502020204030204"/>
                      </a:endParaRPr>
                    </a:p>
                  </a:txBody>
                  <a:tcPr marL="68593" marR="68593" marT="34259" marB="3425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8937" name="Rectangle 361"/>
          <p:cNvSpPr/>
          <p:nvPr/>
        </p:nvSpPr>
        <p:spPr>
          <a:xfrm>
            <a:off x="1727835" y="413703"/>
            <a:ext cx="3400425" cy="7372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求几个相同加数的和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048939" name="Rectangle 363"/>
          <p:cNvSpPr/>
          <p:nvPr/>
        </p:nvSpPr>
        <p:spPr>
          <a:xfrm>
            <a:off x="5068888" y="1354138"/>
            <a:ext cx="354965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十分之几、百分之几</a:t>
            </a:r>
            <a:r>
              <a:rPr lang="en-US" altLang="zh-CN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……</a:t>
            </a:r>
            <a:endParaRPr lang="en-US" altLang="zh-CN" sz="2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" name="Rectangle 363"/>
          <p:cNvSpPr/>
          <p:nvPr/>
        </p:nvSpPr>
        <p:spPr>
          <a:xfrm>
            <a:off x="7829868" y="2268538"/>
            <a:ext cx="897890" cy="7372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几分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5780" y="2894965"/>
            <a:ext cx="8978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之几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graphicFrame>
        <p:nvGraphicFramePr>
          <p:cNvPr id="5" name="Group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32740" y="3416935"/>
          <a:ext cx="8479790" cy="1262380"/>
        </p:xfrm>
        <a:graphic>
          <a:graphicData uri="http://schemas.openxmlformats.org/drawingml/2006/table">
            <a:tbl>
              <a:tblPr/>
              <a:tblGrid>
                <a:gridCol w="1162050"/>
                <a:gridCol w="7317740"/>
              </a:tblGrid>
              <a:tr h="12623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sym typeface="Calibri" panose="020F0502020204030204"/>
                        </a:rPr>
                        <a:t>除法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sym typeface="Calibri" panose="020F050202020403020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sym typeface="Calibri" panose="020F0502020204030204"/>
                        </a:rPr>
                        <a:t>意义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sym typeface="Calibri" panose="020F0502020204030204"/>
                      </a:endParaRPr>
                    </a:p>
                  </a:txBody>
                  <a:tcPr marL="68593" marR="68593" marT="34259" marB="3425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已知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　　      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与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(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       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    )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Calibri" panose="020F0502020204030204"/>
                        </a:rPr>
                        <a:t>，求另一个因数的运算。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Calibri" panose="020F0502020204030204"/>
                      </a:endParaRPr>
                    </a:p>
                  </a:txBody>
                  <a:tcPr marL="68593" marR="68593" marT="34259" marB="3425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8941" name="Rectangle 365"/>
          <p:cNvSpPr/>
          <p:nvPr>
            <p:custDataLst>
              <p:tags r:id="rId3"/>
            </p:custDataLst>
          </p:nvPr>
        </p:nvSpPr>
        <p:spPr>
          <a:xfrm>
            <a:off x="2514600" y="3352800"/>
            <a:ext cx="2327910" cy="7372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两个因数的积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048943" name="Rectangle 367"/>
          <p:cNvSpPr/>
          <p:nvPr>
            <p:custDataLst>
              <p:tags r:id="rId4"/>
            </p:custDataLst>
          </p:nvPr>
        </p:nvSpPr>
        <p:spPr>
          <a:xfrm>
            <a:off x="5715000" y="3333750"/>
            <a:ext cx="2801620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其中的一个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因数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8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48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48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489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椭圆 10"/>
          <p:cNvSpPr/>
          <p:nvPr/>
        </p:nvSpPr>
        <p:spPr>
          <a:xfrm>
            <a:off x="700405" y="741680"/>
            <a:ext cx="368300" cy="38290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362" name="矩形 4"/>
          <p:cNvSpPr/>
          <p:nvPr/>
        </p:nvSpPr>
        <p:spPr>
          <a:xfrm>
            <a:off x="685800" y="666750"/>
            <a:ext cx="73406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华文新魏" panose="02010800040101010101" pitchFamily="2" charset="-122"/>
              </a:rPr>
              <a:t>2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华文新魏" panose="02010800040101010101" pitchFamily="2" charset="-122"/>
              </a:rPr>
              <a:t>观察下列算式，说一说四则运算之间的关系。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宋体" panose="0201060003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43" name="矩形 1"/>
          <p:cNvSpPr>
            <a:spLocks noChangeArrowheads="1"/>
          </p:cNvSpPr>
          <p:nvPr/>
        </p:nvSpPr>
        <p:spPr bwMode="auto">
          <a:xfrm>
            <a:off x="1373505" y="1295400"/>
            <a:ext cx="2096135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26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32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58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58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－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26＝32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58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－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32＝26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55" name="矩形 10"/>
          <p:cNvSpPr>
            <a:spLocks noChangeArrowheads="1"/>
          </p:cNvSpPr>
          <p:nvPr/>
        </p:nvSpPr>
        <p:spPr bwMode="auto">
          <a:xfrm>
            <a:off x="5358130" y="1254125"/>
            <a:ext cx="2410460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125×8＝1000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1000÷125＝8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1000÷8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12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5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56" name="矩形 11"/>
          <p:cNvSpPr>
            <a:spLocks noChangeArrowheads="1"/>
          </p:cNvSpPr>
          <p:nvPr/>
        </p:nvSpPr>
        <p:spPr bwMode="auto">
          <a:xfrm>
            <a:off x="5510530" y="2703195"/>
            <a:ext cx="2067560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2.5×4＝10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10÷2.5＝4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rPr>
              <a:t>10÷4＝2.5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15367" name="左大括号 2"/>
          <p:cNvSpPr/>
          <p:nvPr/>
        </p:nvSpPr>
        <p:spPr>
          <a:xfrm>
            <a:off x="1256030" y="1506220"/>
            <a:ext cx="152400" cy="906463"/>
          </a:xfrm>
          <a:prstGeom prst="leftBrace">
            <a:avLst>
              <a:gd name="adj1" fmla="val 55513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256030" y="2704465"/>
            <a:ext cx="2483485" cy="1383665"/>
            <a:chOff x="7440" y="1638"/>
            <a:chExt cx="3911" cy="2179"/>
          </a:xfrm>
        </p:grpSpPr>
        <p:sp>
          <p:nvSpPr>
            <p:cNvPr id="49" name="矩形 9"/>
            <p:cNvSpPr>
              <a:spLocks noChangeArrowheads="1"/>
            </p:cNvSpPr>
            <p:nvPr/>
          </p:nvSpPr>
          <p:spPr bwMode="auto">
            <a:xfrm>
              <a:off x="7680" y="1638"/>
              <a:ext cx="3671" cy="217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1.6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＋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2.7＝4.3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4.3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－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1.6＝2.7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4.3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－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华文新魏" panose="02010800040101010101" pitchFamily="2" charset="-122"/>
                </a:rPr>
                <a:t>2.7＝1.6</a:t>
              </a:r>
              <a:endPara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</p:txBody>
        </p:sp>
        <p:sp>
          <p:nvSpPr>
            <p:cNvPr id="15368" name="左大括号 2"/>
            <p:cNvSpPr/>
            <p:nvPr/>
          </p:nvSpPr>
          <p:spPr>
            <a:xfrm>
              <a:off x="7440" y="2013"/>
              <a:ext cx="240" cy="1430"/>
            </a:xfrm>
            <a:prstGeom prst="leftBrace">
              <a:avLst>
                <a:gd name="adj1" fmla="val 58038"/>
                <a:gd name="adj2" fmla="val 50000"/>
              </a:avLst>
            </a:prstGeom>
            <a:noFill/>
            <a:ln w="19050" cap="flat" cmpd="sng">
              <a:solidFill>
                <a:schemeClr val="tx1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宋体" panose="02010600030101010101" pitchFamily="2" charset="-122"/>
              </a:endParaRPr>
            </a:p>
          </p:txBody>
        </p:sp>
      </p:grpSp>
      <p:sp>
        <p:nvSpPr>
          <p:cNvPr id="15369" name="左大括号 2"/>
          <p:cNvSpPr/>
          <p:nvPr/>
        </p:nvSpPr>
        <p:spPr>
          <a:xfrm>
            <a:off x="5274945" y="1492885"/>
            <a:ext cx="153988" cy="906463"/>
          </a:xfrm>
          <a:prstGeom prst="leftBrace">
            <a:avLst>
              <a:gd name="adj1" fmla="val 57421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15370" name="左大括号 2"/>
          <p:cNvSpPr/>
          <p:nvPr/>
        </p:nvSpPr>
        <p:spPr>
          <a:xfrm>
            <a:off x="5357813" y="2930525"/>
            <a:ext cx="152400" cy="906463"/>
          </a:xfrm>
          <a:prstGeom prst="leftBrace">
            <a:avLst>
              <a:gd name="adj1" fmla="val 50502"/>
              <a:gd name="adj2" fmla="val 50000"/>
            </a:avLst>
          </a:prstGeom>
          <a:noFill/>
          <a:ln w="190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ctr"/>
          <a:p>
            <a:pPr algn="ctr"/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" name="椭圆 18"/>
          <p:cNvSpPr/>
          <p:nvPr>
            <p:custDataLst>
              <p:tags r:id="rId1"/>
            </p:custDataLst>
          </p:nvPr>
        </p:nvSpPr>
        <p:spPr>
          <a:xfrm>
            <a:off x="624205" y="574040"/>
            <a:ext cx="368300" cy="38290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416" name="矩形 4"/>
          <p:cNvSpPr/>
          <p:nvPr/>
        </p:nvSpPr>
        <p:spPr>
          <a:xfrm>
            <a:off x="629920" y="415290"/>
            <a:ext cx="7720965" cy="650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华文新魏" panose="02010800040101010101" pitchFamily="2" charset="-122"/>
              </a:rPr>
              <a:t>3  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根据四则运算之间的关系，完成下列等式。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3" name="Text Box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11505" y="2038033"/>
            <a:ext cx="283908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宋体" panose="02010600030101010101" pitchFamily="2" charset="-122"/>
              </a:rPr>
              <a:t>加数＋加数＝和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宋体" panose="02010600030101010101" pitchFamily="2" charset="-122"/>
              </a:rPr>
              <a:t>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6" name="Text Box 1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19600" y="1639570"/>
            <a:ext cx="2150110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一个加数＝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Calibri" panose="020F0502020204030204" charset="0"/>
              </a:rPr>
              <a:t>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Calibri" panose="020F0502020204030204" charset="0"/>
            </a:endParaRPr>
          </a:p>
        </p:txBody>
      </p:sp>
      <p:sp>
        <p:nvSpPr>
          <p:cNvPr id="4" name="Text Box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0515" y="3255010"/>
            <a:ext cx="340614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被减数－减数＝差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7" name="Text Box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91200" y="3779520"/>
            <a:ext cx="20662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被减数－差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1" name="Text Box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19800" y="2647950"/>
            <a:ext cx="18503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减数＋差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8" name="右大括号 7"/>
          <p:cNvSpPr/>
          <p:nvPr>
            <p:custDataLst>
              <p:tags r:id="rId7"/>
            </p:custDataLst>
          </p:nvPr>
        </p:nvSpPr>
        <p:spPr>
          <a:xfrm>
            <a:off x="3335655" y="2295525"/>
            <a:ext cx="228600" cy="1267460"/>
          </a:xfrm>
          <a:prstGeom prst="rightBrace">
            <a:avLst>
              <a:gd name="adj1" fmla="val 53055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右大括号 11"/>
          <p:cNvSpPr/>
          <p:nvPr>
            <p:custDataLst>
              <p:tags r:id="rId8"/>
            </p:custDataLst>
          </p:nvPr>
        </p:nvSpPr>
        <p:spPr>
          <a:xfrm rot="10800000">
            <a:off x="4269740" y="1837055"/>
            <a:ext cx="228600" cy="2283460"/>
          </a:xfrm>
          <a:prstGeom prst="rightBrace">
            <a:avLst>
              <a:gd name="adj1" fmla="val 53055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右箭头 12"/>
          <p:cNvSpPr/>
          <p:nvPr>
            <p:custDataLst>
              <p:tags r:id="rId9"/>
            </p:custDataLst>
          </p:nvPr>
        </p:nvSpPr>
        <p:spPr>
          <a:xfrm>
            <a:off x="3712210" y="2805430"/>
            <a:ext cx="409575" cy="2482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6172200" y="1639570"/>
            <a:ext cx="27679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和－另一个加数</a:t>
            </a:r>
            <a:endParaRPr lang="zh-CN" altLang="en-US" sz="2800" b="1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1"/>
            </p:custDataLst>
          </p:nvPr>
        </p:nvSpPr>
        <p:spPr>
          <a:xfrm>
            <a:off x="4498340" y="2657475"/>
            <a:ext cx="18383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被减数＝ </a:t>
            </a:r>
            <a:endParaRPr lang="zh-CN" altLang="en-US" sz="28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12"/>
            </p:custDataLst>
          </p:nvPr>
        </p:nvSpPr>
        <p:spPr>
          <a:xfrm>
            <a:off x="4516755" y="3797935"/>
            <a:ext cx="1326515" cy="4432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减数＝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4400" y="1054735"/>
            <a:ext cx="4572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你能用字母表示这些关系吗？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3"/>
            </p:custDataLst>
          </p:nvPr>
        </p:nvSpPr>
        <p:spPr>
          <a:xfrm>
            <a:off x="1219200" y="2531745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＋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en-US" altLang="zh-CN" sz="2800" b="1" i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14"/>
            </p:custDataLst>
          </p:nvPr>
        </p:nvSpPr>
        <p:spPr>
          <a:xfrm>
            <a:off x="5410200" y="211455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endParaRPr lang="en-US" altLang="zh-CN" sz="2800" b="1" i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15"/>
            </p:custDataLst>
          </p:nvPr>
        </p:nvSpPr>
        <p:spPr>
          <a:xfrm>
            <a:off x="1219200" y="379095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en-US" altLang="zh-CN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6"/>
            </p:custDataLst>
          </p:nvPr>
        </p:nvSpPr>
        <p:spPr>
          <a:xfrm>
            <a:off x="5243195" y="310515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＋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zh-CN" altLang="en-US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7"/>
            </p:custDataLst>
          </p:nvPr>
        </p:nvSpPr>
        <p:spPr>
          <a:xfrm>
            <a:off x="5243195" y="43027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zh-CN" altLang="en-US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  <p:bldP spid="7" grpId="0"/>
      <p:bldP spid="2" grpId="0"/>
      <p:bldP spid="5" grpId="0"/>
      <p:bldP spid="9" grpId="0"/>
      <p:bldP spid="10" grpId="0"/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6"/>
          <p:cNvSpPr>
            <a:spLocks noChangeArrowheads="1"/>
          </p:cNvSpPr>
          <p:nvPr/>
        </p:nvSpPr>
        <p:spPr bwMode="auto">
          <a:xfrm>
            <a:off x="378460" y="1428750"/>
            <a:ext cx="299974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乘数×乘数＝积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6" name="Text Box 10"/>
          <p:cNvSpPr>
            <a:spLocks noChangeArrowheads="1"/>
          </p:cNvSpPr>
          <p:nvPr/>
        </p:nvSpPr>
        <p:spPr bwMode="auto">
          <a:xfrm>
            <a:off x="4375150" y="1038860"/>
            <a:ext cx="225107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一个乘数＝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Calibri" panose="020F0502020204030204" charset="0"/>
              </a:rPr>
              <a:t> 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Calibri" panose="020F0502020204030204" charset="0"/>
            </a:endParaRPr>
          </a:p>
        </p:txBody>
      </p:sp>
      <p:sp>
        <p:nvSpPr>
          <p:cNvPr id="9" name="Text Box 5"/>
          <p:cNvSpPr>
            <a:spLocks noChangeArrowheads="1"/>
          </p:cNvSpPr>
          <p:nvPr/>
        </p:nvSpPr>
        <p:spPr bwMode="auto">
          <a:xfrm>
            <a:off x="276225" y="2654300"/>
            <a:ext cx="317754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被除数÷除数＝商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0" name="Text Box 6"/>
          <p:cNvSpPr>
            <a:spLocks noChangeArrowheads="1"/>
          </p:cNvSpPr>
          <p:nvPr/>
        </p:nvSpPr>
        <p:spPr bwMode="auto">
          <a:xfrm>
            <a:off x="5289550" y="3172460"/>
            <a:ext cx="223964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Calibri" panose="020F0502020204030204" charset="0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被除数÷商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1" name="Text Box 7"/>
          <p:cNvSpPr>
            <a:spLocks noChangeArrowheads="1"/>
          </p:cNvSpPr>
          <p:nvPr/>
        </p:nvSpPr>
        <p:spPr bwMode="auto">
          <a:xfrm>
            <a:off x="5727065" y="2056765"/>
            <a:ext cx="176911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商×除数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4" name="右大括号 3"/>
          <p:cNvSpPr/>
          <p:nvPr/>
        </p:nvSpPr>
        <p:spPr>
          <a:xfrm>
            <a:off x="3257550" y="1694815"/>
            <a:ext cx="228600" cy="1267460"/>
          </a:xfrm>
          <a:prstGeom prst="rightBrace">
            <a:avLst>
              <a:gd name="adj1" fmla="val 53055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右大括号 6"/>
          <p:cNvSpPr/>
          <p:nvPr>
            <p:custDataLst>
              <p:tags r:id="rId1"/>
            </p:custDataLst>
          </p:nvPr>
        </p:nvSpPr>
        <p:spPr>
          <a:xfrm rot="10800000">
            <a:off x="4191635" y="1236345"/>
            <a:ext cx="228600" cy="2283460"/>
          </a:xfrm>
          <a:prstGeom prst="rightBrace">
            <a:avLst>
              <a:gd name="adj1" fmla="val 53055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右箭头 7"/>
          <p:cNvSpPr/>
          <p:nvPr/>
        </p:nvSpPr>
        <p:spPr>
          <a:xfrm>
            <a:off x="3638550" y="2293620"/>
            <a:ext cx="330835" cy="1073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170295" y="1038860"/>
            <a:ext cx="2797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积÷另一个乘数</a:t>
            </a:r>
            <a:endParaRPr lang="zh-CN" altLang="en-US" sz="2800" b="1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48480" y="2056765"/>
            <a:ext cx="16814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被除数＝</a:t>
            </a:r>
            <a:endParaRPr lang="zh-CN" altLang="en-US" sz="28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375150" y="3197225"/>
            <a:ext cx="1414780" cy="4432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除数＝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869950" y="19532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en-US" altLang="zh-CN" sz="2800" b="1" i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5233670" y="14960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endParaRPr lang="en-US" altLang="zh-CN" sz="2800" b="1" i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4"/>
            </p:custDataLst>
          </p:nvPr>
        </p:nvSpPr>
        <p:spPr>
          <a:xfrm>
            <a:off x="946150" y="32105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en-US" altLang="zh-CN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5233670" y="26390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endParaRPr lang="en-US" altLang="zh-CN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6"/>
            </p:custDataLst>
          </p:nvPr>
        </p:nvSpPr>
        <p:spPr>
          <a:xfrm>
            <a:off x="5289550" y="3705860"/>
            <a:ext cx="14116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a</a:t>
            </a:r>
            <a:r>
              <a:rPr lang="zh-CN" altLang="en-US" sz="28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</a:t>
            </a:r>
            <a:r>
              <a:rPr lang="en-US" altLang="zh-CN" sz="2800" b="1" i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</a:t>
            </a:r>
            <a:endParaRPr lang="en-US" altLang="zh-CN" sz="2800" b="1" i="1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10" grpId="0"/>
      <p:bldP spid="2" grpId="0"/>
      <p:bldP spid="3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5" name="组合 34"/>
          <p:cNvGrpSpPr/>
          <p:nvPr/>
        </p:nvGrpSpPr>
        <p:grpSpPr>
          <a:xfrm>
            <a:off x="914400" y="3061970"/>
            <a:ext cx="7282815" cy="1713865"/>
            <a:chOff x="1920" y="4608"/>
            <a:chExt cx="11469" cy="2699"/>
          </a:xfrm>
        </p:grpSpPr>
        <p:grpSp>
          <p:nvGrpSpPr>
            <p:cNvPr id="20" name="Group 19"/>
            <p:cNvGrpSpPr/>
            <p:nvPr/>
          </p:nvGrpSpPr>
          <p:grpSpPr>
            <a:xfrm>
              <a:off x="1920" y="4608"/>
              <a:ext cx="9018" cy="2192"/>
              <a:chOff x="-219" y="156"/>
              <a:chExt cx="1177" cy="558"/>
            </a:xfrm>
          </p:grpSpPr>
          <p:sp>
            <p:nvSpPr>
              <p:cNvPr id="20492" name="Text Box 12"/>
              <p:cNvSpPr/>
              <p:nvPr/>
            </p:nvSpPr>
            <p:spPr>
              <a:xfrm>
                <a:off x="226" y="156"/>
                <a:ext cx="732" cy="20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sz="2800" b="1" dirty="0">
                    <a:solidFill>
                      <a:srgbClr val="00B0F0"/>
                    </a:solidFill>
                    <a:latin typeface="楷体" panose="02010609060101010101" charset="-122"/>
                    <a:ea typeface="楷体" panose="02010609060101010101" charset="-122"/>
                    <a:sym typeface="宋体" panose="02010600030101010101" pitchFamily="2" charset="-122"/>
                  </a:rPr>
                  <a:t>整数：相同数位对齐</a:t>
                </a:r>
                <a:endParaRPr lang="zh-CN" altLang="en-US" sz="2800" b="1" dirty="0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endParaRPr>
              </a:p>
            </p:txBody>
          </p:sp>
          <p:sp>
            <p:nvSpPr>
              <p:cNvPr id="20493" name="Text Box 15"/>
              <p:cNvSpPr/>
              <p:nvPr/>
            </p:nvSpPr>
            <p:spPr>
              <a:xfrm>
                <a:off x="-219" y="332"/>
                <a:ext cx="467" cy="38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sz="2800" b="1" dirty="0">
                    <a:solidFill>
                      <a:srgbClr val="00B0F0"/>
                    </a:solidFill>
                    <a:latin typeface="楷体" panose="02010609060101010101" charset="-122"/>
                    <a:ea typeface="楷体" panose="02010609060101010101" charset="-122"/>
                    <a:sym typeface="宋体" panose="02010600030101010101" pitchFamily="2" charset="-122"/>
                  </a:rPr>
                  <a:t>加、减法的计算法则</a:t>
                </a:r>
                <a:endParaRPr lang="zh-CN" altLang="en-US" sz="2800" b="1" dirty="0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1" name="左大括号 2"/>
            <p:cNvSpPr/>
            <p:nvPr/>
          </p:nvSpPr>
          <p:spPr>
            <a:xfrm>
              <a:off x="4972" y="4870"/>
              <a:ext cx="357" cy="2195"/>
            </a:xfrm>
            <a:prstGeom prst="leftBrace">
              <a:avLst>
                <a:gd name="adj1" fmla="val 56363"/>
                <a:gd name="adj2" fmla="val 50000"/>
              </a:avLst>
            </a:prstGeom>
            <a:noFill/>
            <a:ln w="19050" cap="flat" cmpd="sng">
              <a:solidFill>
                <a:srgbClr val="00B0F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 sz="2400" dirty="0">
                <a:solidFill>
                  <a:srgbClr val="00B0F0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2" name="Text Box 12"/>
            <p:cNvSpPr/>
            <p:nvPr/>
          </p:nvSpPr>
          <p:spPr>
            <a:xfrm>
              <a:off x="5329" y="5550"/>
              <a:ext cx="499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rPr>
                <a:t>小数：小数点对齐</a:t>
              </a:r>
              <a:endParaRPr lang="zh-CN" altLang="en-US" sz="2800" b="1" dirty="0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endParaRPr>
            </a:p>
          </p:txBody>
        </p:sp>
        <p:sp>
          <p:nvSpPr>
            <p:cNvPr id="23" name="Text Box 12"/>
            <p:cNvSpPr/>
            <p:nvPr/>
          </p:nvSpPr>
          <p:spPr>
            <a:xfrm>
              <a:off x="5329" y="6485"/>
              <a:ext cx="806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rPr>
                <a:t>分数：统一分数单位后再计算</a:t>
              </a:r>
              <a:endParaRPr lang="zh-CN" altLang="en-US" sz="2800" b="1" dirty="0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609600" y="382905"/>
            <a:ext cx="7585710" cy="1124585"/>
            <a:chOff x="720" y="3613"/>
            <a:chExt cx="11946" cy="1771"/>
          </a:xfrm>
        </p:grpSpPr>
        <p:sp>
          <p:nvSpPr>
            <p:cNvPr id="4" name="椭圆 3"/>
            <p:cNvSpPr/>
            <p:nvPr>
              <p:custDataLst>
                <p:tags r:id="rId1"/>
              </p:custDataLst>
            </p:nvPr>
          </p:nvSpPr>
          <p:spPr>
            <a:xfrm>
              <a:off x="720" y="3815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>
              <p:custDataLst>
                <p:tags r:id="rId2"/>
              </p:custDataLst>
            </p:nvPr>
          </p:nvSpPr>
          <p:spPr>
            <a:xfrm>
              <a:off x="720" y="3613"/>
              <a:ext cx="11946" cy="1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120000"/>
                </a:lnSpc>
              </a:pPr>
              <a:r>
                <a:rPr lang="en-US" sz="28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zh-CN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整数、小数、分数的四则运算有什么相同点，有什么不同点？</a:t>
              </a:r>
              <a:endPara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990600" y="1297940"/>
            <a:ext cx="7073265" cy="1782445"/>
            <a:chOff x="1560" y="1828"/>
            <a:chExt cx="11139" cy="2807"/>
          </a:xfrm>
        </p:grpSpPr>
        <p:sp>
          <p:nvSpPr>
            <p:cNvPr id="27" name="文本框 26"/>
            <p:cNvSpPr txBox="1"/>
            <p:nvPr>
              <p:custDataLst>
                <p:tags r:id="rId3"/>
              </p:custDataLst>
            </p:nvPr>
          </p:nvSpPr>
          <p:spPr bwMode="auto">
            <a:xfrm>
              <a:off x="1560" y="2053"/>
              <a:ext cx="6863" cy="21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p>
              <a:pPr marR="0" algn="just" defTabSz="914400" hangingPunct="1">
                <a:lnSpc>
                  <a:spcPct val="150000"/>
                </a:lnSpc>
                <a:buClrTx/>
                <a:buSzTx/>
                <a:buFontTx/>
                <a:defRPr/>
              </a:pP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50</a:t>
              </a:r>
              <a:r>
                <a:rPr kumimoji="0" lang="zh-CN" altLang="en-US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＋</a:t>
              </a: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30＝           0.5</a:t>
              </a:r>
              <a:r>
                <a:rPr kumimoji="0" lang="zh-CN" altLang="en-US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＋</a:t>
              </a: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0.3＝</a:t>
              </a:r>
              <a:endParaRPr kumimoji="0" lang="en-US" altLang="zh-CN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 marR="0" algn="just" defTabSz="914400" hangingPunct="1">
                <a:lnSpc>
                  <a:spcPct val="150000"/>
                </a:lnSpc>
                <a:buClrTx/>
                <a:buSzTx/>
                <a:buFontTx/>
                <a:defRPr/>
              </a:pP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50</a:t>
              </a:r>
              <a:r>
                <a:rPr kumimoji="0" lang="zh-CN" altLang="en-US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－</a:t>
              </a: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30＝           0.5</a:t>
              </a:r>
              <a:r>
                <a:rPr kumimoji="0" lang="zh-CN" altLang="en-US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－</a:t>
              </a:r>
              <a:r>
                <a:rPr kumimoji="0" lang="en-US" altLang="zh-CN" sz="2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0.3＝</a:t>
              </a:r>
              <a:endParaRPr kumimoji="0" lang="en-US" altLang="zh-CN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4"/>
              </p:custDataLst>
            </p:nvPr>
          </p:nvSpPr>
          <p:spPr>
            <a:xfrm>
              <a:off x="10904" y="3272"/>
              <a:ext cx="600" cy="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5"/>
              </p:custDataLst>
            </p:nvPr>
          </p:nvSpPr>
          <p:spPr>
            <a:xfrm>
              <a:off x="10083" y="3601"/>
              <a:ext cx="23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  ＝</a:t>
              </a:r>
              <a:endPara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/>
            <p:cNvSpPr txBox="1"/>
            <p:nvPr>
              <p:custDataLst>
                <p:tags r:id="rId6"/>
              </p:custDataLst>
            </p:nvPr>
          </p:nvSpPr>
          <p:spPr>
            <a:xfrm>
              <a:off x="9682" y="3378"/>
              <a:ext cx="600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/>
            <p:cNvSpPr txBox="1"/>
            <p:nvPr>
              <p:custDataLst>
                <p:tags r:id="rId7"/>
              </p:custDataLst>
            </p:nvPr>
          </p:nvSpPr>
          <p:spPr>
            <a:xfrm>
              <a:off x="10200" y="2138"/>
              <a:ext cx="249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＋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  ＝</a:t>
              </a:r>
              <a:endPara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31"/>
            <p:cNvSpPr txBox="1"/>
            <p:nvPr>
              <p:custDataLst>
                <p:tags r:id="rId8"/>
              </p:custDataLst>
            </p:nvPr>
          </p:nvSpPr>
          <p:spPr>
            <a:xfrm>
              <a:off x="10976" y="1828"/>
              <a:ext cx="600" cy="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2"/>
            <p:cNvSpPr txBox="1"/>
            <p:nvPr>
              <p:custDataLst>
                <p:tags r:id="rId9"/>
              </p:custDataLst>
            </p:nvPr>
          </p:nvSpPr>
          <p:spPr>
            <a:xfrm>
              <a:off x="9675" y="1828"/>
              <a:ext cx="600" cy="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9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文本框 43"/>
          <p:cNvSpPr txBox="1"/>
          <p:nvPr>
            <p:custDataLst>
              <p:tags r:id="rId10"/>
            </p:custDataLst>
          </p:nvPr>
        </p:nvSpPr>
        <p:spPr>
          <a:xfrm>
            <a:off x="2497455" y="1641475"/>
            <a:ext cx="7645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文本框 44"/>
          <p:cNvSpPr txBox="1"/>
          <p:nvPr>
            <p:custDataLst>
              <p:tags r:id="rId11"/>
            </p:custDataLst>
          </p:nvPr>
        </p:nvSpPr>
        <p:spPr>
          <a:xfrm>
            <a:off x="5029200" y="1583690"/>
            <a:ext cx="851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0.8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文本框 45"/>
          <p:cNvSpPr txBox="1"/>
          <p:nvPr>
            <p:custDataLst>
              <p:tags r:id="rId12"/>
            </p:custDataLst>
          </p:nvPr>
        </p:nvSpPr>
        <p:spPr>
          <a:xfrm>
            <a:off x="2438400" y="2243455"/>
            <a:ext cx="7645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文本框 46"/>
          <p:cNvSpPr txBox="1"/>
          <p:nvPr>
            <p:custDataLst>
              <p:tags r:id="rId13"/>
            </p:custDataLst>
          </p:nvPr>
        </p:nvSpPr>
        <p:spPr>
          <a:xfrm>
            <a:off x="5029200" y="2243455"/>
            <a:ext cx="851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文本框 51"/>
          <p:cNvSpPr txBox="1"/>
          <p:nvPr>
            <p:custDataLst>
              <p:tags r:id="rId14"/>
            </p:custDataLst>
          </p:nvPr>
        </p:nvSpPr>
        <p:spPr>
          <a:xfrm>
            <a:off x="7666355" y="1337310"/>
            <a:ext cx="387985" cy="779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80000"/>
              </a:lnSpc>
            </a:pP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zh-CN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文本框 52"/>
          <p:cNvSpPr txBox="1"/>
          <p:nvPr>
            <p:custDataLst>
              <p:tags r:id="rId15"/>
            </p:custDataLst>
          </p:nvPr>
        </p:nvSpPr>
        <p:spPr>
          <a:xfrm>
            <a:off x="7543800" y="2296160"/>
            <a:ext cx="444500" cy="779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80000"/>
              </a:lnSpc>
            </a:pP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</a:t>
            </a:r>
            <a:endParaRPr lang="en-US" altLang="zh-CN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52" grpId="0"/>
      <p:bldP spid="44" grpId="1"/>
      <p:bldP spid="45" grpId="1"/>
      <p:bldP spid="52" grpId="1"/>
      <p:bldP spid="46" grpId="0"/>
      <p:bldP spid="47" grpId="0"/>
      <p:bldP spid="53" grpId="0"/>
      <p:bldP spid="46" grpId="1"/>
      <p:bldP spid="47" grpId="1"/>
      <p:bldP spid="5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" name="文本框 23"/>
          <p:cNvSpPr txBox="1"/>
          <p:nvPr>
            <p:custDataLst>
              <p:tags r:id="rId1"/>
            </p:custDataLst>
          </p:nvPr>
        </p:nvSpPr>
        <p:spPr bwMode="auto">
          <a:xfrm>
            <a:off x="609600" y="593090"/>
            <a:ext cx="5647690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zh-CN" altLang="en-US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8＝               0.7</a:t>
            </a:r>
            <a:r>
              <a:rPr kumimoji="0" lang="zh-CN" altLang="en-US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0.08＝                        </a:t>
            </a:r>
            <a:endParaRPr kumimoji="0" lang="en-US" altLang="zh-CN" sz="2800" b="1" kern="1200" cap="none" spc="0" normalizeH="0" baseline="0" noProof="0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>
            <p:custDataLst>
              <p:tags r:id="rId2"/>
            </p:custDataLst>
          </p:nvPr>
        </p:nvSpPr>
        <p:spPr>
          <a:xfrm>
            <a:off x="544195" y="1379855"/>
            <a:ext cx="178181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56</a:t>
            </a:r>
            <a:r>
              <a:rPr lang="zh-CN" altLang="en-US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4＝</a:t>
            </a:r>
            <a:endParaRPr lang="en-US" altLang="zh-CN" sz="2800" b="1" noProof="0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6" name="文本框 25"/>
          <p:cNvSpPr txBox="1"/>
          <p:nvPr>
            <p:custDataLst>
              <p:tags r:id="rId3"/>
            </p:custDataLst>
          </p:nvPr>
        </p:nvSpPr>
        <p:spPr>
          <a:xfrm>
            <a:off x="2994025" y="1507490"/>
            <a:ext cx="223456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5.6</a:t>
            </a:r>
            <a:r>
              <a:rPr lang="zh-CN" altLang="en-US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4＝</a:t>
            </a:r>
            <a:endParaRPr lang="en-US" altLang="zh-CN" sz="2800" b="1" noProof="0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6049010" y="536575"/>
            <a:ext cx="1708785" cy="795655"/>
            <a:chOff x="10796" y="1563"/>
            <a:chExt cx="2691" cy="1253"/>
          </a:xfrm>
        </p:grpSpPr>
        <p:sp>
          <p:nvSpPr>
            <p:cNvPr id="28" name="文本框 27"/>
            <p:cNvSpPr txBox="1"/>
            <p:nvPr>
              <p:custDataLst>
                <p:tags r:id="rId4"/>
              </p:custDataLst>
            </p:nvPr>
          </p:nvSpPr>
          <p:spPr>
            <a:xfrm>
              <a:off x="10796" y="1588"/>
              <a:ext cx="601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文本框 33"/>
            <p:cNvSpPr txBox="1"/>
            <p:nvPr>
              <p:custDataLst>
                <p:tags r:id="rId5"/>
              </p:custDataLst>
            </p:nvPr>
          </p:nvSpPr>
          <p:spPr>
            <a:xfrm>
              <a:off x="11319" y="1862"/>
              <a:ext cx="2168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  ＝  </a:t>
              </a:r>
              <a:endPara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6"/>
              </p:custDataLst>
            </p:nvPr>
          </p:nvSpPr>
          <p:spPr>
            <a:xfrm>
              <a:off x="12000" y="1563"/>
              <a:ext cx="601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6087745" y="1341755"/>
            <a:ext cx="1579880" cy="789305"/>
            <a:chOff x="10758" y="3210"/>
            <a:chExt cx="2488" cy="1243"/>
          </a:xfrm>
        </p:grpSpPr>
        <p:sp>
          <p:nvSpPr>
            <p:cNvPr id="39" name="文本框 38"/>
            <p:cNvSpPr txBox="1"/>
            <p:nvPr>
              <p:custDataLst>
                <p:tags r:id="rId7"/>
              </p:custDataLst>
            </p:nvPr>
          </p:nvSpPr>
          <p:spPr>
            <a:xfrm>
              <a:off x="10758" y="3210"/>
              <a:ext cx="500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41"/>
            <p:cNvSpPr txBox="1"/>
            <p:nvPr>
              <p:custDataLst>
                <p:tags r:id="rId8"/>
              </p:custDataLst>
            </p:nvPr>
          </p:nvSpPr>
          <p:spPr>
            <a:xfrm>
              <a:off x="11160" y="3330"/>
              <a:ext cx="2086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÷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  ＝</a:t>
              </a:r>
              <a:endPara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9"/>
              </p:custDataLst>
            </p:nvPr>
          </p:nvSpPr>
          <p:spPr>
            <a:xfrm>
              <a:off x="11880" y="3225"/>
              <a:ext cx="601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文本框 47"/>
          <p:cNvSpPr txBox="1"/>
          <p:nvPr>
            <p:custDataLst>
              <p:tags r:id="rId10"/>
            </p:custDataLst>
          </p:nvPr>
        </p:nvSpPr>
        <p:spPr>
          <a:xfrm>
            <a:off x="1752600" y="721995"/>
            <a:ext cx="574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文本框 48"/>
          <p:cNvSpPr txBox="1"/>
          <p:nvPr>
            <p:custDataLst>
              <p:tags r:id="rId11"/>
            </p:custDataLst>
          </p:nvPr>
        </p:nvSpPr>
        <p:spPr>
          <a:xfrm>
            <a:off x="1905000" y="1508760"/>
            <a:ext cx="6845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>
            <p:custDataLst>
              <p:tags r:id="rId12"/>
            </p:custDataLst>
          </p:nvPr>
        </p:nvSpPr>
        <p:spPr>
          <a:xfrm>
            <a:off x="4377055" y="1507490"/>
            <a:ext cx="851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文本框 50"/>
          <p:cNvSpPr txBox="1"/>
          <p:nvPr>
            <p:custDataLst>
              <p:tags r:id="rId13"/>
            </p:custDataLst>
          </p:nvPr>
        </p:nvSpPr>
        <p:spPr>
          <a:xfrm>
            <a:off x="4800600" y="721995"/>
            <a:ext cx="12331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0.056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7460615" y="600075"/>
            <a:ext cx="610870" cy="779780"/>
            <a:chOff x="12121" y="4679"/>
            <a:chExt cx="962" cy="1228"/>
          </a:xfrm>
        </p:grpSpPr>
        <p:sp>
          <p:nvSpPr>
            <p:cNvPr id="54" name="文本框 53"/>
            <p:cNvSpPr txBox="1"/>
            <p:nvPr>
              <p:custDataLst>
                <p:tags r:id="rId14"/>
              </p:custDataLst>
            </p:nvPr>
          </p:nvSpPr>
          <p:spPr>
            <a:xfrm>
              <a:off x="12121" y="4679"/>
              <a:ext cx="962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直接连接符 31"/>
            <p:cNvCxnSpPr/>
            <p:nvPr>
              <p:custDataLst>
                <p:tags r:id="rId15"/>
              </p:custDataLst>
            </p:nvPr>
          </p:nvCxnSpPr>
          <p:spPr>
            <a:xfrm>
              <a:off x="12360" y="5250"/>
              <a:ext cx="4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/>
          <p:nvPr/>
        </p:nvGrpSpPr>
        <p:grpSpPr>
          <a:xfrm>
            <a:off x="7432675" y="1316355"/>
            <a:ext cx="551180" cy="779780"/>
            <a:chOff x="12024" y="5944"/>
            <a:chExt cx="868" cy="1228"/>
          </a:xfrm>
        </p:grpSpPr>
        <p:sp>
          <p:nvSpPr>
            <p:cNvPr id="55" name="文本框 54"/>
            <p:cNvSpPr txBox="1"/>
            <p:nvPr>
              <p:custDataLst>
                <p:tags r:id="rId16"/>
              </p:custDataLst>
            </p:nvPr>
          </p:nvSpPr>
          <p:spPr>
            <a:xfrm>
              <a:off x="12024" y="5944"/>
              <a:ext cx="868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直接连接符 34"/>
            <p:cNvCxnSpPr/>
            <p:nvPr>
              <p:custDataLst>
                <p:tags r:id="rId17"/>
              </p:custDataLst>
            </p:nvPr>
          </p:nvCxnSpPr>
          <p:spPr>
            <a:xfrm>
              <a:off x="12217" y="6525"/>
              <a:ext cx="4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06" name="Rectangle 5"/>
          <p:cNvSpPr/>
          <p:nvPr/>
        </p:nvSpPr>
        <p:spPr>
          <a:xfrm>
            <a:off x="228600" y="2265045"/>
            <a:ext cx="73329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</a:rPr>
              <a:t>小数乘除法与整数乘除法的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相同点</a:t>
            </a:r>
            <a:r>
              <a:rPr lang="zh-CN" altLang="en-US" sz="2800" b="1" dirty="0">
                <a:latin typeface="宋体" panose="02010600030101010101" pitchFamily="2" charset="-122"/>
              </a:rPr>
              <a:t>和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不同点：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7" name="Rectangle 6"/>
          <p:cNvSpPr/>
          <p:nvPr>
            <p:custDataLst>
              <p:tags r:id="rId18"/>
            </p:custDataLst>
          </p:nvPr>
        </p:nvSpPr>
        <p:spPr>
          <a:xfrm>
            <a:off x="228600" y="2787015"/>
            <a:ext cx="815784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相同点：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小数乘法先按整数乘法法则计算，小数除法把小数转化成整数后，也按整数除法法则计算。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      </a:t>
            </a:r>
            <a:endParaRPr lang="en-US" altLang="zh-CN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8" name="Rectangle 7"/>
          <p:cNvSpPr/>
          <p:nvPr>
            <p:custDataLst>
              <p:tags r:id="rId19"/>
            </p:custDataLst>
          </p:nvPr>
        </p:nvSpPr>
        <p:spPr>
          <a:xfrm>
            <a:off x="304800" y="3943350"/>
            <a:ext cx="86271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不同点：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小数乘除法还要在结果上确定小数点的位置。</a:t>
            </a:r>
            <a:endParaRPr lang="zh-CN" altLang="en-US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49" grpId="0"/>
      <p:bldP spid="50" grpId="0"/>
      <p:bldP spid="48" grpId="1"/>
      <p:bldP spid="51" grpId="1"/>
      <p:bldP spid="49" grpId="1"/>
      <p:bldP spid="50" grpId="1"/>
      <p:bldP spid="37" grpId="0"/>
      <p:bldP spid="38" grpId="0"/>
      <p:bldP spid="215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81305" y="359410"/>
            <a:ext cx="8467725" cy="26752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分数乘法法则：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分数乘整数，用分数的分子和整数相乘的积作分子，分母不变；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分数乘分数，用分数的分子相乘的积作为分子，分母相乘的积作为分母，为了计算简便，能约分的，可以先约分再乘。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1305" y="3028950"/>
            <a:ext cx="819213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分数除法法则：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甲数除以乙数（</a:t>
            </a:r>
            <a:r>
              <a:rPr lang="en-US" altLang="zh-CN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除外），等于甲数乘乙数的倒数。</a:t>
            </a:r>
            <a:endParaRPr lang="zh-CN" altLang="en-US" sz="2800" b="1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2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charRg st="12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BEAUTIFY_FLAG" val="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40.xml><?xml version="1.0" encoding="utf-8"?>
<p:tagLst xmlns:p="http://schemas.openxmlformats.org/presentationml/2006/main">
  <p:tag name="KSO_WM_BEAUTIFY_FLAG" val=""/>
</p:tagLst>
</file>

<file path=ppt/tags/tag141.xml><?xml version="1.0" encoding="utf-8"?>
<p:tagLst xmlns:p="http://schemas.openxmlformats.org/presentationml/2006/main">
  <p:tag name="KSO_WM_BEAUTIFY_FLAG" val="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169.xml><?xml version="1.0" encoding="utf-8"?>
<p:tagLst xmlns:p="http://schemas.openxmlformats.org/presentationml/2006/main">
  <p:tag name="KSO_WPP_MARK_KEY" val="bc6a6a8b-7d4f-406c-96f3-f6c8cf2d267d"/>
  <p:tag name="COMMONDATA" val="eyJoZGlkIjoiMDY0ZGEzYTU4MWMxZTY0OWY1ZTU2MGQ4YjBhZTJjYTIifQ=="/>
  <p:tag name="commondata" val="eyJoZGlkIjoiMGIwODFkOTgzNTQzYjU1NzhjOTQ2MTRiZjFlNDExYTMifQ==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TABLE_BEAUTIFY" val="smartTable{0e542921-9ac4-444e-9d44-a874d9d92180}"/>
  <p:tag name="TABLE_ENDDRAG_ORIGIN_RECT" val="688*141"/>
  <p:tag name="TABLE_ENDDRAG_RECT" val="15*100*688*141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TABLE_BEAUTIFY" val="smartTable{c2698548-feaf-4284-8569-6147fbd96d6a}"/>
  <p:tag name="TABLE_ENDDRAG_ORIGIN_RECT" val="667*98"/>
  <p:tag name="TABLE_ENDDRAG_RECT" val="26*286*667*98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2404</Words>
  <Application>WPS 演示</Application>
  <PresentationFormat>在屏幕上显示</PresentationFormat>
  <Paragraphs>501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5" baseType="lpstr">
      <vt:lpstr>Arial</vt:lpstr>
      <vt:lpstr>宋体</vt:lpstr>
      <vt:lpstr>Wingdings</vt:lpstr>
      <vt:lpstr>黑体</vt:lpstr>
      <vt:lpstr>微软雅黑</vt:lpstr>
      <vt:lpstr>Times New Roman</vt:lpstr>
      <vt:lpstr>Calibri</vt:lpstr>
      <vt:lpstr>楷体</vt:lpstr>
      <vt:lpstr>华文新魏</vt:lpstr>
      <vt:lpstr>Calibri</vt:lpstr>
      <vt:lpstr>Arial Unicode MS</vt:lpstr>
      <vt:lpstr>等线</vt:lpstr>
      <vt:lpstr>迷你简艺黑</vt:lpstr>
      <vt:lpstr>Office 主题​​</vt:lpstr>
      <vt:lpstr>6_默认设计模板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273</cp:revision>
  <dcterms:created xsi:type="dcterms:W3CDTF">2015-05-29T07:51:00Z</dcterms:created>
  <dcterms:modified xsi:type="dcterms:W3CDTF">2024-01-23T04:36:31Z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2332E9928AD2490C8052EC7D654959FB</vt:lpwstr>
  </property>
</Properties>
</file>