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  <p:sldMasterId id="2147483677" r:id="rId4"/>
  </p:sldMasterIdLst>
  <p:notesMasterIdLst>
    <p:notesMasterId r:id="rId20"/>
  </p:notesMasterIdLst>
  <p:handoutMasterIdLst>
    <p:handoutMasterId r:id="rId21"/>
  </p:handoutMasterIdLst>
  <p:sldIdLst>
    <p:sldId id="613" r:id="rId5"/>
    <p:sldId id="692" r:id="rId6"/>
    <p:sldId id="716" r:id="rId7"/>
    <p:sldId id="694" r:id="rId8"/>
    <p:sldId id="654" r:id="rId9"/>
    <p:sldId id="653" r:id="rId10"/>
    <p:sldId id="631" r:id="rId11"/>
    <p:sldId id="655" r:id="rId12"/>
    <p:sldId id="656" r:id="rId13"/>
    <p:sldId id="634" r:id="rId14"/>
    <p:sldId id="660" r:id="rId15"/>
    <p:sldId id="708" r:id="rId16"/>
    <p:sldId id="709" r:id="rId17"/>
    <p:sldId id="710" r:id="rId18"/>
    <p:sldId id="661" r:id="rId19"/>
  </p:sldIdLst>
  <p:sldSz cx="9144000" cy="51435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0E0E0"/>
    <a:srgbClr val="338F87"/>
    <a:srgbClr val="45BDB5"/>
    <a:srgbClr val="0071C8"/>
    <a:srgbClr val="009ACC"/>
    <a:srgbClr val="003648"/>
    <a:srgbClr val="00658A"/>
    <a:srgbClr val="009FDC"/>
    <a:srgbClr val="078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3"/>
        <p:guide pos="3133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1366838" y="1127125"/>
            <a:ext cx="6546850" cy="23415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100013" y="90488"/>
            <a:ext cx="8943975" cy="4962525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0" y="635"/>
            <a:ext cx="9144000" cy="5143500"/>
          </a:xfrm>
          <a:prstGeom prst="roundRect">
            <a:avLst>
              <a:gd name="adj" fmla="val 180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00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7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91915" y="257429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701030" y="2724150"/>
            <a:ext cx="1661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600" b="1">
                <a:uFillTx/>
                <a:latin typeface="+mn-ea"/>
                <a:ea typeface="+mn-ea"/>
                <a:sym typeface="+mn-ea"/>
              </a:rPr>
              <a:t>练习二</a:t>
            </a:r>
            <a:endParaRPr lang="zh-CN" sz="3600" b="1">
              <a:solidFill>
                <a:schemeClr val="tx1"/>
              </a:solidFill>
              <a:uFillTx/>
              <a:latin typeface="+mn-ea"/>
              <a:ea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191000" y="1885950"/>
            <a:ext cx="17887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单元</a:t>
            </a:r>
            <a:endParaRPr lang="zh-C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199505" y="1885950"/>
            <a:ext cx="2787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600" b="1">
                <a:latin typeface="Times New Roman" panose="02020603050405020304" pitchFamily="18" charset="0"/>
                <a:cs typeface="楷体" panose="02010609060101010101" charset="-122"/>
              </a:rPr>
              <a:t>百分数（二）</a:t>
            </a:r>
            <a:endParaRPr lang="zh-CN" sz="3600" b="1">
              <a:latin typeface="Times New Roman" panose="02020603050405020304" pitchFamily="18" charset="0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5790" y="378460"/>
            <a:ext cx="8159115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百货大楼搞促销活动，甲品牌鞋每满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元减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元，乙品牌鞋“折上折”，就是先打六折，在此基础上再打九五折。如果两个品牌都有一双标价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元的鞋，买哪个品牌更便宜？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28825" y="4218940"/>
            <a:ext cx="4217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宋体" panose="02010600030101010101" pitchFamily="2" charset="-122"/>
              </a:rPr>
              <a:t>答：买甲品牌更便宜。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447800" y="2540635"/>
            <a:ext cx="53797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甲品牌：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220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120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437005" y="3122295"/>
            <a:ext cx="64992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乙品牌：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220×60%×95%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125.4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2896235" y="3683635"/>
            <a:ext cx="22072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120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125.4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92430" y="287655"/>
            <a:ext cx="835977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爸爸想在网上书店买书，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店打七折销售，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店每满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69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元减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元。如果爸爸想买的书标价为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元，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在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两个书店买，各应付多少元？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相差多少钱？</a:t>
            </a:r>
            <a:endParaRPr lang="zh-CN" altLang="en-US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6450" y="1837690"/>
            <a:ext cx="713232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  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书店：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80×70%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32965" y="2421255"/>
            <a:ext cx="447865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书店：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61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835" y="3555365"/>
            <a:ext cx="7766050" cy="1211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答：在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书店买应付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56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元，在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书店买应付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61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元，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相差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元。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76475" y="3015615"/>
            <a:ext cx="46640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76200" y="380365"/>
            <a:ext cx="8703945" cy="26752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-538480" algn="l" defTabSz="9144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*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妈妈有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万元，有两种理财方式：一种是买三年期国债，年利率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3.35%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；另一种是买银行一年期理财产品，预期年收益率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3.6%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，每年到期后可连本带息继续购买下一年的理财产品。如果理财产品的预期年收益率能够实现，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年后，两种理财方式收益相差多少？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64185" y="3098800"/>
          <a:ext cx="8180705" cy="160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540"/>
                <a:gridCol w="6400165"/>
              </a:tblGrid>
              <a:tr h="628015"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030A0">
                        <a:alpha val="5200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  <a:alpha val="68000"/>
                      </a:schemeClr>
                    </a:solidFill>
                  </a:tcPr>
                </a:tc>
              </a:tr>
              <a:tr h="97282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00405" y="3259455"/>
            <a:ext cx="11684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本金：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万元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65045" y="3171825"/>
            <a:ext cx="4457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年期国债，年利率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3.35%</a:t>
            </a:r>
            <a:endParaRPr lang="en-US" altLang="zh-CN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83130" y="3806825"/>
            <a:ext cx="6327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银行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年理财产品，预期年收益率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3.6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%</a:t>
            </a:r>
            <a:endParaRPr lang="en-US" altLang="zh-CN" sz="28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3559" name="矩形 6"/>
          <p:cNvSpPr/>
          <p:nvPr/>
        </p:nvSpPr>
        <p:spPr>
          <a:xfrm>
            <a:off x="2160588" y="4259898"/>
            <a:ext cx="5006340" cy="414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（每年到期后连本带息继续购买下一年）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35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991870" y="4536440"/>
            <a:ext cx="5924550" cy="51562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360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372.96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386.39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1119.35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（元）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63980" y="209550"/>
            <a:ext cx="6332220" cy="1257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45435" y="1428750"/>
            <a:ext cx="279146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  <a:buClrTx/>
              <a:buSzTx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万元＝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10000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 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1870" y="1885950"/>
            <a:ext cx="707834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  <a:buClrTx/>
              <a:buSzTx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买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年期国债：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10000×3.35%×3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1005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1870" y="2461260"/>
            <a:ext cx="498030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买银行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年期理财产品：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10000×3.6%×1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360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2000" y="3409950"/>
            <a:ext cx="690943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  <a:buClrTx/>
              <a:buSzTx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10000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360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×3.6%×1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372.96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2000" y="3961765"/>
            <a:ext cx="790702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  <a:buClrTx/>
              <a:buSzTx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10000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360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372.96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×3.6%×1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386.39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863725" y="979170"/>
            <a:ext cx="4984750" cy="1383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两种理财产品利息相差：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1119.35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1005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114.35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（元）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913130" y="2384425"/>
            <a:ext cx="7919720" cy="7372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年后，两种理财方式收益相差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114.35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92430" y="533400"/>
            <a:ext cx="8359140" cy="17703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41655" indent="-5416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-541655" algn="l" defTabSz="914400" rtl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11.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*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2021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年我国液晶电视机产量为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17424.3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万台，比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年增长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9.5%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年我国液晶电视机产量为多少万台？（得数保留一位小数）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914400" y="2495550"/>
            <a:ext cx="6723380" cy="7372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17424.3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9.5%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19253.4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（万台）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69595" y="3308985"/>
            <a:ext cx="7976870" cy="7372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答：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2020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年我国液晶电视机产量为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19253.4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万台。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00785"/>
            <a:ext cx="4244975" cy="207454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304800" y="524510"/>
            <a:ext cx="7345363" cy="6076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）打折后，每种面包各多少元？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8800" y="3409950"/>
            <a:ext cx="69977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答：打完折后，面包的售价分别是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4.4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76800" y="1047750"/>
            <a:ext cx="3021330" cy="546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4×50%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76800" y="1581150"/>
            <a:ext cx="3021330" cy="546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6×50%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76800" y="2125345"/>
            <a:ext cx="3021330" cy="546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5×50%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2.5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6800" y="2724150"/>
            <a:ext cx="3352800" cy="546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8.8×50%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4.4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76200" y="292100"/>
            <a:ext cx="8415655" cy="1210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8:00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以后，玲玲拿了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元去买面包，她可以怎样买？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67935" y="1581150"/>
            <a:ext cx="381444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（元）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200" y="1504950"/>
            <a:ext cx="4894558" cy="2672383"/>
            <a:chOff x="6000" y="1530"/>
            <a:chExt cx="7981" cy="4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CFEF7">
                    <a:alpha val="100000"/>
                  </a:srgbClr>
                </a:clrFrom>
                <a:clrTo>
                  <a:srgbClr val="FCFEF7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00" y="1530"/>
              <a:ext cx="7981" cy="3900"/>
            </a:xfrm>
            <a:prstGeom prst="rect">
              <a:avLst/>
            </a:prstGeom>
          </p:spPr>
        </p:pic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6235" y="3753"/>
              <a:ext cx="4285" cy="21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元  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3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元   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4.4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元   </a:t>
              </a: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2.5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元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943600" y="4095750"/>
            <a:ext cx="2221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B0F0"/>
                </a:solidFill>
                <a:latin typeface="楷体" panose="02010609060101010101" charset="-122"/>
                <a:ea typeface="楷体" panose="02010609060101010101" charset="-122"/>
              </a:rPr>
              <a:t>（答案不唯一）</a:t>
            </a:r>
            <a:endParaRPr lang="zh-CN" altLang="en-US" sz="2400" b="1">
              <a:solidFill>
                <a:srgbClr val="00B0F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0" y="2266950"/>
            <a:ext cx="163830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9.4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1"/>
          <p:cNvSpPr/>
          <p:nvPr/>
        </p:nvSpPr>
        <p:spPr>
          <a:xfrm>
            <a:off x="4953000" y="2800350"/>
            <a:ext cx="4123055" cy="112458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spc="-140" baseline="0">
                <a:solidFill>
                  <a:srgbClr val="FF0000"/>
                </a:solidFill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答：她可以买原价4元，6元，8.8元的面包各一个。</a:t>
            </a:r>
            <a:endParaRPr kumimoji="0" lang="zh-CN" altLang="en-US" sz="2800" b="1" i="0" spc="-140" baseline="0">
              <a:solidFill>
                <a:srgbClr val="FF0000"/>
              </a:solidFill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rcRect l="26215" t="24119" r="19967"/>
          <a:stretch>
            <a:fillRect/>
          </a:stretch>
        </p:blipFill>
        <p:spPr>
          <a:xfrm>
            <a:off x="5029200" y="1352550"/>
            <a:ext cx="3794760" cy="2369820"/>
          </a:xfrm>
          <a:prstGeom prst="rect">
            <a:avLst/>
          </a:prstGeom>
        </p:spPr>
      </p:pic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228600" y="416560"/>
            <a:ext cx="8705850" cy="1038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晓风的爸爸妈妈去买新家具，他们选中了图中的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种家具。打折后，</a:t>
            </a:r>
            <a:r>
              <a:rPr lang="en-US" altLang="zh-CN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种家具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分别应付多少钱？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4193" y="1494790"/>
            <a:ext cx="3497263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220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80%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176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kumimoji="0" lang="en-US" altLang="zh-CN" sz="2800" b="1" kern="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4193" y="2086928"/>
            <a:ext cx="3497263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120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80%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96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kumimoji="0" lang="en-US" altLang="zh-CN" sz="2800" b="1" kern="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4510" y="2644140"/>
            <a:ext cx="399605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2400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80%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1920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kumimoji="0" lang="en-US" altLang="zh-CN" sz="2800" b="1" kern="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3240" y="3201353"/>
            <a:ext cx="3498850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880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80%</a:t>
            </a:r>
            <a:r>
              <a:rPr kumimoji="0" lang="zh-CN" altLang="en-US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kumimoji="0" lang="en-US" altLang="zh-CN" sz="2800" b="1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704</a:t>
            </a:r>
            <a:r>
              <a:rPr lang="zh-CN" altLang="en-US" sz="28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kumimoji="0" lang="en-US" altLang="zh-CN" sz="2800" b="1" kern="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Text Box 11"/>
          <p:cNvSpPr/>
          <p:nvPr/>
        </p:nvSpPr>
        <p:spPr>
          <a:xfrm>
            <a:off x="229235" y="3759200"/>
            <a:ext cx="7338060" cy="99568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答：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打折后，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种家具</a:t>
            </a:r>
            <a:r>
              <a:rPr kumimoji="0" 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分别应付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176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元、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96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元、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1920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元、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704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元。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文本框 8203"/>
          <p:cNvSpPr txBox="1">
            <a:spLocks noChangeArrowheads="1"/>
          </p:cNvSpPr>
          <p:nvPr/>
        </p:nvSpPr>
        <p:spPr bwMode="auto">
          <a:xfrm>
            <a:off x="297815" y="826770"/>
            <a:ext cx="8549005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431800" indent="-43180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algn="l">
              <a:lnSpc>
                <a:spcPct val="120000"/>
              </a:lnSpc>
            </a:pPr>
            <a:r>
              <a:rPr lang="en-US" altLang="zh-CN" sz="2800" dirty="0">
                <a:sym typeface="+mn-ea"/>
              </a:rPr>
              <a:t>3.</a:t>
            </a:r>
            <a:r>
              <a:rPr lang="zh-CN" altLang="en-US" sz="2800" dirty="0">
                <a:sym typeface="+mn-ea"/>
              </a:rPr>
              <a:t>书店的图书凭优惠卡购买可打八折，小明用优惠卡买了一套书，省了</a:t>
            </a:r>
            <a:r>
              <a:rPr lang="en-US" altLang="zh-CN" sz="2800" dirty="0">
                <a:sym typeface="+mn-ea"/>
              </a:rPr>
              <a:t>9.6</a:t>
            </a:r>
            <a:r>
              <a:rPr lang="zh-CN" altLang="en-US" sz="2800" dirty="0">
                <a:sym typeface="+mn-ea"/>
              </a:rPr>
              <a:t>元。这套书原价多少钱？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95767" y="2334307"/>
            <a:ext cx="47320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9.6÷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（元）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45017" y="3079891"/>
            <a:ext cx="37560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答：这套书原价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77165" y="438150"/>
            <a:ext cx="902906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某县前年秋粮产量为</a:t>
            </a:r>
            <a:r>
              <a:rPr lang="en-US" altLang="zh-CN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</a:t>
            </a: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万吨，去年比前年增产二成。</a:t>
            </a:r>
            <a:endParaRPr lang="zh-CN" altLang="en-US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去年秋粮产量是多少万吨？</a:t>
            </a:r>
            <a:endParaRPr lang="en-US" altLang="zh-CN" sz="2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694690" y="1758315"/>
            <a:ext cx="7531100" cy="607695"/>
          </a:xfrm>
          <a:prstGeom prst="rect">
            <a:avLst/>
          </a:prstGeom>
          <a:solidFill>
            <a:srgbClr val="FFC000">
              <a:alpha val="90000"/>
            </a:srgbClr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前年秋粮产量×（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20%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）＝去年</a:t>
            </a:r>
            <a:r>
              <a:rPr lang="zh-CN" altLang="zh-CN" sz="28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秋粮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产量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34481" y="2596279"/>
            <a:ext cx="5267325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48×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57.6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（万吨）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61456" y="3444643"/>
            <a:ext cx="5095240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答：去年秋粮产量是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57.6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万吨。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28600" y="2114550"/>
            <a:ext cx="894334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7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7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月份出口汽车数量×（</a:t>
            </a:r>
            <a:r>
              <a:rPr lang="en-US" altLang="zh-CN" sz="27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1＋30%</a:t>
            </a:r>
            <a:r>
              <a:rPr lang="zh-CN" altLang="en-US" sz="27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）＝</a:t>
            </a:r>
            <a:r>
              <a:rPr lang="en-US" altLang="zh-CN" sz="27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700" b="1">
                <a:solidFill>
                  <a:srgbClr val="00B0F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月份出口汽车数量</a:t>
            </a:r>
            <a:endParaRPr lang="zh-CN" altLang="en-US" sz="2700" b="1">
              <a:solidFill>
                <a:srgbClr val="00B0F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41035" y="2993437"/>
            <a:ext cx="4911725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1.3÷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1＋30%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（万辆）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41477" y="3712261"/>
            <a:ext cx="4471035" cy="6076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月份出口汽车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万辆。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57200" y="666750"/>
            <a:ext cx="805434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某汽车公司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月份出口汽车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万辆，比上月增长三成。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月份出口汽车多少万辆？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533400" y="666750"/>
            <a:ext cx="8307705" cy="164211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6.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妈妈买了一瓶售价为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元的化妆品，其中消费税占售价的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15%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。妈妈为此支付消费税多少元？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915795" y="2281555"/>
            <a:ext cx="5832475" cy="6978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200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15%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748155" y="3088640"/>
            <a:ext cx="5832475" cy="64008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答：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妈妈为此支付消费税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Box 9"/>
          <p:cNvSpPr txBox="1">
            <a:spLocks noChangeArrowheads="1"/>
          </p:cNvSpPr>
          <p:nvPr/>
        </p:nvSpPr>
        <p:spPr bwMode="auto">
          <a:xfrm>
            <a:off x="686435" y="514350"/>
            <a:ext cx="7942580" cy="132588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7.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小明的爸爸得到一笔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3000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元的劳务报酬，其中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800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元是免税的，其余部分要按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20%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黑体" panose="02010609060101010101" pitchFamily="2" charset="-122"/>
              </a:rPr>
              <a:t>的税率缴税。这笔劳务报酬一共要缴税多少元？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黑体" panose="02010609060101010101" pitchFamily="2" charset="-122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676400" y="2328545"/>
            <a:ext cx="5471160" cy="597535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l"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3000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800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20%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440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（元）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295400" y="2876550"/>
            <a:ext cx="6311900" cy="64643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答：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黑体" panose="02010609060101010101" pitchFamily="2" charset="-122"/>
              </a:rPr>
              <a:t>这笔劳务报酬一共要缴税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440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元。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TABLE_BEAUTIFY" val="smartTable{00429a46-963f-478e-905d-1e1b34568b19}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PP_MARK_KEY" val="9b173877-6bb6-434a-803c-d09215171672"/>
  <p:tag name="COMMONDATA" val="eyJoZGlkIjoiMGIwODFkOTgzNTQzYjU1NzhjOTQ2MTRiZjFlNDExYTMifQ=="/>
</p:tagLst>
</file>

<file path=ppt/tags/tag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1722</Words>
  <Application>WPS 演示</Application>
  <PresentationFormat>在屏幕上显示</PresentationFormat>
  <Paragraphs>144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Calibri</vt:lpstr>
      <vt:lpstr>迷你简艺黑</vt:lpstr>
      <vt:lpstr>Arial Unicode MS</vt:lpstr>
      <vt:lpstr>Office 主题​​</vt:lpstr>
      <vt:lpstr>6_默认设计模板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263</cp:revision>
  <dcterms:created xsi:type="dcterms:W3CDTF">2015-05-29T07:51:00Z</dcterms:created>
  <dcterms:modified xsi:type="dcterms:W3CDTF">2024-01-23T03:50:30Z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F2DBD278B1B14AA9882F88FD13497D7F</vt:lpwstr>
  </property>
</Properties>
</file>