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3"/>
  </p:notesMasterIdLst>
  <p:handoutMasterIdLst>
    <p:handoutMasterId r:id="rId24"/>
  </p:handoutMasterIdLst>
  <p:sldIdLst>
    <p:sldId id="283" r:id="rId2"/>
    <p:sldId id="284" r:id="rId3"/>
    <p:sldId id="285" r:id="rId4"/>
    <p:sldId id="291" r:id="rId5"/>
    <p:sldId id="286" r:id="rId6"/>
    <p:sldId id="287" r:id="rId7"/>
    <p:sldId id="292" r:id="rId8"/>
    <p:sldId id="269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355" r:id="rId20"/>
    <p:sldId id="392" r:id="rId21"/>
    <p:sldId id="393" r:id="rId22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3">
          <p15:clr>
            <a:srgbClr val="A4A3A4"/>
          </p15:clr>
        </p15:guide>
        <p15:guide id="2" orient="horz" pos="746">
          <p15:clr>
            <a:srgbClr val="A4A3A4"/>
          </p15:clr>
        </p15:guide>
        <p15:guide id="3" orient="horz" pos="2943">
          <p15:clr>
            <a:srgbClr val="A4A3A4"/>
          </p15:clr>
        </p15:guide>
        <p15:guide id="4" pos="158">
          <p15:clr>
            <a:srgbClr val="A4A3A4"/>
          </p15:clr>
        </p15:guide>
        <p15:guide id="5" pos="35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A0E9"/>
    <a:srgbClr val="F49800"/>
    <a:srgbClr val="8DC31E"/>
    <a:srgbClr val="E72D8B"/>
    <a:srgbClr val="E8333C"/>
    <a:srgbClr val="21B8BB"/>
    <a:srgbClr val="C3DBFE"/>
    <a:srgbClr val="7CCD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 autoAdjust="0"/>
    <p:restoredTop sz="96208" autoAdjust="0"/>
  </p:normalViewPr>
  <p:slideViewPr>
    <p:cSldViewPr>
      <p:cViewPr varScale="1">
        <p:scale>
          <a:sx n="140" d="100"/>
          <a:sy n="140" d="100"/>
        </p:scale>
        <p:origin x="744" y="120"/>
      </p:cViewPr>
      <p:guideLst>
        <p:guide orient="horz" pos="1683"/>
        <p:guide orient="horz" pos="746"/>
        <p:guide orient="horz" pos="2943"/>
        <p:guide pos="158"/>
        <p:guide pos="359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D6C4820-C65E-45B3-926F-9C7D1A47B1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3118D2D-AF19-440A-97A2-FCFDE95F40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EC6C4B8-9C25-4281-B3A2-5B726996C957}" type="datetimeFigureOut">
              <a:rPr lang="zh-CN" altLang="en-US"/>
              <a:pPr>
                <a:defRPr/>
              </a:pPr>
              <a:t>2023/6/3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372F9EF-BB41-41C5-B457-D9FDF4AAC2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85AE16D-BEE5-49D2-BF8E-72907FD2EC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704C41B-9829-4269-BE0D-D40C7F9892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915BF24-2A01-4053-A43D-DF94C9BEFD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0688F4B-F9A1-4597-850E-53B53731C48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AA49733-59C4-4D4E-9CA6-8BF36E08FDA7}" type="datetimeFigureOut">
              <a:rPr lang="zh-CN" altLang="en-US"/>
              <a:pPr>
                <a:defRPr/>
              </a:pPr>
              <a:t>2023/6/3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F03879AC-68F8-44EA-A8A4-48935E8720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2B30E5EF-F49B-4F17-A8C1-ECBFB7A50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8D688A9-BBD0-426A-8B0E-B751C7C66D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FEB115-F675-4AD4-B5CD-7AD9DE444B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DA1E3E5-F96F-4CD3-BB4F-E30CC14B194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>
            <a:extLst>
              <a:ext uri="{FF2B5EF4-FFF2-40B4-BE49-F238E27FC236}">
                <a16:creationId xmlns:a16="http://schemas.microsoft.com/office/drawing/2014/main" id="{2B108B0B-AE17-449A-96E7-6D72A4D4E3A6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文本占位符 2">
            <a:extLst>
              <a:ext uri="{FF2B5EF4-FFF2-40B4-BE49-F238E27FC236}">
                <a16:creationId xmlns:a16="http://schemas.microsoft.com/office/drawing/2014/main" id="{15BB797D-6BA1-4A24-852A-6EAA43F0ECE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>
            <a:extLst>
              <a:ext uri="{FF2B5EF4-FFF2-40B4-BE49-F238E27FC236}">
                <a16:creationId xmlns:a16="http://schemas.microsoft.com/office/drawing/2014/main" id="{E4F0F389-4E27-4BA4-B5BE-CBBDD06C5050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备注占位符 2">
            <a:extLst>
              <a:ext uri="{FF2B5EF4-FFF2-40B4-BE49-F238E27FC236}">
                <a16:creationId xmlns:a16="http://schemas.microsoft.com/office/drawing/2014/main" id="{9085F067-8B84-4C2B-8513-C43B26A3A6D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8436" name="灯片编号占位符 3">
            <a:extLst>
              <a:ext uri="{FF2B5EF4-FFF2-40B4-BE49-F238E27FC236}">
                <a16:creationId xmlns:a16="http://schemas.microsoft.com/office/drawing/2014/main" id="{A2A6972C-0D43-4AC3-AA50-3081EB368F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fld id="{7CE82FB7-B550-4C21-A5EC-079D678D2A25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>
            <a:extLst>
              <a:ext uri="{FF2B5EF4-FFF2-40B4-BE49-F238E27FC236}">
                <a16:creationId xmlns:a16="http://schemas.microsoft.com/office/drawing/2014/main" id="{7DE1BC8E-5947-450D-AA9E-EFC2E66679BF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备注占位符 2">
            <a:extLst>
              <a:ext uri="{FF2B5EF4-FFF2-40B4-BE49-F238E27FC236}">
                <a16:creationId xmlns:a16="http://schemas.microsoft.com/office/drawing/2014/main" id="{338DEC56-35D5-4945-8F98-B6E0E33B2E1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1508" name="灯片编号占位符 3">
            <a:extLst>
              <a:ext uri="{FF2B5EF4-FFF2-40B4-BE49-F238E27FC236}">
                <a16:creationId xmlns:a16="http://schemas.microsoft.com/office/drawing/2014/main" id="{CA7BFB8C-1CBA-4A50-B1C3-77AC0B1F0C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fld id="{36FF8E64-6A2E-4BDB-ABCB-BBF4B2D2991C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>
            <a:extLst>
              <a:ext uri="{FF2B5EF4-FFF2-40B4-BE49-F238E27FC236}">
                <a16:creationId xmlns:a16="http://schemas.microsoft.com/office/drawing/2014/main" id="{833426AD-417C-45E9-BB65-AFC63FAFB7EB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备注占位符 2">
            <a:extLst>
              <a:ext uri="{FF2B5EF4-FFF2-40B4-BE49-F238E27FC236}">
                <a16:creationId xmlns:a16="http://schemas.microsoft.com/office/drawing/2014/main" id="{C0882752-C42B-4815-A714-465B6067FB9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4580" name="灯片编号占位符 3">
            <a:extLst>
              <a:ext uri="{FF2B5EF4-FFF2-40B4-BE49-F238E27FC236}">
                <a16:creationId xmlns:a16="http://schemas.microsoft.com/office/drawing/2014/main" id="{EBAFE665-A258-4333-8159-E0EB1C9914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fld id="{D9DE93E3-2140-4A25-A124-757D6E771BDD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>
            <a:extLst>
              <a:ext uri="{FF2B5EF4-FFF2-40B4-BE49-F238E27FC236}">
                <a16:creationId xmlns:a16="http://schemas.microsoft.com/office/drawing/2014/main" id="{B6CF39F2-E36C-4274-B21F-E590110A3563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备注占位符 2">
            <a:extLst>
              <a:ext uri="{FF2B5EF4-FFF2-40B4-BE49-F238E27FC236}">
                <a16:creationId xmlns:a16="http://schemas.microsoft.com/office/drawing/2014/main" id="{F105500A-302F-44AD-8215-B4C54B24B58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7652" name="灯片编号占位符 3">
            <a:extLst>
              <a:ext uri="{FF2B5EF4-FFF2-40B4-BE49-F238E27FC236}">
                <a16:creationId xmlns:a16="http://schemas.microsoft.com/office/drawing/2014/main" id="{4BD4D8B8-0EA8-42BC-84CD-3668D2C905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fld id="{2C996EDE-A3AA-48A8-BABE-40ACBB652076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>
            <a:extLst>
              <a:ext uri="{FF2B5EF4-FFF2-40B4-BE49-F238E27FC236}">
                <a16:creationId xmlns:a16="http://schemas.microsoft.com/office/drawing/2014/main" id="{93EBF699-DEC1-490C-B196-680686118855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备注占位符 2">
            <a:extLst>
              <a:ext uri="{FF2B5EF4-FFF2-40B4-BE49-F238E27FC236}">
                <a16:creationId xmlns:a16="http://schemas.microsoft.com/office/drawing/2014/main" id="{385AEC69-3CDB-413A-AF14-C877BBABC01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0724" name="灯片编号占位符 3">
            <a:extLst>
              <a:ext uri="{FF2B5EF4-FFF2-40B4-BE49-F238E27FC236}">
                <a16:creationId xmlns:a16="http://schemas.microsoft.com/office/drawing/2014/main" id="{FEA1C4B4-BA83-4B4C-8CC5-954B86B205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fld id="{18F2094D-930C-4A54-8BF9-72F04E76F336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5709C85-E196-436F-9097-7A244FDB7DCD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1A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BA50B3D-ACA7-4558-BC25-144C751A85A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101600"/>
            <a:ext cx="9159875" cy="4991100"/>
            <a:chOff x="0" y="101235"/>
            <a:chExt cx="9159212" cy="4990795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2066CF44-9AF0-4DA7-A97E-1111D49D3896}"/>
                </a:ext>
              </a:extLst>
            </p:cNvPr>
            <p:cNvSpPr/>
            <p:nvPr/>
          </p:nvSpPr>
          <p:spPr bwMode="auto">
            <a:xfrm>
              <a:off x="0" y="101235"/>
              <a:ext cx="9159212" cy="49177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99BFD13C-2147-4029-827C-589C45FF6E45}"/>
                </a:ext>
              </a:extLst>
            </p:cNvPr>
            <p:cNvCxnSpPr/>
            <p:nvPr/>
          </p:nvCxnSpPr>
          <p:spPr>
            <a:xfrm>
              <a:off x="0" y="5092030"/>
              <a:ext cx="9143338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9A441962-3B7F-1689-222B-8676BE8258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006" y="186603"/>
            <a:ext cx="1369219" cy="72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984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文本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CA9DD965-BF37-4632-B800-182FAF077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>
              <a:defRPr/>
            </a:pPr>
            <a:endParaRPr lang="zh-CN" altLang="en-US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213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0DD8C98-F930-4955-B72E-D97F46CE4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4914900"/>
            <a:ext cx="231775" cy="2619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100">
                <a:solidFill>
                  <a:srgbClr val="414141"/>
                </a:solidFill>
                <a:latin typeface="Gulim" pitchFamily="34" charset="-127"/>
                <a:ea typeface="Gulim" pitchFamily="34" charset="-127"/>
              </a:rPr>
              <a:t> 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40A86BDC-A7FD-4D7A-992E-9F87E88C69C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9525" y="0"/>
            <a:ext cx="9153525" cy="5143500"/>
            <a:chOff x="-9899" y="0"/>
            <a:chExt cx="9153899" cy="51435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0142CE9-A44B-4DD1-BF04-797CB582727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D4E9849-44DD-4141-8D9C-1F1FF811324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009"/>
            <a:stretch>
              <a:fillRect/>
            </a:stretch>
          </p:blipFill>
          <p:spPr bwMode="auto">
            <a:xfrm>
              <a:off x="0" y="4371949"/>
              <a:ext cx="9144000" cy="764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1C42A70A-3508-4A6E-B1A6-B689DE44CE4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8" b="88689"/>
            <a:stretch>
              <a:fillRect/>
            </a:stretch>
          </p:blipFill>
          <p:spPr bwMode="auto">
            <a:xfrm>
              <a:off x="-9899" y="0"/>
              <a:ext cx="9153899" cy="41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E4B3FC4C-A589-4160-95B8-FFC8B248A8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8" b="25883"/>
          <a:stretch>
            <a:fillRect/>
          </a:stretch>
        </p:blipFill>
        <p:spPr bwMode="auto">
          <a:xfrm>
            <a:off x="395288" y="252413"/>
            <a:ext cx="8135937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6D3A74F-FA86-4A5B-B868-AAE83A1736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7" t="10567" b="79710"/>
          <a:stretch>
            <a:fillRect/>
          </a:stretch>
        </p:blipFill>
        <p:spPr bwMode="auto">
          <a:xfrm>
            <a:off x="5580063" y="2849563"/>
            <a:ext cx="2613025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97018EB-111E-431F-BBC7-35737052D2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4" r="66219"/>
          <a:stretch>
            <a:fillRect/>
          </a:stretch>
        </p:blipFill>
        <p:spPr bwMode="auto">
          <a:xfrm>
            <a:off x="-33338" y="2955925"/>
            <a:ext cx="3092451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D5FC94A-6BE6-4779-9456-57C24E1297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24" b="82214"/>
          <a:stretch>
            <a:fillRect/>
          </a:stretch>
        </p:blipFill>
        <p:spPr bwMode="auto">
          <a:xfrm>
            <a:off x="900113" y="1827213"/>
            <a:ext cx="1995487" cy="3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FACEB84-B563-5E0F-934C-792828EC6E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006" y="186603"/>
            <a:ext cx="1369219" cy="72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184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>
            <a:extLst>
              <a:ext uri="{FF2B5EF4-FFF2-40B4-BE49-F238E27FC236}">
                <a16:creationId xmlns:a16="http://schemas.microsoft.com/office/drawing/2014/main" id="{AD534A25-56F5-4443-81BA-3BADFCAB566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5143500"/>
            <a:chOff x="3956" y="10683"/>
            <a:chExt cx="9144000" cy="5143500"/>
          </a:xfrm>
        </p:grpSpPr>
        <p:pic>
          <p:nvPicPr>
            <p:cNvPr id="3" name="图片 3">
              <a:extLst>
                <a:ext uri="{FF2B5EF4-FFF2-40B4-BE49-F238E27FC236}">
                  <a16:creationId xmlns:a16="http://schemas.microsoft.com/office/drawing/2014/main" id="{41B88650-794A-4F28-B206-80C0C4B6A90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4">
              <a:extLst>
                <a:ext uri="{FF2B5EF4-FFF2-40B4-BE49-F238E27FC236}">
                  <a16:creationId xmlns:a16="http://schemas.microsoft.com/office/drawing/2014/main" id="{E8E60088-7ED6-4AD1-B368-821C6CC5F03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八边形 4">
            <a:extLst>
              <a:ext uri="{FF2B5EF4-FFF2-40B4-BE49-F238E27FC236}">
                <a16:creationId xmlns:a16="http://schemas.microsoft.com/office/drawing/2014/main" id="{CC45ED0A-7238-4911-9515-457972AC0790}"/>
              </a:ext>
            </a:extLst>
          </p:cNvPr>
          <p:cNvSpPr/>
          <p:nvPr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7" name="图片 7">
            <a:extLst>
              <a:ext uri="{FF2B5EF4-FFF2-40B4-BE49-F238E27FC236}">
                <a16:creationId xmlns:a16="http://schemas.microsoft.com/office/drawing/2014/main" id="{340E9827-FE02-497A-A671-20ECFC08F8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5600" r="6203" b="11801"/>
          <a:stretch>
            <a:fillRect/>
          </a:stretch>
        </p:blipFill>
        <p:spPr bwMode="auto">
          <a:xfrm>
            <a:off x="79375" y="63500"/>
            <a:ext cx="10001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EC3C3CCE-6B53-41FD-8E67-13452A7DCC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3748088"/>
            <a:ext cx="936625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11">
            <a:extLst>
              <a:ext uri="{FF2B5EF4-FFF2-40B4-BE49-F238E27FC236}">
                <a16:creationId xmlns:a16="http://schemas.microsoft.com/office/drawing/2014/main" id="{F643EBDD-D52E-4131-9F49-BCC32CD0F9CB}"/>
              </a:ext>
            </a:extLst>
          </p:cNvPr>
          <p:cNvSpPr txBox="1"/>
          <p:nvPr/>
        </p:nvSpPr>
        <p:spPr>
          <a:xfrm rot="19730992">
            <a:off x="3297238" y="2011363"/>
            <a:ext cx="302418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3600" dirty="0">
                <a:solidFill>
                  <a:schemeClr val="bg2">
                    <a:lumMod val="20000"/>
                    <a:lumOff val="8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5BC1481-0D3C-99FA-BEFB-A42E4F21BE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006" y="186603"/>
            <a:ext cx="1369219" cy="72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922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>
            <a:extLst>
              <a:ext uri="{FF2B5EF4-FFF2-40B4-BE49-F238E27FC236}">
                <a16:creationId xmlns:a16="http://schemas.microsoft.com/office/drawing/2014/main" id="{4EC91893-FA08-48E5-8D3E-3ADED69095A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5143500"/>
            <a:chOff x="3956" y="10683"/>
            <a:chExt cx="9144000" cy="5143500"/>
          </a:xfrm>
        </p:grpSpPr>
        <p:pic>
          <p:nvPicPr>
            <p:cNvPr id="3" name="图片 10">
              <a:extLst>
                <a:ext uri="{FF2B5EF4-FFF2-40B4-BE49-F238E27FC236}">
                  <a16:creationId xmlns:a16="http://schemas.microsoft.com/office/drawing/2014/main" id="{58EB6C95-8E77-4181-9CDA-7A6EE751208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11">
              <a:extLst>
                <a:ext uri="{FF2B5EF4-FFF2-40B4-BE49-F238E27FC236}">
                  <a16:creationId xmlns:a16="http://schemas.microsoft.com/office/drawing/2014/main" id="{4B2268BE-3CCC-4776-BCE2-D4050EE9E10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八边形 4">
            <a:extLst>
              <a:ext uri="{FF2B5EF4-FFF2-40B4-BE49-F238E27FC236}">
                <a16:creationId xmlns:a16="http://schemas.microsoft.com/office/drawing/2014/main" id="{4332A8F8-5013-4166-8A18-DE55D84A290F}"/>
              </a:ext>
            </a:extLst>
          </p:cNvPr>
          <p:cNvSpPr/>
          <p:nvPr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7" name="图片 14">
            <a:extLst>
              <a:ext uri="{FF2B5EF4-FFF2-40B4-BE49-F238E27FC236}">
                <a16:creationId xmlns:a16="http://schemas.microsoft.com/office/drawing/2014/main" id="{2F138BAB-88B3-4413-9088-86676CBFBA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5600" r="6203" b="11801"/>
          <a:stretch>
            <a:fillRect/>
          </a:stretch>
        </p:blipFill>
        <p:spPr bwMode="auto">
          <a:xfrm>
            <a:off x="79375" y="63500"/>
            <a:ext cx="10001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4A494411-60FA-4F23-8864-2834CA692F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3748088"/>
            <a:ext cx="936625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11">
            <a:extLst>
              <a:ext uri="{FF2B5EF4-FFF2-40B4-BE49-F238E27FC236}">
                <a16:creationId xmlns:a16="http://schemas.microsoft.com/office/drawing/2014/main" id="{4AB5C840-A453-493D-A7CB-A7F6DEEA5B3F}"/>
              </a:ext>
            </a:extLst>
          </p:cNvPr>
          <p:cNvSpPr txBox="1"/>
          <p:nvPr/>
        </p:nvSpPr>
        <p:spPr>
          <a:xfrm rot="19730992">
            <a:off x="3297000" y="2011227"/>
            <a:ext cx="3024335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3600" dirty="0">
                <a:solidFill>
                  <a:schemeClr val="bg2">
                    <a:alpha val="19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6539BB2-620B-378F-6188-CFDC7578DA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006" y="186603"/>
            <a:ext cx="1369219" cy="72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02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2">
            <a:extLst>
              <a:ext uri="{FF2B5EF4-FFF2-40B4-BE49-F238E27FC236}">
                <a16:creationId xmlns:a16="http://schemas.microsoft.com/office/drawing/2014/main" id="{98B88C91-EE40-4701-9E5E-CB0CC522F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915988"/>
            <a:ext cx="742315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新人教版六年级上册</a:t>
            </a:r>
            <a:endParaRPr lang="en-US" altLang="zh-CN" sz="3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6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数学慕课堂</a:t>
            </a:r>
            <a:endParaRPr lang="en-US" altLang="zh-CN" sz="60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195" name="TextBox 13">
            <a:extLst>
              <a:ext uri="{FF2B5EF4-FFF2-40B4-BE49-F238E27FC236}">
                <a16:creationId xmlns:a16="http://schemas.microsoft.com/office/drawing/2014/main" id="{2E7AF4BB-BDB0-42AF-9A9C-B8DFE4CF9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8788" y="3794125"/>
            <a:ext cx="33734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主讲：川川老师</a:t>
            </a:r>
          </a:p>
        </p:txBody>
      </p:sp>
      <p:sp>
        <p:nvSpPr>
          <p:cNvPr id="8196" name="TextBox 1">
            <a:extLst>
              <a:ext uri="{FF2B5EF4-FFF2-40B4-BE49-F238E27FC236}">
                <a16:creationId xmlns:a16="http://schemas.microsoft.com/office/drawing/2014/main" id="{F74D5EE1-B1CA-432F-AD02-C7598EFB4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23825"/>
            <a:ext cx="289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状元成才路慕课堂</a:t>
            </a:r>
          </a:p>
        </p:txBody>
      </p:sp>
    </p:spTree>
  </p:cSld>
  <p:clrMapOvr>
    <a:masterClrMapping/>
  </p:clrMapOvr>
  <p:transition advTm="18337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1">
            <a:extLst>
              <a:ext uri="{FF2B5EF4-FFF2-40B4-BE49-F238E27FC236}">
                <a16:creationId xmlns:a16="http://schemas.microsoft.com/office/drawing/2014/main" id="{656822DD-9F7F-422D-BC54-2DAAE1326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255713"/>
            <a:ext cx="755650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 3">
            <a:extLst>
              <a:ext uri="{FF2B5EF4-FFF2-40B4-BE49-F238E27FC236}">
                <a16:creationId xmlns:a16="http://schemas.microsoft.com/office/drawing/2014/main" id="{6F53E3DA-B7A5-49AF-A383-044E3AE49693}"/>
              </a:ext>
            </a:extLst>
          </p:cNvPr>
          <p:cNvSpPr/>
          <p:nvPr/>
        </p:nvSpPr>
        <p:spPr>
          <a:xfrm>
            <a:off x="3614738" y="1255713"/>
            <a:ext cx="2973387" cy="668337"/>
          </a:xfrm>
          <a:prstGeom prst="roundRect">
            <a:avLst/>
          </a:prstGeom>
          <a:solidFill>
            <a:srgbClr val="FF0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noProof="1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DC17E1C-32D7-4891-8FD4-15A03549D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716213"/>
            <a:ext cx="581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文本框 1">
            <a:extLst>
              <a:ext uri="{FF2B5EF4-FFF2-40B4-BE49-F238E27FC236}">
                <a16:creationId xmlns:a16="http://schemas.microsoft.com/office/drawing/2014/main" id="{E0BB4116-90EB-429D-BA25-64B99156B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2674938"/>
            <a:ext cx="3438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2020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÷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7=288……4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5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1">
            <a:extLst>
              <a:ext uri="{FF2B5EF4-FFF2-40B4-BE49-F238E27FC236}">
                <a16:creationId xmlns:a16="http://schemas.microsoft.com/office/drawing/2014/main" id="{F65278F0-00DD-4E8A-916A-E9F853375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777875"/>
            <a:ext cx="7556500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588D6A4-21EA-47DD-AD4F-24E6EFE6E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003550"/>
            <a:ext cx="581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1">
            <a:extLst>
              <a:ext uri="{FF2B5EF4-FFF2-40B4-BE49-F238E27FC236}">
                <a16:creationId xmlns:a16="http://schemas.microsoft.com/office/drawing/2014/main" id="{6310977B-A803-4286-B44B-0EA937F9E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446088"/>
            <a:ext cx="7261225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90BEEA0-DEC8-4FA4-AF31-014C7B682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508375"/>
            <a:ext cx="581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291215F-4561-4F06-B61B-2AD081CB4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4122738"/>
            <a:ext cx="581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1">
            <a:extLst>
              <a:ext uri="{FF2B5EF4-FFF2-40B4-BE49-F238E27FC236}">
                <a16:creationId xmlns:a16="http://schemas.microsoft.com/office/drawing/2014/main" id="{339FCF4E-47AE-44C2-AB47-48BAFB6C5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639763"/>
            <a:ext cx="6832600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788B004-AAAC-4F59-BDFD-D470AAA1F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65163"/>
            <a:ext cx="579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629DBB0-0747-4711-8B90-395059747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771525"/>
            <a:ext cx="581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DB1FC78-D731-4DF3-8D00-57F7AB4CD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347788"/>
            <a:ext cx="581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4FCD593-17BF-4BED-95A7-0682DBBDE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3" y="1347788"/>
            <a:ext cx="581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FA7F465-C0A9-47A0-A77B-AC36B3E84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3292475"/>
            <a:ext cx="842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79FAF57-8ACB-43F6-929B-33E5D1FCE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3" y="3376613"/>
            <a:ext cx="581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500EF53-EE70-4931-BA4B-BA7693C40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38" y="3998913"/>
            <a:ext cx="78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1">
            <a:extLst>
              <a:ext uri="{FF2B5EF4-FFF2-40B4-BE49-F238E27FC236}">
                <a16:creationId xmlns:a16="http://schemas.microsoft.com/office/drawing/2014/main" id="{3AA77AB4-E368-4CC5-96E7-3FFB93884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046163"/>
            <a:ext cx="7556500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1">
            <a:extLst>
              <a:ext uri="{FF2B5EF4-FFF2-40B4-BE49-F238E27FC236}">
                <a16:creationId xmlns:a16="http://schemas.microsoft.com/office/drawing/2014/main" id="{2B9899AB-DFF1-4602-973B-02A9178ED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968375"/>
            <a:ext cx="75565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58B960D-DA39-4356-AFB3-393F76737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932113"/>
            <a:ext cx="73437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1">
            <a:extLst>
              <a:ext uri="{FF2B5EF4-FFF2-40B4-BE49-F238E27FC236}">
                <a16:creationId xmlns:a16="http://schemas.microsoft.com/office/drawing/2014/main" id="{BDF36128-8FC2-4BFE-A3FA-91FBF8BBA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33363"/>
            <a:ext cx="6973887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图片 2">
            <a:extLst>
              <a:ext uri="{FF2B5EF4-FFF2-40B4-BE49-F238E27FC236}">
                <a16:creationId xmlns:a16="http://schemas.microsoft.com/office/drawing/2014/main" id="{6FC16AA1-0F44-4743-B7AC-65AE94691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4084638"/>
            <a:ext cx="61817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BB78DE1B-7D1F-40D4-95E6-CA346A440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213" y="1484313"/>
            <a:ext cx="900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32D8F56-A5CB-4DDB-B6D9-9B457A435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6888" y="2152650"/>
            <a:ext cx="900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1+2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B02C7BD-F95A-49C1-A3D9-F2EFD149E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8700" y="2671763"/>
            <a:ext cx="1538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1+2+3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D971F17-2477-4BB1-838E-0D8AFC304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190875"/>
            <a:ext cx="1539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1+2+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等线" panose="02010600030101010101" pitchFamily="2" charset="-122"/>
              </a:rPr>
              <a:t>3+4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FB26EC6-2D7F-4B5B-A31D-B0627CBD9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788" y="4230688"/>
            <a:ext cx="6326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第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n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行最后一个数：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1+2+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等线" panose="02010600030101010101" pitchFamily="2" charset="-122"/>
              </a:rPr>
              <a:t>3+4+……+n=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等线" panose="02010600030101010101" pitchFamily="2" charset="-122"/>
              </a:rPr>
              <a:t>（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等线" panose="02010600030101010101" pitchFamily="2" charset="-122"/>
              </a:rPr>
              <a:t>1+n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等线" panose="02010600030101010101" pitchFamily="2" charset="-122"/>
              </a:rPr>
              <a:t>）×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等线" panose="02010600030101010101" pitchFamily="2" charset="-122"/>
              </a:rPr>
              <a:t>n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等线" panose="02010600030101010101" pitchFamily="2" charset="-122"/>
              </a:rPr>
              <a:t>÷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等线" panose="02010600030101010101" pitchFamily="2" charset="-122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1">
            <a:extLst>
              <a:ext uri="{FF2B5EF4-FFF2-40B4-BE49-F238E27FC236}">
                <a16:creationId xmlns:a16="http://schemas.microsoft.com/office/drawing/2014/main" id="{35A8DD75-86D8-4CAA-BE80-7D47233DB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842963"/>
            <a:ext cx="755650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图片 2">
            <a:extLst>
              <a:ext uri="{FF2B5EF4-FFF2-40B4-BE49-F238E27FC236}">
                <a16:creationId xmlns:a16="http://schemas.microsoft.com/office/drawing/2014/main" id="{0032995B-13B5-4075-BDFF-DECD94635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25" y="2805113"/>
            <a:ext cx="4265613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1">
            <a:extLst>
              <a:ext uri="{FF2B5EF4-FFF2-40B4-BE49-F238E27FC236}">
                <a16:creationId xmlns:a16="http://schemas.microsoft.com/office/drawing/2014/main" id="{DA25EDB1-C774-4C2F-B336-65A5752AC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2571750"/>
            <a:ext cx="68707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图片 2">
            <a:extLst>
              <a:ext uri="{FF2B5EF4-FFF2-40B4-BE49-F238E27FC236}">
                <a16:creationId xmlns:a16="http://schemas.microsoft.com/office/drawing/2014/main" id="{D60FDDC4-F555-414E-919A-FA288D595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65138"/>
            <a:ext cx="4265613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0A4CDB7-F2AC-4D5F-BCD2-CDEFA0DDD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643188"/>
            <a:ext cx="581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AB47E13-0971-41DF-B46C-A37DC5EC3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303588"/>
            <a:ext cx="581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9E2E8F6-01CF-4328-8FB7-8F2184A77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963988"/>
            <a:ext cx="581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9">
            <a:extLst>
              <a:ext uri="{FF2B5EF4-FFF2-40B4-BE49-F238E27FC236}">
                <a16:creationId xmlns:a16="http://schemas.microsoft.com/office/drawing/2014/main" id="{8894C028-48FE-4914-A81E-747928980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68288"/>
            <a:ext cx="3889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latinLnBrk="1"/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课后作业</a:t>
            </a: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93312258-0B71-46FB-A97E-C71E9FEC0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950" y="2211388"/>
            <a:ext cx="49688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latinLnBrk="1"/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49" charset="-122"/>
              </a:rPr>
              <a:t>完成对应课时的练习。</a:t>
            </a:r>
            <a:endParaRPr lang="en-US" altLang="zh-CN" sz="36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2772" name="文本框 3">
            <a:extLst>
              <a:ext uri="{FF2B5EF4-FFF2-40B4-BE49-F238E27FC236}">
                <a16:creationId xmlns:a16="http://schemas.microsoft.com/office/drawing/2014/main" id="{A6D3DE62-C429-409D-B4ED-F236EFB252F2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32773" name="图片 4">
            <a:extLst>
              <a:ext uri="{FF2B5EF4-FFF2-40B4-BE49-F238E27FC236}">
                <a16:creationId xmlns:a16="http://schemas.microsoft.com/office/drawing/2014/main" id="{88EEB6F7-6012-4EA4-960F-CF0EF843B61A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184150" cy="5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2">
            <a:extLst>
              <a:ext uri="{FF2B5EF4-FFF2-40B4-BE49-F238E27FC236}">
                <a16:creationId xmlns:a16="http://schemas.microsoft.com/office/drawing/2014/main" id="{92EE6459-7309-49ED-95C6-CDEC8B431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0225" y="1600200"/>
            <a:ext cx="55435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latinLnBrk="1"/>
            <a:r>
              <a:rPr lang="en-US" altLang="zh-CN" sz="4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4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单元复习提升</a:t>
            </a:r>
          </a:p>
        </p:txBody>
      </p:sp>
      <p:sp>
        <p:nvSpPr>
          <p:cNvPr id="9219" name="文本框 2">
            <a:extLst>
              <a:ext uri="{FF2B5EF4-FFF2-40B4-BE49-F238E27FC236}">
                <a16:creationId xmlns:a16="http://schemas.microsoft.com/office/drawing/2014/main" id="{F53D3940-7948-4012-8728-2522715643A1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9220" name="图片 3">
            <a:extLst>
              <a:ext uri="{FF2B5EF4-FFF2-40B4-BE49-F238E27FC236}">
                <a16:creationId xmlns:a16="http://schemas.microsoft.com/office/drawing/2014/main" id="{AB02AE06-AAD0-4BF3-9D9B-0EC58A993AE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文本框 1">
            <a:extLst>
              <a:ext uri="{FF2B5EF4-FFF2-40B4-BE49-F238E27FC236}">
                <a16:creationId xmlns:a16="http://schemas.microsoft.com/office/drawing/2014/main" id="{1330D4F6-4AFC-417C-A60E-547E94A35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4388" y="2643188"/>
            <a:ext cx="3259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</a:rPr>
              <a:t>——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</a:rPr>
              <a:t>选自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</a:rPr>
              <a:t>《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</a:rPr>
              <a:t>状元大课堂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</a:rPr>
              <a:t>》</a:t>
            </a:r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8AC8C30-C2BB-4435-8C4C-CFF37A05C1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64" y="652807"/>
            <a:ext cx="1119251" cy="98757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80B200D-9C9A-74C7-73D0-B51667E6E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" y="0"/>
            <a:ext cx="914003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4">
            <a:extLst>
              <a:ext uri="{FF2B5EF4-FFF2-40B4-BE49-F238E27FC236}">
                <a16:creationId xmlns:a16="http://schemas.microsoft.com/office/drawing/2014/main" id="{36815C05-406A-467C-9523-FDF8F1404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1">
            <a:extLst>
              <a:ext uri="{FF2B5EF4-FFF2-40B4-BE49-F238E27FC236}">
                <a16:creationId xmlns:a16="http://schemas.microsoft.com/office/drawing/2014/main" id="{F9DC6D8D-3581-44CB-B69A-118DDB768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317500"/>
            <a:ext cx="291306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图片 1" descr="_3971)U{E@W8F0ZC4X}]5NR">
            <a:extLst>
              <a:ext uri="{FF2B5EF4-FFF2-40B4-BE49-F238E27FC236}">
                <a16:creationId xmlns:a16="http://schemas.microsoft.com/office/drawing/2014/main" id="{0C20A3C7-FC63-4572-9C52-88E34FBE4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1676400"/>
            <a:ext cx="7123112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3">
            <a:extLst>
              <a:ext uri="{FF2B5EF4-FFF2-40B4-BE49-F238E27FC236}">
                <a16:creationId xmlns:a16="http://schemas.microsoft.com/office/drawing/2014/main" id="{DAE6BC77-3382-4B9D-BA18-AEEA73383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246063"/>
            <a:ext cx="286385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图片 1">
            <a:extLst>
              <a:ext uri="{FF2B5EF4-FFF2-40B4-BE49-F238E27FC236}">
                <a16:creationId xmlns:a16="http://schemas.microsoft.com/office/drawing/2014/main" id="{CCD459B4-2B1E-4AD8-9668-CC925B18C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981075"/>
            <a:ext cx="191293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图片 1" descr="YKB$[2{2X]4(HR3_%SI{D(L">
            <a:extLst>
              <a:ext uri="{FF2B5EF4-FFF2-40B4-BE49-F238E27FC236}">
                <a16:creationId xmlns:a16="http://schemas.microsoft.com/office/drawing/2014/main" id="{6A7BFF83-4FB6-40DE-89E3-B9333985C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1492250"/>
            <a:ext cx="7637463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图片 3" descr="XT_XFJ9]T{_HY4R{`G[}}OO">
            <a:extLst>
              <a:ext uri="{FF2B5EF4-FFF2-40B4-BE49-F238E27FC236}">
                <a16:creationId xmlns:a16="http://schemas.microsoft.com/office/drawing/2014/main" id="{746326E4-AC13-4C68-8696-9B25826B0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3130550"/>
            <a:ext cx="1819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图片 6" descr="CCCYR4C3[XALH9S)5%`%ND7">
            <a:extLst>
              <a:ext uri="{FF2B5EF4-FFF2-40B4-BE49-F238E27FC236}">
                <a16:creationId xmlns:a16="http://schemas.microsoft.com/office/drawing/2014/main" id="{D49B6C51-20CC-4F57-9403-7EA32D976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3052763"/>
            <a:ext cx="163671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992B9E3C-E8C2-413A-8FB7-F5C92759B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4003675"/>
            <a:ext cx="69532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如果每个小长方形的长是ａ厘米、宽是ｂ厘米，那么第ｎ个图形的周长就是 </a:t>
            </a:r>
            <a:r>
              <a:rPr lang="zh-CN" altLang="en-US" b="1" u="sng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等线" panose="02010600030101010101" pitchFamily="2" charset="-122"/>
              </a:rPr>
              <a:t>２</a:t>
            </a:r>
            <a:r>
              <a:rPr lang="zh-CN" altLang="en-US" b="1" u="sng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(ａ＋ｂ)×ｎ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厘米。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1">
            <a:extLst>
              <a:ext uri="{FF2B5EF4-FFF2-40B4-BE49-F238E27FC236}">
                <a16:creationId xmlns:a16="http://schemas.microsoft.com/office/drawing/2014/main" id="{F3493B3D-3C83-4DB1-9155-5466619C3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441325"/>
            <a:ext cx="1989137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图片 1" descr="}CVQZ](0105IRDZ1O0@)RG8">
            <a:extLst>
              <a:ext uri="{FF2B5EF4-FFF2-40B4-BE49-F238E27FC236}">
                <a16:creationId xmlns:a16="http://schemas.microsoft.com/office/drawing/2014/main" id="{524089E4-CE8A-46FD-832B-1CF5C7978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1166813"/>
            <a:ext cx="851852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图片 2" descr="~JMG5@P0JQ3FI3KLZ19O@0H">
            <a:extLst>
              <a:ext uri="{FF2B5EF4-FFF2-40B4-BE49-F238E27FC236}">
                <a16:creationId xmlns:a16="http://schemas.microsoft.com/office/drawing/2014/main" id="{A1DF09BA-D50D-4DDB-AEA1-C5A0314C6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1730375"/>
            <a:ext cx="7888287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文本框 4">
            <a:extLst>
              <a:ext uri="{FF2B5EF4-FFF2-40B4-BE49-F238E27FC236}">
                <a16:creationId xmlns:a16="http://schemas.microsoft.com/office/drawing/2014/main" id="{EB9F8704-94B4-4729-9345-382F6EC6B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13" y="4025900"/>
            <a:ext cx="74120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如果 ｎ(ｎ 为大于 １ 的自然数)名同学参加比赛每两名同学之间进行一场比赛，那么比赛场数为 １ ＋ ２ ＋ ３ ＋ ４ ＋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 (ｎ － １)场。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08367F8-D847-49A9-9F88-AD469DD4D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2563" y="2214563"/>
            <a:ext cx="409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322C9BC-A4C8-4E55-9F93-C91A5C64D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2563" y="2771775"/>
            <a:ext cx="409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DAA6BA6-296F-4D4A-A6B6-373AA38C4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2075" y="2771775"/>
            <a:ext cx="409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B8AA52B-5F1D-4B3C-A5E1-721ABF029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1913" y="3446463"/>
            <a:ext cx="555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2E7B286-19D3-472E-989F-1D0490C22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6063" y="3446463"/>
            <a:ext cx="409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0C44477-FD85-4434-8A08-309829D34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7163" y="3446463"/>
            <a:ext cx="409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3" grpId="0"/>
      <p:bldP spid="4" grpId="0"/>
      <p:bldP spid="5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10">
            <a:extLst>
              <a:ext uri="{FF2B5EF4-FFF2-40B4-BE49-F238E27FC236}">
                <a16:creationId xmlns:a16="http://schemas.microsoft.com/office/drawing/2014/main" id="{9F43DC90-065B-48D3-A40D-D40D25E05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406400"/>
            <a:ext cx="19891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图片 1" descr="XR23T@IL)DTL3ZYH$H55Q$Q">
            <a:extLst>
              <a:ext uri="{FF2B5EF4-FFF2-40B4-BE49-F238E27FC236}">
                <a16:creationId xmlns:a16="http://schemas.microsoft.com/office/drawing/2014/main" id="{B805A49E-E2C2-415F-9E2D-A32E4AE5A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989013"/>
            <a:ext cx="8034337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2" descr="~[T%)WYQX)(MW213OR114T5">
            <a:extLst>
              <a:ext uri="{FF2B5EF4-FFF2-40B4-BE49-F238E27FC236}">
                <a16:creationId xmlns:a16="http://schemas.microsoft.com/office/drawing/2014/main" id="{CAA684BF-4540-4E8A-B746-BD870B83E7A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196975"/>
            <a:ext cx="7748588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图片 3" descr="[%6%%EH2JH9821AGO{3]810">
            <a:extLst>
              <a:ext uri="{FF2B5EF4-FFF2-40B4-BE49-F238E27FC236}">
                <a16:creationId xmlns:a16="http://schemas.microsoft.com/office/drawing/2014/main" id="{4D3A53F3-5447-4B2C-9CC9-A33223D3E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2773363"/>
            <a:ext cx="602773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文本框 4">
            <a:extLst>
              <a:ext uri="{FF2B5EF4-FFF2-40B4-BE49-F238E27FC236}">
                <a16:creationId xmlns:a16="http://schemas.microsoft.com/office/drawing/2014/main" id="{7121012D-1FDA-4743-AEF4-6F0052F5F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688" y="3560763"/>
            <a:ext cx="76819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4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解决此类问题，可以先观察前几个数的特点，找出这些数与它所在列数(或行数)的关系，再总结规律。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9F3371D-1709-47AD-A724-330280D5B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0" y="1857375"/>
            <a:ext cx="409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28F2F32-0A39-4031-A18F-302261C2C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3775" y="1857375"/>
            <a:ext cx="409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88713DA-6425-44DE-8AA5-E9E36709A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5175" y="1857375"/>
            <a:ext cx="409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B1FBEB1-7D8F-42F8-8628-C20FA8475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3988" y="2225675"/>
            <a:ext cx="409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AF01710-EA5F-4145-9D85-1E680CA85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175" y="2225675"/>
            <a:ext cx="409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1B0D253-DAA4-4C92-B739-E92C76A2D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1800" y="2225675"/>
            <a:ext cx="409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5CA280F-F9A1-4BA7-8664-EEF950914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50" y="2225675"/>
            <a:ext cx="409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2FBB085-A38B-4423-9097-31F88B344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5063" y="2225675"/>
            <a:ext cx="409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C3C9444-7E87-40BE-BC87-60777AA29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175" y="2857500"/>
            <a:ext cx="409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9E374D2-462C-456F-AF04-FBD8FB020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6225" y="2857500"/>
            <a:ext cx="860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n-1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B764391-E5BD-4D22-96C9-E7070DE64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0" y="2857500"/>
            <a:ext cx="1200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n²-n+1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1">
            <a:extLst>
              <a:ext uri="{FF2B5EF4-FFF2-40B4-BE49-F238E27FC236}">
                <a16:creationId xmlns:a16="http://schemas.microsoft.com/office/drawing/2014/main" id="{5E159CDE-DB0C-47ED-9E76-A4463069A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23825"/>
            <a:ext cx="287972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图片 2">
            <a:extLst>
              <a:ext uri="{FF2B5EF4-FFF2-40B4-BE49-F238E27FC236}">
                <a16:creationId xmlns:a16="http://schemas.microsoft.com/office/drawing/2014/main" id="{58C63168-81BB-4660-B381-523FC779B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987425"/>
            <a:ext cx="7556500" cy="357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C7358D9-1B27-4A8C-A1E8-07EABC00E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708150"/>
            <a:ext cx="5810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20541CC-ABB5-4B99-A8F6-C527C9D8E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776538"/>
            <a:ext cx="58102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897052D-86F9-4D0C-930C-85F82E7B6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75" y="3624263"/>
            <a:ext cx="5810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1">
            <a:extLst>
              <a:ext uri="{FF2B5EF4-FFF2-40B4-BE49-F238E27FC236}">
                <a16:creationId xmlns:a16="http://schemas.microsoft.com/office/drawing/2014/main" id="{4428E81F-23D9-4A47-A84A-A6A45C281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014413"/>
            <a:ext cx="75565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084640C-3C06-4D24-A93E-8773F8215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003550"/>
            <a:ext cx="579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N6v9AecVe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rhWt9QZNUf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701,&quot;width&quot;:15840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ndDjqKPMG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4J2DWMeMGz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210</Words>
  <Application>Microsoft Office PowerPoint</Application>
  <PresentationFormat>全屏显示(16:9)</PresentationFormat>
  <Paragraphs>41</Paragraphs>
  <Slides>21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Gulim</vt:lpstr>
      <vt:lpstr>等线</vt:lpstr>
      <vt:lpstr>等线 Light</vt:lpstr>
      <vt:lpstr>黑体</vt:lpstr>
      <vt:lpstr>华文中宋</vt:lpstr>
      <vt:lpstr>楷体</vt:lpstr>
      <vt:lpstr>Arial</vt:lpstr>
      <vt:lpstr>Times New Roman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</cp:lastModifiedBy>
  <cp:revision>193</cp:revision>
  <dcterms:created xsi:type="dcterms:W3CDTF">2015-08-27T07:30:00Z</dcterms:created>
  <dcterms:modified xsi:type="dcterms:W3CDTF">2023-06-03T03:01:47Z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