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23"/>
  </p:notesMasterIdLst>
  <p:handoutMasterIdLst>
    <p:handoutMasterId r:id="rId24"/>
  </p:handoutMasterIdLst>
  <p:sldIdLst>
    <p:sldId id="613" r:id="rId4"/>
    <p:sldId id="568" r:id="rId5"/>
    <p:sldId id="588" r:id="rId6"/>
    <p:sldId id="606" r:id="rId7"/>
    <p:sldId id="618" r:id="rId8"/>
    <p:sldId id="615" r:id="rId9"/>
    <p:sldId id="616" r:id="rId10"/>
    <p:sldId id="617" r:id="rId11"/>
    <p:sldId id="646" r:id="rId12"/>
    <p:sldId id="619" r:id="rId13"/>
    <p:sldId id="620" r:id="rId14"/>
    <p:sldId id="621" r:id="rId15"/>
    <p:sldId id="622" r:id="rId16"/>
    <p:sldId id="580" r:id="rId17"/>
    <p:sldId id="597" r:id="rId18"/>
    <p:sldId id="624" r:id="rId19"/>
    <p:sldId id="625" r:id="rId20"/>
    <p:sldId id="640" r:id="rId21"/>
    <p:sldId id="634" r:id="rId22"/>
  </p:sldIdLst>
  <p:sldSz cx="9144000" cy="51435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0"/>
        <p:guide pos="313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1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16.png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2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9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10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>
            <a:endCxn id="3" idx="3"/>
          </p:cNvCxnSpPr>
          <p:nvPr/>
        </p:nvCxnSpPr>
        <p:spPr>
          <a:xfrm>
            <a:off x="3733800" y="2574290"/>
            <a:ext cx="5409565" cy="698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257800" y="2609850"/>
            <a:ext cx="2499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Times New Roman" panose="02020603050405020304" charset="0"/>
                <a:ea typeface="+mn-ea"/>
                <a:sym typeface="+mn-ea"/>
              </a:rPr>
              <a:t>整理和复习</a:t>
            </a:r>
            <a:endParaRPr lang="zh-CN" sz="3600" b="1">
              <a:solidFill>
                <a:schemeClr val="tx1"/>
              </a:solidFill>
              <a:uFillTx/>
              <a:latin typeface="Times New Roman" panose="02020603050405020304" charset="0"/>
              <a:ea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8330" y="1969135"/>
            <a:ext cx="1610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第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单元</a:t>
            </a:r>
            <a:endParaRPr lang="zh-CN" altLang="en-US" sz="3200" b="1">
              <a:solidFill>
                <a:schemeClr val="tx1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52845" y="1962150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+mj-ea"/>
                <a:cs typeface="楷体" panose="02010609060101010101" charset="-122"/>
              </a:rPr>
              <a:t>圆柱与</a:t>
            </a:r>
            <a:r>
              <a:rPr lang="zh-CN" sz="3200" b="1">
                <a:latin typeface="Times New Roman" panose="02020603050405020304" charset="0"/>
                <a:ea typeface="+mj-ea"/>
                <a:cs typeface="楷体" panose="02010609060101010101" charset="-122"/>
              </a:rPr>
              <a:t>圆锥</a:t>
            </a:r>
            <a:endParaRPr lang="zh-CN" sz="3200" b="1">
              <a:latin typeface="Times New Roman" panose="02020603050405020304" charset="0"/>
              <a:ea typeface="+mj-ea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304800" y="590550"/>
            <a:ext cx="5929630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小雨的水壶有一个布套（如图）。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635" y="1249045"/>
            <a:ext cx="5772150" cy="654685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）做这个布套至少用了多少布料？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2000" y="1935480"/>
            <a:ext cx="6219825" cy="6178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3.14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3.14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÷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×2  </a:t>
            </a:r>
            <a:endParaRPr lang="zh-CN" altLang="zh-CN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9480" y="3676015"/>
            <a:ext cx="664845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答：做这个布套至少用了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785cm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的布料。</a:t>
            </a:r>
            <a:endParaRPr lang="zh-CN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4005" y="14097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408" y="1124107"/>
            <a:ext cx="1545475" cy="235415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5800" y="2495550"/>
            <a:ext cx="218503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＝628＋157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5800" y="3028950"/>
            <a:ext cx="243649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＝785（cm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200" y="819150"/>
            <a:ext cx="844169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）</a:t>
            </a:r>
            <a:r>
              <a:rPr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这个水壶能装下1.6L水吗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？（水壶和布套的厚度忽略不计。）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5755" y="209550"/>
            <a:ext cx="6027420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3.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小雨的水壶有一个布套（如图）。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600" y="1948180"/>
            <a:ext cx="6002655" cy="623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3.14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÷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1570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       </a:t>
            </a:r>
            <a:endParaRPr lang="zh-CN" altLang="zh-CN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71600" y="3943350"/>
            <a:ext cx="47974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</a:t>
            </a:r>
            <a:r>
              <a:rPr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这个水壶装</a:t>
            </a:r>
            <a:r>
              <a:rPr 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不</a:t>
            </a:r>
            <a:r>
              <a:rPr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下1.6L水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208" y="1707037"/>
            <a:ext cx="1545475" cy="23541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200" y="2571750"/>
            <a:ext cx="4572000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1570cm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1570mL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1.57L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 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09800" y="3181350"/>
            <a:ext cx="235204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1.57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＜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1.6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08395" y="39541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7655" y="292100"/>
            <a:ext cx="84258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一种水稻磨米机的进料漏斗由圆柱和圆锥两部分组成。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圆柱和圆锥的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底面直径都是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，圆柱高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，圆锥高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4.2dm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。每立方分米稻谷大约重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0.64kg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459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1DF"/>
              </a:clrFrom>
              <a:clrTo>
                <a:srgbClr val="FFF1DF">
                  <a:alpha val="0"/>
                </a:srgbClr>
              </a:clrTo>
            </a:clrChange>
          </a:blip>
          <a:srcRect l="73801"/>
          <a:stretch>
            <a:fillRect/>
          </a:stretch>
        </p:blipFill>
        <p:spPr>
          <a:xfrm>
            <a:off x="7543800" y="1200150"/>
            <a:ext cx="1468120" cy="177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0" y="1743710"/>
            <a:ext cx="767969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）这个进料漏斗大约能装多少千克稻谷？</a:t>
            </a:r>
            <a:endParaRPr lang="zh-CN" altLang="en-US" sz="280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（稻谷不超出漏斗上沿，得数保留整数。）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TextBox 5"/>
          <p:cNvSpPr txBox="1"/>
          <p:nvPr/>
        </p:nvSpPr>
        <p:spPr bwMode="auto">
          <a:xfrm>
            <a:off x="385445" y="3921125"/>
            <a:ext cx="4279265" cy="5168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eaLnBrk="1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0.64×42.704 </a:t>
            </a:r>
            <a:r>
              <a:rPr kumimoji="0" lang="zh-CN" altLang="en-US" sz="2800" b="1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≈</a:t>
            </a:r>
            <a:r>
              <a:rPr kumimoji="0" lang="zh-CN" altLang="en-US" sz="2800" b="1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27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kg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kumimoji="0" lang="zh-CN" altLang="en-US" sz="2800" b="1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TextBox 5"/>
          <p:cNvSpPr txBox="1"/>
          <p:nvPr/>
        </p:nvSpPr>
        <p:spPr bwMode="auto">
          <a:xfrm>
            <a:off x="457200" y="4448175"/>
            <a:ext cx="676084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答：这个进料漏斗大约能装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27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kg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稻谷。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20035" y="3048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1000" y="2647950"/>
            <a:ext cx="7731760" cy="1272540"/>
            <a:chOff x="600" y="4170"/>
            <a:chExt cx="12176" cy="2004"/>
          </a:xfrm>
        </p:grpSpPr>
        <p:sp>
          <p:nvSpPr>
            <p:cNvPr id="16" name="TextBox 11"/>
            <p:cNvSpPr txBox="1"/>
            <p:nvPr/>
          </p:nvSpPr>
          <p:spPr bwMode="auto">
            <a:xfrm>
              <a:off x="600" y="4268"/>
              <a:ext cx="12177" cy="19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3.14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4÷2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×2＋   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  <a:sym typeface="+mn-ea"/>
                </a:rPr>
                <a:t>3.14×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4÷2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×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4.2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＝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42.704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dm</a:t>
              </a:r>
              <a:r>
                <a:rPr lang="en-US" altLang="zh-CN" sz="280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3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graphicFrame>
          <p:nvGraphicFramePr>
            <p:cNvPr id="20484" name="对象 24"/>
            <p:cNvGraphicFramePr>
              <a:graphicFrameLocks noChangeAspect="1"/>
            </p:cNvGraphicFramePr>
            <p:nvPr/>
          </p:nvGraphicFramePr>
          <p:xfrm>
            <a:off x="6240" y="4170"/>
            <a:ext cx="510" cy="1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40" y="4170"/>
                          <a:ext cx="510" cy="13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89230" y="320040"/>
            <a:ext cx="842581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4.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一种水稻磨米机的进料漏斗由圆柱和圆锥两部分组成。圆柱和圆锥的底面直径都是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，圆柱高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2dm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，圆锥高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4.2dm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。每立方分米稻谷大约重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0.64kg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9459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1DF"/>
              </a:clrFrom>
              <a:clrTo>
                <a:srgbClr val="FFF1DF">
                  <a:alpha val="0"/>
                </a:srgbClr>
              </a:clrTo>
            </a:clrChange>
          </a:blip>
          <a:srcRect l="73801"/>
          <a:stretch>
            <a:fillRect/>
          </a:stretch>
        </p:blipFill>
        <p:spPr>
          <a:xfrm>
            <a:off x="7162800" y="1657033"/>
            <a:ext cx="1836738" cy="222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8270" y="1885950"/>
            <a:ext cx="683514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）如果稻谷的出米率是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70%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，一漏斗稻谷大约能磨出多少千克大米？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5"/>
          <p:cNvSpPr txBox="1"/>
          <p:nvPr/>
        </p:nvSpPr>
        <p:spPr bwMode="auto">
          <a:xfrm>
            <a:off x="1349375" y="3063875"/>
            <a:ext cx="586803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27×70%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18.9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kg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85800" y="3790950"/>
            <a:ext cx="6724015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答：一漏斗稻谷大约能磨出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18.9</a:t>
            </a:r>
            <a:r>
              <a:rPr lang="en-US" altLang="zh-CN" sz="280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kg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大米。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巩固练习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8000" y="15875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460" y="602615"/>
            <a:ext cx="864171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一个圆锥形沙堆，底面积是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28.6m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，高是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。用这堆沙在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10m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宽的公路上铺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2cm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厚的路面，能铺多少米？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94903" y="2276277"/>
            <a:ext cx="4678045" cy="905510"/>
            <a:chOff x="610387" y="2719701"/>
            <a:chExt cx="5730518" cy="904981"/>
          </a:xfrm>
        </p:grpSpPr>
        <p:sp>
          <p:nvSpPr>
            <p:cNvPr id="8" name="矩形 7"/>
            <p:cNvSpPr/>
            <p:nvPr/>
          </p:nvSpPr>
          <p:spPr>
            <a:xfrm>
              <a:off x="610387" y="2785068"/>
              <a:ext cx="5730518" cy="839614"/>
            </a:xfrm>
            <a:prstGeom prst="rect">
              <a:avLst/>
            </a:prstGeom>
          </p:spPr>
          <p:txBody>
            <a:bodyPr>
              <a:noAutofit/>
            </a:bodyPr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       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28.6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×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3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28.6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m</a:t>
              </a:r>
              <a:r>
                <a:rPr kumimoji="0" lang="en-US" altLang="zh-CN" sz="2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3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）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        </a:t>
              </a:r>
              <a:endPara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graphicFrame>
          <p:nvGraphicFramePr>
            <p:cNvPr id="9" name="对象 4"/>
            <p:cNvGraphicFramePr>
              <a:graphicFrameLocks noChangeAspect="1"/>
            </p:cNvGraphicFramePr>
            <p:nvPr/>
          </p:nvGraphicFramePr>
          <p:xfrm>
            <a:off x="1242012" y="2719701"/>
            <a:ext cx="345371" cy="894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2" imgW="152400" imgH="393700" progId="Equation.DSMT4">
                    <p:embed/>
                  </p:oleObj>
                </mc:Choice>
                <mc:Fallback>
                  <p:oleObj name="" r:id="rId2" imgW="1524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242012" y="2719701"/>
                          <a:ext cx="345371" cy="89419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矩形 10"/>
          <p:cNvSpPr/>
          <p:nvPr/>
        </p:nvSpPr>
        <p:spPr>
          <a:xfrm>
            <a:off x="3505200" y="1809433"/>
            <a:ext cx="2090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0.02m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lang="zh-CN" altLang="en-US" sz="2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69870" y="3321685"/>
            <a:ext cx="43999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28.6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0.02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143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lang="zh-CN" altLang="en-US" sz="2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124200" y="3983355"/>
            <a:ext cx="279971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答：能铺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143m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335" y="1428750"/>
            <a:ext cx="2637155" cy="141668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1800" y="75565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0510" y="474345"/>
            <a:ext cx="8602980" cy="13836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一个圆柱形金属零件上有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个圆柱形孔（如图）。这个零件的金属用量大约是多少立方分米？（得数保留两位小数。）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735" y="1693545"/>
            <a:ext cx="6070600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3.14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1130.4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0510" y="4248150"/>
            <a:ext cx="79495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这个零件的金属用量大约是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0.75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dm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735" y="3108960"/>
            <a:ext cx="569595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1130.4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－</a:t>
            </a:r>
            <a:r>
              <a:rPr 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251.2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125.6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753.6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lang="en-US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5735" y="2193925"/>
            <a:ext cx="6262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3.14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÷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8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251.2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lang="zh-CN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735" y="2608580"/>
            <a:ext cx="56889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3.14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4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÷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×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125.6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）</a:t>
            </a:r>
            <a:endParaRPr lang="zh-CN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735" y="3609340"/>
            <a:ext cx="529336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753.6cm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0.7536dm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  <a:sym typeface="+mn-ea"/>
              </a:rPr>
              <a:t>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0.75dm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endParaRPr lang="en-US" altLang="zh-CN" sz="2800" b="1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5" grpId="0"/>
      <p:bldP spid="1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772410" y="14224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224790" y="735330"/>
            <a:ext cx="85242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3130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有块正方体的木料，它的棱长是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4dm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。把这块木料加工成一个圆柱。这个圆柱的体积最大是多少？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37883" y="2114550"/>
            <a:ext cx="5901055" cy="60769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313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3.14×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4÷2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× 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50.24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dm</a:t>
            </a:r>
            <a:r>
              <a:rPr kumimoji="0" lang="en-US" altLang="zh-CN" sz="2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3400" y="2876550"/>
            <a:ext cx="61067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答：这个圆柱的体积最大是</a:t>
            </a:r>
            <a:r>
              <a:rPr lang="en-US" altLang="zh-CN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50.24dm</a:t>
            </a:r>
            <a:r>
              <a:rPr lang="en-US" altLang="zh-CN" sz="2800" b="1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。</a:t>
            </a:r>
            <a:endParaRPr lang="zh-CN" altLang="en-US" sz="2800" b="1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1093" t="6389" r="2936" b="16597"/>
          <a:stretch>
            <a:fillRect/>
          </a:stretch>
        </p:blipFill>
        <p:spPr>
          <a:xfrm>
            <a:off x="7239000" y="1859915"/>
            <a:ext cx="1371600" cy="14084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49860" y="614045"/>
            <a:ext cx="8723630" cy="164147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altLang="zh-CN" sz="2800" b="1" dirty="0"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  <a:sym typeface="+mn-ea"/>
              </a:rPr>
              <a:t>*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一个圆柱形木桶，底面内直径为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4dm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，桶口距底面最小高度为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5dm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，最大高度为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7dm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。这个木桶如图放置时，最多能装多少升水？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9200" y="2328545"/>
            <a:ext cx="5640705" cy="6819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3.14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÷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62.8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6375" y="3714750"/>
            <a:ext cx="38004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答：最多能装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62.8L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水。</a:t>
            </a:r>
            <a:endParaRPr lang="zh-CN" altLang="zh-CN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282" r="11015" b="6360"/>
          <a:stretch>
            <a:fillRect/>
          </a:stretch>
        </p:blipFill>
        <p:spPr>
          <a:xfrm>
            <a:off x="7320280" y="1826895"/>
            <a:ext cx="1386840" cy="2019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71800" y="133350"/>
            <a:ext cx="35991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P37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练习七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T5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0" y="3028950"/>
            <a:ext cx="28403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62.8dm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62.8L</a:t>
            </a:r>
            <a:r>
              <a:rPr lang="en-US" altLang="zh-CN" sz="32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</a:t>
            </a:r>
            <a:endParaRPr lang="en-US" altLang="zh-CN" sz="32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419735" y="19621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谈话导入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2286000" y="540385"/>
            <a:ext cx="5433060" cy="1060225"/>
          </a:xfrm>
          <a:prstGeom prst="wedgeRoundRectCallout">
            <a:avLst>
              <a:gd name="adj1" fmla="val -62860"/>
              <a:gd name="adj2" fmla="val 40077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这一单元，我们学习了两种立体图形，它们是什么呢？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12" name="图片 11" descr="F:\ppt素材\新画人物图\老师8 拷贝.png老师8 拷贝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590233"/>
            <a:ext cx="1224915" cy="1572895"/>
          </a:xfrm>
          <a:prstGeom prst="rect">
            <a:avLst/>
          </a:prstGeom>
        </p:spPr>
      </p:pic>
      <p:pic>
        <p:nvPicPr>
          <p:cNvPr id="15403" name="Picture 15" descr="6B102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5" y="2199005"/>
            <a:ext cx="1851025" cy="1604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4" name="Picture 17" descr="6B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205" y="2014220"/>
            <a:ext cx="1228725" cy="1973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整理归纳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925" y="700405"/>
            <a:ext cx="3057525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圆柱、圆锥的特征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8283" y="1382395"/>
            <a:ext cx="8474075" cy="60769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cs typeface="宋体" panose="02010600030101010101" pitchFamily="2" charset="-122"/>
              </a:rPr>
              <a:t>将下面的图形分类，说一说每类图形的名称和特征。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6455" y="3714750"/>
            <a:ext cx="1221740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89150" y="3722370"/>
            <a:ext cx="1223645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346450" y="3722370"/>
            <a:ext cx="1223645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42155" y="3722370"/>
            <a:ext cx="1020445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62930" y="3722370"/>
            <a:ext cx="1223645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86600" y="3720465"/>
            <a:ext cx="1223645" cy="60769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75000" y="141605"/>
            <a:ext cx="3286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整理和复习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0425" y="2419350"/>
            <a:ext cx="7524750" cy="1124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12508" y="694055"/>
          <a:ext cx="6784340" cy="32639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26820"/>
                <a:gridCol w="1226820"/>
                <a:gridCol w="1226820"/>
                <a:gridCol w="1226820"/>
                <a:gridCol w="1877060"/>
              </a:tblGrid>
              <a:tr h="772795">
                <a:tc>
                  <a:txBody>
                    <a:bodyPr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相同点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不同点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77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形状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底面形状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侧面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底面个数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08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圆柱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08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圆锥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T="45749" marB="457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4583" y="2540000"/>
            <a:ext cx="89789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圆形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4583" y="3298825"/>
            <a:ext cx="89789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圆形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2518" y="2540000"/>
            <a:ext cx="89789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曲面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2518" y="3298825"/>
            <a:ext cx="89789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曲面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083" y="2540000"/>
            <a:ext cx="36068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083" y="3298825"/>
            <a:ext cx="360680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083" y="2540000"/>
            <a:ext cx="125539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+mn-cs"/>
              </a:rPr>
              <a:t>无数条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3990" y="3298825"/>
            <a:ext cx="718185" cy="52197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条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52400" y="1733550"/>
            <a:ext cx="8682990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想一想：怎样计算圆柱的侧面积、表面积？圆柱、圆锥的体积计算公式是怎样推导出来的？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TextBox 21"/>
          <p:cNvSpPr txBox="1"/>
          <p:nvPr/>
        </p:nvSpPr>
        <p:spPr>
          <a:xfrm>
            <a:off x="1581150" y="3207385"/>
            <a:ext cx="4951095" cy="953135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宋体" panose="02010600030101010101" pitchFamily="2" charset="-122"/>
              </a:rPr>
              <a:t>圆柱的侧面积＝底面周长</a:t>
            </a:r>
            <a:r>
              <a:rPr kumimoji="0" lang="en-US" altLang="zh-CN" sz="2800" b="1" kern="1200" cap="none" spc="0" normalizeH="0" baseline="0" noProof="0" dirty="0">
                <a:latin typeface="宋体" panose="02010600030101010101" pitchFamily="2" charset="-122"/>
                <a:cs typeface="宋体" panose="02010600030101010101" pitchFamily="2" charset="-122"/>
              </a:rPr>
              <a:t>×</a:t>
            </a: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2π</a:t>
            </a:r>
            <a:r>
              <a:rPr kumimoji="0" lang="en-US" altLang="zh-CN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rh</a:t>
            </a:r>
            <a:endParaRPr kumimoji="0" lang="en-US" altLang="zh-CN" sz="2800" b="1" i="1" kern="1200" cap="none" spc="0" normalizeH="0" baseline="0" noProof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6390" name="Group 70"/>
          <p:cNvGrpSpPr/>
          <p:nvPr/>
        </p:nvGrpSpPr>
        <p:grpSpPr>
          <a:xfrm>
            <a:off x="1469708" y="1360488"/>
            <a:ext cx="5554663" cy="1401762"/>
            <a:chOff x="1562" y="1839"/>
            <a:chExt cx="3499" cy="883"/>
          </a:xfrm>
        </p:grpSpPr>
        <p:sp>
          <p:nvSpPr>
            <p:cNvPr id="16391" name="AutoShape 56"/>
            <p:cNvSpPr/>
            <p:nvPr/>
          </p:nvSpPr>
          <p:spPr>
            <a:xfrm>
              <a:off x="2804" y="2221"/>
              <a:ext cx="454" cy="46"/>
            </a:xfrm>
            <a:prstGeom prst="rightArrow">
              <a:avLst>
                <a:gd name="adj1" fmla="val 50000"/>
                <a:gd name="adj2" fmla="val 246739"/>
              </a:avLst>
            </a:prstGeom>
            <a:solidFill>
              <a:srgbClr val="0099FF"/>
            </a:solidFill>
            <a:ln w="12700">
              <a:noFill/>
            </a:ln>
          </p:spPr>
          <p:txBody>
            <a:bodyPr wrap="none" anchor="ctr"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16392" name="Group 67"/>
            <p:cNvGrpSpPr/>
            <p:nvPr/>
          </p:nvGrpSpPr>
          <p:grpSpPr>
            <a:xfrm>
              <a:off x="1562" y="1839"/>
              <a:ext cx="1267" cy="883"/>
              <a:chOff x="2018" y="1797"/>
              <a:chExt cx="1267" cy="883"/>
            </a:xfrm>
          </p:grpSpPr>
          <p:pic>
            <p:nvPicPr>
              <p:cNvPr id="16401" name="Picture 55" descr="u3jx02_401副本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018" y="1797"/>
                <a:ext cx="1134" cy="88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02" name="Text Box 61"/>
              <p:cNvSpPr txBox="1"/>
              <p:nvPr/>
            </p:nvSpPr>
            <p:spPr>
              <a:xfrm>
                <a:off x="3012" y="2106"/>
                <a:ext cx="273" cy="2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高</a:t>
                </a:r>
                <a:endPara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16403" name="Text Box 62"/>
              <p:cNvSpPr txBox="1"/>
              <p:nvPr/>
            </p:nvSpPr>
            <p:spPr>
              <a:xfrm>
                <a:off x="2154" y="2251"/>
                <a:ext cx="881" cy="2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底面的周长</a:t>
                </a:r>
                <a:endParaRPr lang="zh-CN" altLang="en-US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grpSp>
          <p:nvGrpSpPr>
            <p:cNvPr id="16393" name="Group 69"/>
            <p:cNvGrpSpPr/>
            <p:nvPr/>
          </p:nvGrpSpPr>
          <p:grpSpPr>
            <a:xfrm>
              <a:off x="3258" y="1867"/>
              <a:ext cx="1803" cy="802"/>
              <a:chOff x="3630" y="1825"/>
              <a:chExt cx="1803" cy="802"/>
            </a:xfrm>
          </p:grpSpPr>
          <p:pic>
            <p:nvPicPr>
              <p:cNvPr id="16394" name="Picture 54" descr="u3jx02_402副本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0" y="1825"/>
                <a:ext cx="1452" cy="80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6395" name="Group 68"/>
              <p:cNvGrpSpPr/>
              <p:nvPr/>
            </p:nvGrpSpPr>
            <p:grpSpPr>
              <a:xfrm>
                <a:off x="3707" y="1977"/>
                <a:ext cx="1726" cy="555"/>
                <a:chOff x="3791" y="1977"/>
                <a:chExt cx="1726" cy="555"/>
              </a:xfrm>
            </p:grpSpPr>
            <p:sp>
              <p:nvSpPr>
                <p:cNvPr id="16396" name="Text Box 59"/>
                <p:cNvSpPr txBox="1"/>
                <p:nvPr/>
              </p:nvSpPr>
              <p:spPr>
                <a:xfrm>
                  <a:off x="4195" y="1977"/>
                  <a:ext cx="453" cy="2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8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侧面</a:t>
                  </a:r>
                  <a:endPara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6397" name="Line 63"/>
                <p:cNvSpPr/>
                <p:nvPr/>
              </p:nvSpPr>
              <p:spPr>
                <a:xfrm>
                  <a:off x="4867" y="2416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6398" name="Line 64"/>
                <p:cNvSpPr/>
                <p:nvPr/>
              </p:nvSpPr>
              <p:spPr>
                <a:xfrm flipH="1">
                  <a:off x="3791" y="2416"/>
                  <a:ext cx="227" cy="0"/>
                </a:xfrm>
                <a:prstGeom prst="line">
                  <a:avLst/>
                </a:prstGeom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6399" name="Text Box 65"/>
                <p:cNvSpPr txBox="1"/>
                <p:nvPr/>
              </p:nvSpPr>
              <p:spPr>
                <a:xfrm>
                  <a:off x="4018" y="2300"/>
                  <a:ext cx="881" cy="2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8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底面的周长</a:t>
                  </a:r>
                  <a:endPara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  <p:sp>
              <p:nvSpPr>
                <p:cNvPr id="16400" name="Text Box 66"/>
                <p:cNvSpPr txBox="1"/>
                <p:nvPr/>
              </p:nvSpPr>
              <p:spPr>
                <a:xfrm>
                  <a:off x="5067" y="2010"/>
                  <a:ext cx="450" cy="406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>
                  <a:spAutoFit/>
                </a:bodyPr>
                <a:p>
                  <a:pPr eaLnBrk="1" hangingPunct="1"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800" b="1" dirty="0">
                      <a:latin typeface="黑体" panose="02010609060101010101" pitchFamily="2" charset="-122"/>
                      <a:ea typeface="黑体" panose="02010609060101010101" pitchFamily="2" charset="-122"/>
                    </a:rPr>
                    <a:t>圆柱的高</a:t>
                  </a:r>
                  <a:endPara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endParaRPr>
                </a:p>
              </p:txBody>
            </p:sp>
          </p:grpSp>
        </p:grpSp>
      </p:grpSp>
      <p:sp>
        <p:nvSpPr>
          <p:cNvPr id="15" name="矩形 14"/>
          <p:cNvSpPr/>
          <p:nvPr/>
        </p:nvSpPr>
        <p:spPr>
          <a:xfrm>
            <a:off x="181312" y="493226"/>
            <a:ext cx="3757930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圆柱侧面积的计算方法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1981200" y="3562350"/>
            <a:ext cx="4786630" cy="953135"/>
          </a:xfrm>
          <a:prstGeom prst="rect">
            <a:avLst/>
          </a:prstGeom>
          <a:solidFill>
            <a:srgbClr val="FFCC99"/>
          </a:solidFill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表面积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侧面积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底面积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×2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π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rh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kumimoji="0" lang="en-US" altLang="zh-CN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π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kumimoji="0" lang="en-US" altLang="zh-CN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kumimoji="0" lang="en-US" altLang="zh-CN" sz="2800" b="1" i="1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414" name="Picture 48" descr="6B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750" y="1773238"/>
            <a:ext cx="825500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AutoShape 49"/>
          <p:cNvSpPr/>
          <p:nvPr/>
        </p:nvSpPr>
        <p:spPr>
          <a:xfrm>
            <a:off x="4651375" y="2262188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rgbClr val="0099FF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7416" name="Group 55"/>
          <p:cNvGrpSpPr/>
          <p:nvPr/>
        </p:nvGrpSpPr>
        <p:grpSpPr>
          <a:xfrm>
            <a:off x="5270500" y="1252538"/>
            <a:ext cx="2630488" cy="2127250"/>
            <a:chOff x="2904" y="1933"/>
            <a:chExt cx="1657" cy="1339"/>
          </a:xfrm>
        </p:grpSpPr>
        <p:pic>
          <p:nvPicPr>
            <p:cNvPr id="17425" name="Picture 56" descr="u3jx01_802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" y="1933"/>
              <a:ext cx="1379" cy="133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6" name="Text Box 57"/>
            <p:cNvSpPr txBox="1"/>
            <p:nvPr/>
          </p:nvSpPr>
          <p:spPr>
            <a:xfrm>
              <a:off x="3394" y="2035"/>
              <a:ext cx="453" cy="23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底面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427" name="Text Box 58"/>
            <p:cNvSpPr txBox="1"/>
            <p:nvPr/>
          </p:nvSpPr>
          <p:spPr>
            <a:xfrm>
              <a:off x="3400" y="2904"/>
              <a:ext cx="453" cy="23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底面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428" name="Text Box 59"/>
            <p:cNvSpPr txBox="1"/>
            <p:nvPr/>
          </p:nvSpPr>
          <p:spPr>
            <a:xfrm>
              <a:off x="4135" y="2390"/>
              <a:ext cx="426" cy="40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b="1" dirty="0"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圆柱的高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429" name="Text Box 60"/>
            <p:cNvSpPr txBox="1"/>
            <p:nvPr/>
          </p:nvSpPr>
          <p:spPr>
            <a:xfrm>
              <a:off x="3196" y="2621"/>
              <a:ext cx="881" cy="232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底面的周长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17430" name="Line 61"/>
            <p:cNvSpPr/>
            <p:nvPr/>
          </p:nvSpPr>
          <p:spPr>
            <a:xfrm>
              <a:off x="4000" y="2739"/>
              <a:ext cx="159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7431" name="Line 62"/>
            <p:cNvSpPr/>
            <p:nvPr/>
          </p:nvSpPr>
          <p:spPr>
            <a:xfrm flipH="1">
              <a:off x="3040" y="2739"/>
              <a:ext cx="159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7417" name="AutoShape 63"/>
          <p:cNvSpPr/>
          <p:nvPr/>
        </p:nvSpPr>
        <p:spPr>
          <a:xfrm>
            <a:off x="2195513" y="2271713"/>
            <a:ext cx="720725" cy="73025"/>
          </a:xfrm>
          <a:prstGeom prst="rightArrow">
            <a:avLst>
              <a:gd name="adj1" fmla="val 50000"/>
              <a:gd name="adj2" fmla="val 246739"/>
            </a:avLst>
          </a:prstGeom>
          <a:solidFill>
            <a:srgbClr val="0099FF"/>
          </a:solidFill>
          <a:ln w="12700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7418" name="组合 14"/>
          <p:cNvGrpSpPr/>
          <p:nvPr/>
        </p:nvGrpSpPr>
        <p:grpSpPr>
          <a:xfrm>
            <a:off x="2933700" y="1192213"/>
            <a:ext cx="1847850" cy="2017714"/>
            <a:chOff x="3027363" y="2039937"/>
            <a:chExt cx="1847850" cy="2016126"/>
          </a:xfrm>
        </p:grpSpPr>
        <p:grpSp>
          <p:nvGrpSpPr>
            <p:cNvPr id="17419" name="Group 50"/>
            <p:cNvGrpSpPr/>
            <p:nvPr/>
          </p:nvGrpSpPr>
          <p:grpSpPr>
            <a:xfrm>
              <a:off x="3027363" y="2039937"/>
              <a:ext cx="1511300" cy="2016126"/>
              <a:chOff x="1474" y="1884"/>
              <a:chExt cx="952" cy="1270"/>
            </a:xfrm>
          </p:grpSpPr>
          <p:pic>
            <p:nvPicPr>
              <p:cNvPr id="17421" name="Picture 51" descr="u3jx01_801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4" y="2069"/>
                <a:ext cx="952" cy="95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22" name="Text Box 52"/>
              <p:cNvSpPr txBox="1"/>
              <p:nvPr/>
            </p:nvSpPr>
            <p:spPr>
              <a:xfrm>
                <a:off x="1752" y="1884"/>
                <a:ext cx="453" cy="2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底面</a:t>
                </a:r>
                <a:endParaRPr lang="zh-CN" altLang="en-US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17423" name="Text Box 53"/>
              <p:cNvSpPr txBox="1"/>
              <p:nvPr/>
            </p:nvSpPr>
            <p:spPr>
              <a:xfrm>
                <a:off x="1752" y="2922"/>
                <a:ext cx="453" cy="2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底面</a:t>
                </a:r>
                <a:endParaRPr lang="zh-CN" altLang="en-US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17424" name="Text Box 54"/>
              <p:cNvSpPr txBox="1"/>
              <p:nvPr/>
            </p:nvSpPr>
            <p:spPr>
              <a:xfrm>
                <a:off x="1542" y="2574"/>
                <a:ext cx="881" cy="2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spAutoFit/>
              </a:bodyPr>
              <a:p>
                <a:pPr eaLnBrk="1" hangingPunct="1"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底面的周长</a:t>
                </a:r>
                <a:endParaRPr lang="zh-CN" altLang="en-US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17420" name="Text Box 65"/>
            <p:cNvSpPr txBox="1"/>
            <p:nvPr/>
          </p:nvSpPr>
          <p:spPr>
            <a:xfrm>
              <a:off x="4370388" y="2922587"/>
              <a:ext cx="504825" cy="368010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高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78772" y="418931"/>
            <a:ext cx="3757930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圆柱表面积的计算方法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195917" y="366861"/>
            <a:ext cx="4472940" cy="521970"/>
          </a:xfrm>
          <a:prstGeom prst="rect">
            <a:avLst/>
          </a:prstGeom>
          <a:gradFill flip="none" rotWithShape="1">
            <a:gsLst>
              <a:gs pos="0">
                <a:srgbClr val="FF6600">
                  <a:tint val="66000"/>
                  <a:satMod val="160000"/>
                </a:srgbClr>
              </a:gs>
              <a:gs pos="50000">
                <a:srgbClr val="FF6600">
                  <a:tint val="44500"/>
                  <a:satMod val="160000"/>
                </a:srgbClr>
              </a:gs>
              <a:gs pos="100000">
                <a:srgbClr val="FF66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圆柱、圆锥体积的计算方法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pic>
        <p:nvPicPr>
          <p:cNvPr id="18434" name="Picture 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1284923"/>
            <a:ext cx="3659188" cy="1639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21" descr="6B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030" y="1284923"/>
            <a:ext cx="4130675" cy="1584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4447858" y="3101023"/>
            <a:ext cx="3545840" cy="870585"/>
            <a:chOff x="4989513" y="3191828"/>
            <a:chExt cx="3545840" cy="870585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989513" y="3333750"/>
              <a:ext cx="3545840" cy="5835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1" i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V</a:t>
              </a:r>
              <a:r>
                <a:rPr kumimoji="0" lang="zh-CN" altLang="en-US" sz="32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圆锥</a:t>
              </a:r>
              <a:r>
                <a:rPr kumimoji="0" lang="en-US" altLang="zh-CN" sz="32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kumimoji="0" lang="en-US" altLang="zh-CN" sz="3200" b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=    </a:t>
              </a:r>
              <a:r>
                <a:rPr kumimoji="0" lang="en-US" altLang="zh-CN" sz="3200" b="1" i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V</a:t>
              </a:r>
              <a:r>
                <a:rPr kumimoji="0" lang="zh-CN" altLang="en-US" sz="3200" b="1" kern="1200" cap="none" spc="0" normalizeH="0" baseline="-2500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圆柱 </a:t>
              </a:r>
              <a:r>
                <a:rPr kumimoji="0" lang="en-US" altLang="zh-CN" sz="3200" b="1" kern="1200" cap="none" spc="0" normalizeH="0" baseline="0" noProof="0" dirty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=   </a:t>
              </a:r>
              <a:r>
                <a:rPr kumimoji="0" lang="en-US" altLang="zh-CN" sz="3200" b="1" i="1" kern="1200" cap="none" spc="0" normalizeH="0" baseline="0" noProof="0" dirty="0" err="1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Sh</a:t>
              </a:r>
              <a:endParaRPr kumimoji="0" lang="zh-CN" altLang="en-US" sz="3200" b="1" i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18442" name="对象 3"/>
            <p:cNvGraphicFramePr>
              <a:graphicFrameLocks noChangeAspect="1"/>
            </p:cNvGraphicFramePr>
            <p:nvPr/>
          </p:nvGraphicFramePr>
          <p:xfrm>
            <a:off x="6256338" y="3195638"/>
            <a:ext cx="33655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56338" y="3195638"/>
                          <a:ext cx="336550" cy="8667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43" name="对象 5"/>
            <p:cNvGraphicFramePr>
              <a:graphicFrameLocks noChangeAspect="1"/>
            </p:cNvGraphicFramePr>
            <p:nvPr/>
          </p:nvGraphicFramePr>
          <p:xfrm>
            <a:off x="7684770" y="3191828"/>
            <a:ext cx="33655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152400" imgH="393700" progId="Equation.DSMT4">
                    <p:embed/>
                  </p:oleObj>
                </mc:Choice>
                <mc:Fallback>
                  <p:oleObj name="" r:id="rId5" imgW="1524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684770" y="3191828"/>
                          <a:ext cx="336550" cy="8667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143953" y="3308668"/>
            <a:ext cx="2411413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V</a:t>
            </a:r>
            <a:r>
              <a: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=</a:t>
            </a:r>
            <a:r>
              <a:rPr kumimoji="0" lang="zh-CN" altLang="zh-CN" sz="320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π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r</a:t>
            </a:r>
            <a:r>
              <a:rPr kumimoji="0" lang="zh-CN" altLang="zh-CN" sz="32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²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黑体" panose="02010609060101010101" pitchFamily="2" charset="-122"/>
                <a:cs typeface="Times New Roman" panose="02020603050405020304" charset="0"/>
              </a:rPr>
              <a:t>h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黑体" panose="0201060906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6883" y="1406843"/>
          <a:ext cx="7885113" cy="3078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838"/>
                <a:gridCol w="1286899"/>
                <a:gridCol w="1192074"/>
                <a:gridCol w="1253033"/>
                <a:gridCol w="1456227"/>
                <a:gridCol w="1647041"/>
              </a:tblGrid>
              <a:tr h="513027"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名称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半径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直径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高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表面积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体积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  <a:tr h="513027">
                <a:tc rowSpan="3"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圆柱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5dm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4dm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  <a:tr h="513027">
                <a:tc vMerge="1">
                  <a:tcPr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0.7m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  <a:tr h="513027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20cm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5cm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  <a:tr h="513027">
                <a:tc rowSpan="2">
                  <a:txBody>
                    <a:bodyPr/>
                    <a:p>
                      <a:pPr algn="ctr"/>
                      <a:r>
                        <a:rPr lang="zh-CN" altLang="en-US" sz="2800" b="1" dirty="0">
                          <a:latin typeface="Times New Roman" panose="02020603050405020304" charset="0"/>
                        </a:rPr>
                        <a:t>圆锥</a:t>
                      </a:r>
                      <a:endParaRPr lang="zh-CN" altLang="en-US" sz="2800" b="1" dirty="0">
                        <a:latin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4dm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6dm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——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  <a:tr h="513027">
                <a:tc vMerge="1"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0.5m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12m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r>
                        <a:rPr lang="en-US" altLang="zh-CN" sz="2800" b="1" dirty="0">
                          <a:latin typeface="Times New Roman" panose="02020603050405020304" charset="0"/>
                          <a:cs typeface="Times New Roman" panose="02020603050405020304" charset="0"/>
                        </a:rPr>
                        <a:t>——</a:t>
                      </a:r>
                      <a:endParaRPr lang="en-US" altLang="zh-CN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  <a:tc>
                  <a:txBody>
                    <a:bodyPr/>
                    <a:p>
                      <a:pPr algn="ctr"/>
                      <a:endParaRPr lang="zh-CN" altLang="en-US" sz="2800" b="1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91438" marR="91438" marT="45722" marB="45722" anchor="ctr"/>
                </a:tc>
              </a:tr>
            </a:tbl>
          </a:graphicData>
        </a:graphic>
      </p:graphicFrame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57200" y="437515"/>
            <a:ext cx="3448050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将下表补充完整。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58770" y="1919605"/>
            <a:ext cx="1093788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10dm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7" name="Rectangle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2870" y="1946275"/>
            <a:ext cx="177228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282.6dm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8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87845" y="1943418"/>
            <a:ext cx="1404938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314dm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71333" y="2408555"/>
            <a:ext cx="72866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0" name="Rectangle 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4145" y="2501265"/>
            <a:ext cx="157353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10.676m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1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9745" y="2496185"/>
            <a:ext cx="14065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2.198m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2" name="Rectangle 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61958" y="2962593"/>
            <a:ext cx="10922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40cm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1770" y="2980055"/>
            <a:ext cx="165862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3140cm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00850" y="2969895"/>
            <a:ext cx="16129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6280cm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60208" y="3446780"/>
            <a:ext cx="96361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2dm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6" name="Rectangle 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99250" y="3522345"/>
            <a:ext cx="188912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25.12dm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7" name="Rectangle 3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82608" y="3964305"/>
            <a:ext cx="931863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1m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18" name="Rectangle 3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65290" y="4024630"/>
            <a:ext cx="17018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3.14m</a:t>
            </a:r>
            <a:r>
              <a:rPr kumimoji="0" lang="en-US" altLang="zh-CN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</a:rPr>
              <a:t>3</a:t>
            </a:r>
            <a:endParaRPr kumimoji="0" lang="zh-CN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770.6110236220472,&quot;width&quot;:11900.826771653543}"/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2801,&quot;width&quot;:2312}"/>
</p:tagLst>
</file>

<file path=ppt/tags/tag22.xml><?xml version="1.0" encoding="utf-8"?>
<p:tagLst xmlns:p="http://schemas.openxmlformats.org/presentationml/2006/main">
  <p:tag name="KSO_WM_UNIT_PLACING_PICTURE_USER_VIEWPORT" val="{&quot;height&quot;:3396,&quot;width&quot;:2184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5.xml><?xml version="1.0" encoding="utf-8"?>
<p:tagLst xmlns:p="http://schemas.openxmlformats.org/presentationml/2006/main">
  <p:tag name="KSO_WPP_MARK_KEY" val="a3ce093f-9d68-44a0-bf63-c2710137fe13"/>
  <p:tag name="COMMONDATA" val="eyJoZGlkIjoiMDY0ZGEzYTU4MWMxZTY0OWY1ZTU2MGQ4YjBhZTJjYTIifQ==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UNIT_TABLE_BEAUTIFY" val="smartTable{c888f6ab-978a-429b-ba8d-bc28c5deb67f}"/>
</p:tagLst>
</file>

<file path=ppt/tags/tag4.xml><?xml version="1.0" encoding="utf-8"?>
<p:tagLst xmlns:p="http://schemas.openxmlformats.org/presentationml/2006/main">
  <p:tag name="KSO_WM_UNIT_TABLE_BEAUTIFY" val="smartTable{01bbe43e-ecba-43fb-9e8f-dbbcd989b4f3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1896</Words>
  <Application>WPS 演示</Application>
  <PresentationFormat>在屏幕上显示</PresentationFormat>
  <Paragraphs>311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Arial Unicode MS</vt:lpstr>
      <vt:lpstr>Calibri</vt:lpstr>
      <vt:lpstr>等线</vt:lpstr>
      <vt:lpstr>迷你简艺黑</vt:lpstr>
      <vt:lpstr>Office 主题​​</vt:lpstr>
      <vt:lpstr>6_默认设计模板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278</cp:revision>
  <dcterms:created xsi:type="dcterms:W3CDTF">2015-05-29T07:51:00Z</dcterms:created>
  <dcterms:modified xsi:type="dcterms:W3CDTF">2024-01-23T04:16:13Z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277C0EA57B054956B2AB5507B3D52167</vt:lpwstr>
  </property>
</Properties>
</file>