
<file path=[Content_Types].xml><?xml version="1.0" encoding="utf-8"?>
<Types xmlns="http://schemas.openxmlformats.org/package/2006/content-types">
  <Default Extension="png" ContentType="image/png"/>
  <Default Extension="tiff" ContentType="image/tif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2" r:id="rId3"/>
    <p:sldId id="378" r:id="rId4"/>
    <p:sldId id="278" r:id="rId5"/>
    <p:sldId id="335" r:id="rId7"/>
    <p:sldId id="348" r:id="rId8"/>
    <p:sldId id="349" r:id="rId9"/>
    <p:sldId id="350" r:id="rId10"/>
    <p:sldId id="351" r:id="rId11"/>
    <p:sldId id="352" r:id="rId12"/>
    <p:sldId id="324" r:id="rId13"/>
    <p:sldId id="346" r:id="rId14"/>
    <p:sldId id="345" r:id="rId15"/>
    <p:sldId id="325" r:id="rId16"/>
    <p:sldId id="355" r:id="rId17"/>
  </p:sldIdLst>
  <p:sldSz cx="9144000" cy="5143500" type="screen16x9"/>
  <p:notesSz cx="6858000" cy="9144000"/>
  <p:custDataLst>
    <p:tags r:id="rId21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FFF"/>
    <a:srgbClr val="0000FF"/>
    <a:srgbClr val="FFCC66"/>
    <a:srgbClr val="CCFF99"/>
    <a:srgbClr val="6600CC"/>
    <a:srgbClr val="009900"/>
    <a:srgbClr val="FF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001"/>
  </p:normalViewPr>
  <p:slideViewPr>
    <p:cSldViewPr showGuides="1">
      <p:cViewPr varScale="1">
        <p:scale>
          <a:sx n="151" d="100"/>
          <a:sy n="151" d="100"/>
        </p:scale>
        <p:origin x="474" y="132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7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latinLnBrk="1" hangingPunct="1">
              <a:lnSpc>
                <a:spcPct val="120000"/>
              </a:lnSpc>
            </a:pP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4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5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6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8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9"/>
          <p:cNvPicPr>
            <a:picLocks noChangeAspect="1"/>
          </p:cNvPicPr>
          <p:nvPr userDrawn="1"/>
        </p:nvPicPr>
        <p:blipFill>
          <a:blip r:embed="rId7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1"/>
          <p:cNvSpPr txBox="1"/>
          <p:nvPr/>
        </p:nvSpPr>
        <p:spPr>
          <a:xfrm rot="19730992">
            <a:off x="3297000" y="2011228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6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6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8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Relationship Id="rId3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Relationship Id="rId3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/>
          <p:nvPr/>
        </p:nvSpPr>
        <p:spPr>
          <a:xfrm>
            <a:off x="1595439" y="1927225"/>
            <a:ext cx="6072906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用百分数解决问题（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3" name="文本框 2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8"/>
          <p:cNvSpPr txBox="1"/>
          <p:nvPr/>
        </p:nvSpPr>
        <p:spPr>
          <a:xfrm>
            <a:off x="1517650" y="836613"/>
            <a:ext cx="485775" cy="7000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41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/>
          <p:cNvSpPr/>
          <p:nvPr/>
        </p:nvSpPr>
        <p:spPr>
          <a:xfrm>
            <a:off x="611188" y="414338"/>
            <a:ext cx="368935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917575" y="1273175"/>
            <a:ext cx="7597775" cy="2597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269875" marR="0" lvl="0" indent="-269875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昨天比前天平均气温升高了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，今天比昨天平均气温降低了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，今天的平均气温与前天相比，（       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269875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升高了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		   B.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降低了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		C.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没有变化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1463" y="2659063"/>
            <a:ext cx="4238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Gulim" panose="020B0600000101010101" pitchFamily="34" charset="-127"/>
              <a:ea typeface="Times New Roman" panose="02020603050405020304" pitchFamily="18" charset="0"/>
            </a:endParaRPr>
          </a:p>
        </p:txBody>
      </p:sp>
      <p:sp>
        <p:nvSpPr>
          <p:cNvPr id="20485" name="文本框 5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6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/>
          <p:nvPr/>
        </p:nvSpPr>
        <p:spPr>
          <a:xfrm>
            <a:off x="868363" y="771550"/>
            <a:ext cx="7416800" cy="194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一箱饮料，原价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元，后因促销，降价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10%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促销活动结束后，又提价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10%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。这箱饮料现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在多少钱？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6013" y="2648992"/>
            <a:ext cx="7704137" cy="1303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第一次降价后价格：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10%)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第二次提价后价格：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10%)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79.2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6013" y="4084092"/>
            <a:ext cx="5048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答：这箱饮料现在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79.2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9" name="文本框 4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10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/>
          <p:nvPr/>
        </p:nvSpPr>
        <p:spPr>
          <a:xfrm>
            <a:off x="899592" y="205039"/>
            <a:ext cx="6641802" cy="1596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一支钢笔，先降价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30%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，后又提价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30%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 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这支钢笔是降价了，还是提价了？变化幅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度是多少？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6574" y="1779662"/>
            <a:ext cx="7181850" cy="26371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假设这支钢笔原价为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第一次降价后的价格：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1×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1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30%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0.7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第二次提价后的价格：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0.7×(1+30%) = 0.91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与原价比较：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0.91&lt; 1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变化幅度：（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1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91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÷1 = 9%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326" y="4371950"/>
            <a:ext cx="59039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ts val="3600"/>
              </a:lnSpc>
              <a:buFont typeface="Arial" panose="020B0604020202020204" pitchFamily="34" charset="0"/>
            </a:pP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这支钢笔降价了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9%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7" name="文本框 4"/>
          <p:cNvSpPr txBox="1"/>
          <p:nvPr>
            <p:custDataLst>
              <p:tags r:id="rId2"/>
            </p:custDataLst>
          </p:nvPr>
        </p:nvSpPr>
        <p:spPr>
          <a:xfrm>
            <a:off x="4716463" y="-20538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8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67699" y="10452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出羽良彰 - Cry for the Moon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4894" y="3003798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182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"/>
          <p:cNvSpPr/>
          <p:nvPr/>
        </p:nvSpPr>
        <p:spPr>
          <a:xfrm>
            <a:off x="468313" y="263525"/>
            <a:ext cx="3602037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3" name="文本框 4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4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任意多边形: 形状 18"/>
          <p:cNvSpPr/>
          <p:nvPr/>
        </p:nvSpPr>
        <p:spPr>
          <a:xfrm>
            <a:off x="611188" y="928688"/>
            <a:ext cx="4321175" cy="3986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1759" y="0"/>
              </a:cxn>
              <a:cxn ang="0">
                <a:pos x="3601759" y="4009138"/>
              </a:cxn>
              <a:cxn ang="0">
                <a:pos x="176582" y="4009138"/>
              </a:cxn>
              <a:cxn ang="0">
                <a:pos x="0" y="3721863"/>
              </a:cxn>
            </a:cxnLst>
            <a:rect l="0" t="0" r="0" b="0"/>
            <a:pathLst>
              <a:path w="5183454" h="3963733">
                <a:moveTo>
                  <a:pt x="0" y="0"/>
                </a:moveTo>
                <a:lnTo>
                  <a:pt x="5183454" y="0"/>
                </a:lnTo>
                <a:lnTo>
                  <a:pt x="5183454" y="3963733"/>
                </a:lnTo>
                <a:lnTo>
                  <a:pt x="254126" y="3963733"/>
                </a:lnTo>
                <a:lnTo>
                  <a:pt x="0" y="3679712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00B0F0">
                <a:alpha val="100000"/>
              </a:srgbClr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3201822"/>
            <a:ext cx="1237483" cy="1537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5200774" y="1123156"/>
            <a:ext cx="3384550" cy="1665287"/>
          </a:xfrm>
          <a:prstGeom prst="wedgeRoundRectCallout">
            <a:avLst>
              <a:gd name="adj1" fmla="val 12253"/>
              <a:gd name="adj2" fmla="val 6892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  <a:miter lim="800000"/>
          </a:ln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通过今天的学习，你有什么收获？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570" y="930391"/>
            <a:ext cx="3255896" cy="1668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063" y="2554378"/>
            <a:ext cx="3756916" cy="12415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3722390"/>
            <a:ext cx="3892620" cy="119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267658" y="2211127"/>
            <a:ext cx="4968638" cy="7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ts val="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76985" y="989965"/>
            <a:ext cx="2559685" cy="6483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认识百分数</a:t>
            </a:r>
            <a:endParaRPr kumimoji="0" lang="zh-CN" altLang="ko-K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76985" y="1911350"/>
            <a:ext cx="2720975" cy="62420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求百分比、百分率</a:t>
            </a:r>
            <a:endParaRPr kumimoji="0" lang="zh-CN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269740" y="1911350"/>
            <a:ext cx="4345940" cy="62420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一个数的百分之多少？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76985" y="2869565"/>
            <a:ext cx="2720975" cy="12319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求一个数比另一个数多（少）百分之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56735" y="2869565"/>
            <a:ext cx="4258310" cy="12319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0565" y="3070542"/>
            <a:ext cx="38442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求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比一个数多（少）百分之</a:t>
            </a:r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多少的数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是多少？</a:t>
            </a:r>
            <a:endParaRPr lang="zh-CN" altLang="ko-KR" sz="240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/>
          <p:nvPr/>
        </p:nvSpPr>
        <p:spPr>
          <a:xfrm>
            <a:off x="900113" y="273050"/>
            <a:ext cx="30241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Gulim" panose="020B0600000101010101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sp>
        <p:nvSpPr>
          <p:cNvPr id="6147" name="TextBox 10"/>
          <p:cNvSpPr txBox="1"/>
          <p:nvPr/>
        </p:nvSpPr>
        <p:spPr>
          <a:xfrm>
            <a:off x="827584" y="912813"/>
            <a:ext cx="7866384" cy="1494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某电视机厂去年生产某种型号的电视机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10000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台，今年计划比去年增产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50%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，实际又比计划多生产了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10%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。此型号电视机实际生产了多少台？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8" name="文本框 4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4"/>
          <p:cNvSpPr txBox="1"/>
          <p:nvPr/>
        </p:nvSpPr>
        <p:spPr>
          <a:xfrm>
            <a:off x="1385570" y="2407285"/>
            <a:ext cx="296100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今年计划：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10000×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1+50%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10000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15000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（台）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133975" y="2407285"/>
            <a:ext cx="3168650" cy="186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今年实际：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15000×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1+10%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15000×110%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16500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（台）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403648" y="4271010"/>
            <a:ext cx="6041390" cy="5762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答：此型号电视机实际生产了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16500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台。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902245" y="2514476"/>
            <a:ext cx="5541963" cy="1525586"/>
            <a:chOff x="13" y="2436"/>
            <a:chExt cx="3491" cy="961"/>
          </a:xfrm>
        </p:grpSpPr>
        <p:sp>
          <p:nvSpPr>
            <p:cNvPr id="10251" name="AutoShape 27"/>
            <p:cNvSpPr/>
            <p:nvPr/>
          </p:nvSpPr>
          <p:spPr>
            <a:xfrm>
              <a:off x="787" y="2601"/>
              <a:ext cx="2717" cy="358"/>
            </a:xfrm>
            <a:prstGeom prst="wedgeRoundRectCallout">
              <a:avLst>
                <a:gd name="adj1" fmla="val -55299"/>
                <a:gd name="adj2" fmla="val 2176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我觉得没涨没降，因为</a:t>
              </a:r>
              <a:r>
                <a:rPr lang="en-US" altLang="zh-CN" sz="2400" b="1" dirty="0">
                  <a:solidFill>
                    <a:srgbClr val="0070C0"/>
                  </a:solidFill>
                  <a:latin typeface="+mn-ea"/>
                  <a:ea typeface="+mn-ea"/>
                </a:rPr>
                <a:t>……</a:t>
              </a:r>
              <a:endParaRPr lang="en-US" altLang="zh-CN" sz="2400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pic>
          <p:nvPicPr>
            <p:cNvPr id="10252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5" b="6855"/>
            <a:stretch>
              <a:fillRect/>
            </a:stretch>
          </p:blipFill>
          <p:spPr>
            <a:xfrm>
              <a:off x="13" y="2436"/>
              <a:ext cx="599" cy="9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4" name="TextBox 10"/>
          <p:cNvSpPr txBox="1"/>
          <p:nvPr/>
        </p:nvSpPr>
        <p:spPr>
          <a:xfrm>
            <a:off x="1259458" y="987574"/>
            <a:ext cx="7200974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某种商品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月份降了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月份又涨了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月份相比是涨了还是降了？变化幅度是多少？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5" name="Rectangle 26"/>
          <p:cNvSpPr/>
          <p:nvPr/>
        </p:nvSpPr>
        <p:spPr>
          <a:xfrm>
            <a:off x="928688" y="257175"/>
            <a:ext cx="33829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6" name="文本框 6"/>
          <p:cNvSpPr txBox="1"/>
          <p:nvPr>
            <p:custDataLst>
              <p:tags r:id="rId3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23"/>
          <p:cNvGrpSpPr/>
          <p:nvPr/>
        </p:nvGrpSpPr>
        <p:grpSpPr>
          <a:xfrm>
            <a:off x="3008262" y="3382801"/>
            <a:ext cx="5164138" cy="1317625"/>
            <a:chOff x="1664" y="3154"/>
            <a:chExt cx="3253" cy="830"/>
          </a:xfrm>
        </p:grpSpPr>
        <p:sp>
          <p:nvSpPr>
            <p:cNvPr id="10249" name="AutoShape 27"/>
            <p:cNvSpPr/>
            <p:nvPr/>
          </p:nvSpPr>
          <p:spPr>
            <a:xfrm>
              <a:off x="1664" y="3233"/>
              <a:ext cx="2527" cy="658"/>
            </a:xfrm>
            <a:prstGeom prst="wedgeRoundRectCallout">
              <a:avLst>
                <a:gd name="adj1" fmla="val 57331"/>
                <a:gd name="adj2" fmla="val 2121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20000"/>
                </a:lnSpc>
              </a:pPr>
              <a:r>
                <a:rPr lang="zh-CN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我有点不确定</a:t>
              </a: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，但又说不准为什么</a:t>
              </a:r>
              <a:r>
                <a:rPr lang="en-US" altLang="zh-CN" sz="2400" b="1" dirty="0">
                  <a:solidFill>
                    <a:srgbClr val="0070C0"/>
                  </a:solidFill>
                  <a:latin typeface="+mn-ea"/>
                  <a:ea typeface="+mn-ea"/>
                </a:rPr>
                <a:t>……</a:t>
              </a:r>
              <a:endParaRPr lang="en-US" altLang="zh-CN" sz="2400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pic>
          <p:nvPicPr>
            <p:cNvPr id="10250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99" y="3154"/>
              <a:ext cx="518" cy="83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" y="1090082"/>
            <a:ext cx="694260" cy="6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42988" y="249238"/>
            <a:ext cx="2087562" cy="576262"/>
          </a:xfrm>
          <a:prstGeom prst="roundRect">
            <a:avLst>
              <a:gd name="adj" fmla="val 16667"/>
            </a:avLst>
          </a:prstGeom>
          <a:solidFill>
            <a:srgbClr val="60CFFF"/>
          </a:solidFill>
          <a:ln w="9525">
            <a:noFill/>
          </a:ln>
        </p:spPr>
        <p:txBody>
          <a:bodyPr/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阅读与理解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文本框 9"/>
          <p:cNvSpPr txBox="1"/>
          <p:nvPr>
            <p:custDataLst>
              <p:tags r:id="rId1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17"/>
          <p:cNvGrpSpPr/>
          <p:nvPr/>
        </p:nvGrpSpPr>
        <p:grpSpPr>
          <a:xfrm>
            <a:off x="307976" y="2309416"/>
            <a:ext cx="8512175" cy="1343025"/>
            <a:chOff x="6" y="2316"/>
            <a:chExt cx="5362" cy="846"/>
          </a:xfrm>
        </p:grpSpPr>
        <p:sp>
          <p:nvSpPr>
            <p:cNvPr id="10251" name="AutoShape 27"/>
            <p:cNvSpPr/>
            <p:nvPr/>
          </p:nvSpPr>
          <p:spPr>
            <a:xfrm>
              <a:off x="832" y="2418"/>
              <a:ext cx="4536" cy="645"/>
            </a:xfrm>
            <a:prstGeom prst="wedgeRoundRectCallout">
              <a:avLst>
                <a:gd name="adj1" fmla="val -55231"/>
                <a:gd name="adj2" fmla="val 1897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知道每两个月之间价格的变化幅度，要求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5</a:t>
              </a: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月份的价格和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月份相比是涨了还是降了？变化幅度是多少？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0252" name="Picture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" y="2316"/>
              <a:ext cx="599" cy="84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Group 23"/>
          <p:cNvGrpSpPr/>
          <p:nvPr/>
        </p:nvGrpSpPr>
        <p:grpSpPr>
          <a:xfrm>
            <a:off x="1690913" y="3563936"/>
            <a:ext cx="6359527" cy="1358900"/>
            <a:chOff x="1028" y="3194"/>
            <a:chExt cx="4006" cy="856"/>
          </a:xfrm>
        </p:grpSpPr>
        <p:sp>
          <p:nvSpPr>
            <p:cNvPr id="10249" name="AutoShape 27"/>
            <p:cNvSpPr/>
            <p:nvPr/>
          </p:nvSpPr>
          <p:spPr>
            <a:xfrm>
              <a:off x="1028" y="3408"/>
              <a:ext cx="3175" cy="378"/>
            </a:xfrm>
            <a:prstGeom prst="wedgeRoundRectCallout">
              <a:avLst>
                <a:gd name="adj1" fmla="val 56191"/>
                <a:gd name="adj2" fmla="val 1797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latinLnBrk="1" hangingPunct="1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但商品原来的价格却未知。怎么办？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0250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35" y="3194"/>
              <a:ext cx="599" cy="85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出羽良彰 - Cry for the Moo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3355" y="1703705"/>
            <a:ext cx="619125" cy="619125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1259458" y="987574"/>
            <a:ext cx="7200974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某种商品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月份降了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月份又涨了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月份相比是涨了还是降了？变化幅度是多少？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" y="1090082"/>
            <a:ext cx="694260" cy="6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79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65225" y="249238"/>
            <a:ext cx="2087563" cy="576262"/>
          </a:xfrm>
          <a:prstGeom prst="roundRect">
            <a:avLst>
              <a:gd name="adj" fmla="val 16667"/>
            </a:avLst>
          </a:prstGeom>
          <a:solidFill>
            <a:srgbClr val="60CFFF"/>
          </a:solidFill>
          <a:ln w="9525">
            <a:noFill/>
          </a:ln>
        </p:spPr>
        <p:txBody>
          <a:bodyPr/>
          <a:lstStyle/>
          <a:p>
            <a:pPr algn="ctr" eaLnBrk="1" latin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分析与解答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文本框 6"/>
          <p:cNvSpPr txBox="1"/>
          <p:nvPr>
            <p:custDataLst>
              <p:tags r:id="rId1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2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27"/>
          <p:cNvSpPr/>
          <p:nvPr/>
        </p:nvSpPr>
        <p:spPr>
          <a:xfrm>
            <a:off x="3173413" y="2432050"/>
            <a:ext cx="4094162" cy="596900"/>
          </a:xfrm>
          <a:prstGeom prst="wedgeRoundRectCallout">
            <a:avLst>
              <a:gd name="adj1" fmla="val 57454"/>
              <a:gd name="adj2" fmla="val 24347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月份的价格未知，怎么办？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6674" y="2100262"/>
            <a:ext cx="877773" cy="1837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AutoShape 27"/>
          <p:cNvSpPr/>
          <p:nvPr/>
        </p:nvSpPr>
        <p:spPr>
          <a:xfrm>
            <a:off x="2123728" y="2434084"/>
            <a:ext cx="5316885" cy="596900"/>
          </a:xfrm>
          <a:prstGeom prst="wedgeRoundRectCallout">
            <a:avLst>
              <a:gd name="adj1" fmla="val 54241"/>
              <a:gd name="adj2" fmla="val 2575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可以假设此商品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月份的价格是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100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元。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7075" y="3098800"/>
            <a:ext cx="76485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月份价格：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 ×(1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 ×80%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7075" y="3563408"/>
            <a:ext cx="79295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月份价格：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 ×(1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 ×120%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96(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7075" y="4029604"/>
            <a:ext cx="52847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月份和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月份价格比较：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7075" y="4495800"/>
            <a:ext cx="59467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变化幅度：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(100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96)÷100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 ÷100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259458" y="987574"/>
            <a:ext cx="7200974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某种商品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月份降了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月份又涨了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月份相比是涨了还是降了？变化幅度是多少？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" y="1090082"/>
            <a:ext cx="694260" cy="6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899592" y="2139702"/>
            <a:ext cx="7850190" cy="1479831"/>
            <a:chOff x="1008" y="3050"/>
            <a:chExt cx="4945" cy="933"/>
          </a:xfrm>
        </p:grpSpPr>
        <p:sp>
          <p:nvSpPr>
            <p:cNvPr id="14347" name="AutoShape 27"/>
            <p:cNvSpPr/>
            <p:nvPr/>
          </p:nvSpPr>
          <p:spPr>
            <a:xfrm>
              <a:off x="1008" y="3255"/>
              <a:ext cx="3891" cy="337"/>
            </a:xfrm>
            <a:prstGeom prst="wedgeRoundRectCallout">
              <a:avLst>
                <a:gd name="adj1" fmla="val 53768"/>
                <a:gd name="adj2" fmla="val 2272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也可以直接假设此商品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月份的价格是“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”。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4348" name="Picture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43" y="3050"/>
              <a:ext cx="1110" cy="9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39" name="文本框 5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0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圆角矩形 1"/>
          <p:cNvSpPr/>
          <p:nvPr/>
        </p:nvSpPr>
        <p:spPr>
          <a:xfrm>
            <a:off x="1165225" y="249238"/>
            <a:ext cx="2087563" cy="576262"/>
          </a:xfrm>
          <a:prstGeom prst="roundRect">
            <a:avLst>
              <a:gd name="adj" fmla="val 16667"/>
            </a:avLst>
          </a:prstGeom>
          <a:solidFill>
            <a:srgbClr val="60CFFF"/>
          </a:solidFill>
          <a:ln w="9525">
            <a:noFill/>
          </a:ln>
        </p:spPr>
        <p:txBody>
          <a:bodyPr/>
          <a:lstStyle/>
          <a:p>
            <a:pPr algn="ctr" eaLnBrk="1" latin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分析与解答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3244850"/>
            <a:ext cx="61245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月份价格：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1×(1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20%)×(1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0.96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793442"/>
            <a:ext cx="50212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变化幅度：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0.96)÷1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0.04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4342333"/>
            <a:ext cx="825239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月份的价格和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月份相比降了，变化幅度是降低了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259458" y="987574"/>
            <a:ext cx="7200974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某种商品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月份降了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月份又涨了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月份相比是涨了还是降了？变化幅度是多少？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" y="1090082"/>
            <a:ext cx="694260" cy="6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65225" y="255588"/>
            <a:ext cx="2087563" cy="576262"/>
          </a:xfrm>
          <a:prstGeom prst="roundRect">
            <a:avLst>
              <a:gd name="adj" fmla="val 16667"/>
            </a:avLst>
          </a:prstGeom>
          <a:solidFill>
            <a:srgbClr val="60CFFF"/>
          </a:solidFill>
          <a:ln w="9525">
            <a:noFill/>
          </a:ln>
        </p:spPr>
        <p:txBody>
          <a:bodyPr/>
          <a:lstStyle/>
          <a:p>
            <a:pPr algn="ctr" eaLnBrk="1" latin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回顾与反思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AutoShape 27"/>
          <p:cNvSpPr/>
          <p:nvPr/>
        </p:nvSpPr>
        <p:spPr>
          <a:xfrm>
            <a:off x="251520" y="2425700"/>
            <a:ext cx="7537772" cy="596900"/>
          </a:xfrm>
          <a:prstGeom prst="wedgeRoundRectCallout">
            <a:avLst>
              <a:gd name="adj1" fmla="val 52755"/>
              <a:gd name="adj2" fmla="val 26148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如果假设此商品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月份的价格是</a:t>
            </a:r>
            <a:r>
              <a:rPr lang="en-US" altLang="zh-CN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元呢？结论是否一致？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388" name="文本框 6"/>
          <p:cNvSpPr txBox="1"/>
          <p:nvPr>
            <p:custDataLst>
              <p:tags r:id="rId1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9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2453" y="2183087"/>
            <a:ext cx="886758" cy="1104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051050" y="3219822"/>
            <a:ext cx="4489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20%)×(1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0.96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975" y="3759089"/>
            <a:ext cx="36274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0.96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)÷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0.04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3725" y="4299942"/>
            <a:ext cx="20399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结论仍一致。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259458" y="987574"/>
            <a:ext cx="7200974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某种商品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月份降了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月份又涨了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月份相比是涨了还是降了？变化幅度是多少？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" y="1090082"/>
            <a:ext cx="694260" cy="6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16" grpId="0" animBg="1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圆角矩形 1"/>
          <p:cNvSpPr/>
          <p:nvPr/>
        </p:nvSpPr>
        <p:spPr>
          <a:xfrm>
            <a:off x="1165225" y="255588"/>
            <a:ext cx="2087563" cy="576262"/>
          </a:xfrm>
          <a:prstGeom prst="roundRect">
            <a:avLst>
              <a:gd name="adj" fmla="val 16667"/>
            </a:avLst>
          </a:prstGeom>
          <a:solidFill>
            <a:srgbClr val="60CFFF"/>
          </a:solidFill>
          <a:ln w="9525">
            <a:noFill/>
          </a:ln>
        </p:spPr>
        <p:txBody>
          <a:bodyPr/>
          <a:lstStyle/>
          <a:p>
            <a:pPr algn="ctr" eaLnBrk="1" latin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回顾与反思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AutoShape 27"/>
          <p:cNvSpPr/>
          <p:nvPr/>
        </p:nvSpPr>
        <p:spPr>
          <a:xfrm>
            <a:off x="1403648" y="2500313"/>
            <a:ext cx="5713412" cy="1082675"/>
          </a:xfrm>
          <a:prstGeom prst="wedgeRoundRectCallout">
            <a:avLst>
              <a:gd name="adj1" fmla="val 55255"/>
              <a:gd name="adj2" fmla="val 22197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想一想，先降价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20%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，然后涨价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20%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，为什么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月份价格跟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月份相比降了呢？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436" name="文本框 6"/>
          <p:cNvSpPr txBox="1"/>
          <p:nvPr>
            <p:custDataLst>
              <p:tags r:id="rId1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8821" y="2362520"/>
            <a:ext cx="1179257" cy="13597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331640" y="3587255"/>
            <a:ext cx="6551713" cy="12167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虽然降价和涨价幅度都是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20 %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但降价和涨价的单位“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”不同，具体钱数也不同。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9458" y="987574"/>
            <a:ext cx="7200974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某种商品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月份降了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月份又涨了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%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月份的价格和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月份相比是涨了还是降了？变化幅度是多少？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" y="1090082"/>
            <a:ext cx="694260" cy="69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5" grpId="0"/>
    </p:bldLst>
  </p:timing>
</p:sld>
</file>

<file path=ppt/tags/tag1.xml><?xml version="1.0" encoding="utf-8"?>
<p:tagLst xmlns:p="http://schemas.openxmlformats.org/presentationml/2006/main">
  <p:tag name="ISLIDE.ADDREMOVEWATERMARK" val="oPxww0ooPh"/>
</p:tagLst>
</file>

<file path=ppt/tags/tag10.xml><?xml version="1.0" encoding="utf-8"?>
<p:tagLst xmlns:p="http://schemas.openxmlformats.org/presentationml/2006/main">
  <p:tag name="ISLIDE.ADDREMOVEWATERMARK" val="yKgJEV7qjJ"/>
</p:tagLst>
</file>

<file path=ppt/tags/tag11.xml><?xml version="1.0" encoding="utf-8"?>
<p:tagLst xmlns:p="http://schemas.openxmlformats.org/presentationml/2006/main">
  <p:tag name="ISLIDE.ADDREMOVEWATERMARK" val="oPxww0ooPh"/>
</p:tagLst>
</file>

<file path=ppt/tags/tag12.xml><?xml version="1.0" encoding="utf-8"?>
<p:tagLst xmlns:p="http://schemas.openxmlformats.org/presentationml/2006/main">
  <p:tag name="ISLIDE.ADDREMOVEWATERMARK" val="yKgJEV7qjJ"/>
</p:tagLst>
</file>

<file path=ppt/tags/tag13.xml><?xml version="1.0" encoding="utf-8"?>
<p:tagLst xmlns:p="http://schemas.openxmlformats.org/presentationml/2006/main">
  <p:tag name="ISLIDE.ADDREMOVEWATERMARK" val="oPxww0ooPh"/>
</p:tagLst>
</file>

<file path=ppt/tags/tag14.xml><?xml version="1.0" encoding="utf-8"?>
<p:tagLst xmlns:p="http://schemas.openxmlformats.org/presentationml/2006/main">
  <p:tag name="ISLIDE.ADDREMOVEWATERMARK" val="yKgJEV7qjJ"/>
</p:tagLst>
</file>

<file path=ppt/tags/tag15.xml><?xml version="1.0" encoding="utf-8"?>
<p:tagLst xmlns:p="http://schemas.openxmlformats.org/presentationml/2006/main">
  <p:tag name="ISLIDE.ADDREMOVEWATERMARK" val="oPxww0ooPh"/>
</p:tagLst>
</file>

<file path=ppt/tags/tag16.xml><?xml version="1.0" encoding="utf-8"?>
<p:tagLst xmlns:p="http://schemas.openxmlformats.org/presentationml/2006/main">
  <p:tag name="ISLIDE.ADDREMOVEWATERMARK" val="yKgJEV7qjJ"/>
</p:tagLst>
</file>

<file path=ppt/tags/tag17.xml><?xml version="1.0" encoding="utf-8"?>
<p:tagLst xmlns:p="http://schemas.openxmlformats.org/presentationml/2006/main">
  <p:tag name="ISLIDE.ADDREMOVEWATERMARK" val="oPxww0ooPh"/>
</p:tagLst>
</file>

<file path=ppt/tags/tag18.xml><?xml version="1.0" encoding="utf-8"?>
<p:tagLst xmlns:p="http://schemas.openxmlformats.org/presentationml/2006/main">
  <p:tag name="ISLIDE.ADDREMOVEWATERMARK" val="yKgJEV7qjJ"/>
</p:tagLst>
</file>

<file path=ppt/tags/tag19.xml><?xml version="1.0" encoding="utf-8"?>
<p:tagLst xmlns:p="http://schemas.openxmlformats.org/presentationml/2006/main">
  <p:tag name="ISLIDE.ADDREMOVEWATERMARK" val="oPxww0ooPh"/>
</p:tagLst>
</file>

<file path=ppt/tags/tag2.xml><?xml version="1.0" encoding="utf-8"?>
<p:tagLst xmlns:p="http://schemas.openxmlformats.org/presentationml/2006/main">
  <p:tag name="ISLIDE.ADDREMOVEWATERMARK" val="yKgJEV7qjJ"/>
</p:tagLst>
</file>

<file path=ppt/tags/tag20.xml><?xml version="1.0" encoding="utf-8"?>
<p:tagLst xmlns:p="http://schemas.openxmlformats.org/presentationml/2006/main">
  <p:tag name="ISLIDE.ADDREMOVEWATERMARK" val="yKgJEV7qjJ"/>
</p:tagLst>
</file>

<file path=ppt/tags/tag21.xml><?xml version="1.0" encoding="utf-8"?>
<p:tagLst xmlns:p="http://schemas.openxmlformats.org/presentationml/2006/main">
  <p:tag name="ISLIDE.ADDREMOVEWATERMARK" val="oPxww0ooPh"/>
</p:tagLst>
</file>

<file path=ppt/tags/tag22.xml><?xml version="1.0" encoding="utf-8"?>
<p:tagLst xmlns:p="http://schemas.openxmlformats.org/presentationml/2006/main">
  <p:tag name="ISLIDE.ADDREMOVEWATERMARK" val="yKgJEV7qjJ"/>
</p:tagLst>
</file>

<file path=ppt/tags/tag23.xml><?xml version="1.0" encoding="utf-8"?>
<p:tagLst xmlns:p="http://schemas.openxmlformats.org/presentationml/2006/main">
  <p:tag name="ISLIDE.ADDREMOVEWATERMARK" val="oPxww0ooPh"/>
</p:tagLst>
</file>

<file path=ppt/tags/tag24.xml><?xml version="1.0" encoding="utf-8"?>
<p:tagLst xmlns:p="http://schemas.openxmlformats.org/presentationml/2006/main">
  <p:tag name="ISLIDE.ADDREMOVEWATERMARK" val="yKgJEV7qjJ"/>
</p:tagLst>
</file>

<file path=ppt/tags/tag25.xml><?xml version="1.0" encoding="utf-8"?>
<p:tagLst xmlns:p="http://schemas.openxmlformats.org/presentationml/2006/main">
  <p:tag name="ISLIDE.ADDREMOVEWATERMARK" val="ndDjqKPMGN"/>
</p:tagLst>
</file>

<file path=ppt/tags/tag26.xml><?xml version="1.0" encoding="utf-8"?>
<p:tagLst xmlns:p="http://schemas.openxmlformats.org/presentationml/2006/main">
  <p:tag name="ISLIDE.ADDREMOVEWATERMARK" val="4J2DWMeMGz"/>
</p:tagLst>
</file>

<file path=ppt/tags/tag27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oPxww0ooPh"/>
</p:tagLst>
</file>

<file path=ppt/tags/tag4.xml><?xml version="1.0" encoding="utf-8"?>
<p:tagLst xmlns:p="http://schemas.openxmlformats.org/presentationml/2006/main">
  <p:tag name="ISLIDE.ADDREMOVEWATERMARK" val="yKgJEV7qjJ"/>
</p:tagLst>
</file>

<file path=ppt/tags/tag5.xml><?xml version="1.0" encoding="utf-8"?>
<p:tagLst xmlns:p="http://schemas.openxmlformats.org/presentationml/2006/main">
  <p:tag name="ISLIDE.ADDREMOVEWATERMARK" val="oPxww0ooPh"/>
</p:tagLst>
</file>

<file path=ppt/tags/tag6.xml><?xml version="1.0" encoding="utf-8"?>
<p:tagLst xmlns:p="http://schemas.openxmlformats.org/presentationml/2006/main">
  <p:tag name="ISLIDE.ADDREMOVEWATERMARK" val="yKgJEV7qjJ"/>
</p:tagLst>
</file>

<file path=ppt/tags/tag7.xml><?xml version="1.0" encoding="utf-8"?>
<p:tagLst xmlns:p="http://schemas.openxmlformats.org/presentationml/2006/main">
  <p:tag name="ISLIDE.ADDREMOVEWATERMARK" val="oPxww0ooPh"/>
</p:tagLst>
</file>

<file path=ppt/tags/tag8.xml><?xml version="1.0" encoding="utf-8"?>
<p:tagLst xmlns:p="http://schemas.openxmlformats.org/presentationml/2006/main">
  <p:tag name="ISLIDE.ADDREMOVEWATERMARK" val="yKgJEV7qjJ"/>
</p:tagLst>
</file>

<file path=ppt/tags/tag9.xml><?xml version="1.0" encoding="utf-8"?>
<p:tagLst xmlns:p="http://schemas.openxmlformats.org/presentationml/2006/main">
  <p:tag name="ISLIDE.ADDREMOVEWATERMARK" val="oPxww0ooPh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1743</Words>
  <Application>WPS 演示</Application>
  <PresentationFormat>全屏显示(16:9)</PresentationFormat>
  <Paragraphs>156</Paragraphs>
  <Slides>14</Slides>
  <Notes>10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605</cp:revision>
  <dcterms:created xsi:type="dcterms:W3CDTF">2008-03-19T06:41:00Z</dcterms:created>
  <dcterms:modified xsi:type="dcterms:W3CDTF">2023-09-06T13:12:01Z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A0C9A4A41FEF492E924372A4A2450017_12</vt:lpwstr>
  </property>
</Properties>
</file>