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14"/>
  </p:handoutMasterIdLst>
  <p:sldIdLst>
    <p:sldId id="421" r:id="rId3"/>
    <p:sldId id="541" r:id="rId4"/>
    <p:sldId id="563" r:id="rId5"/>
    <p:sldId id="565" r:id="rId6"/>
    <p:sldId id="544" r:id="rId8"/>
    <p:sldId id="545" r:id="rId9"/>
    <p:sldId id="546" r:id="rId10"/>
    <p:sldId id="547" r:id="rId11"/>
    <p:sldId id="549" r:id="rId12"/>
    <p:sldId id="564" r:id="rId13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2"/>
    <a:srgbClr val="FEFFFD"/>
    <a:srgbClr val="FFFFFF"/>
    <a:srgbClr val="13C4CF"/>
    <a:srgbClr val="67D7BA"/>
    <a:srgbClr val="B7EADC"/>
    <a:srgbClr val="F7C4D5"/>
    <a:srgbClr val="F2A0C4"/>
    <a:srgbClr val="FF1B5B"/>
    <a:srgbClr val="FF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805"/>
        <p:guide pos="3121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867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677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9938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82F288E0-7875-42C4-84C8-98DBBD3BF4D2}" type="datetimeFigureOut">
              <a:rPr lang="zh-CN" altLang="en-US" strike="noStrike" noProof="1" smtClean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7D9BB5D0-35E4-459D-AEF3-FE4D7C45CC19}" type="slidenum">
              <a:rPr lang="zh-CN" altLang="en-US" strike="noStrike" noProof="1" smtClean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9.bin"/><Relationship Id="rId7" Type="http://schemas.openxmlformats.org/officeDocument/2006/relationships/image" Target="../media/image10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png"/><Relationship Id="rId4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7.wmf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3.xml"/><Relationship Id="rId1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96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297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97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297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97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297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97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97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297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97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297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97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297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98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298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8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9856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9857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29858" name="组合 48"/>
          <p:cNvGrpSpPr/>
          <p:nvPr/>
        </p:nvGrpSpPr>
        <p:grpSpPr>
          <a:xfrm>
            <a:off x="1930400" y="966788"/>
            <a:ext cx="5208588" cy="768350"/>
            <a:chOff x="3497" y="1286"/>
            <a:chExt cx="8199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分数除法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497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3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29861" name="文本框 39"/>
          <p:cNvSpPr txBox="1"/>
          <p:nvPr/>
        </p:nvSpPr>
        <p:spPr>
          <a:xfrm>
            <a:off x="433388" y="2238375"/>
            <a:ext cx="850265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练习九 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86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文本框 5"/>
          <p:cNvSpPr txBox="1"/>
          <p:nvPr/>
        </p:nvSpPr>
        <p:spPr>
          <a:xfrm>
            <a:off x="484188" y="514350"/>
            <a:ext cx="775970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9.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植树队要种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300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棵树。甲队单独种，种完需要 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  8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天；乙队单独种，种完需要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10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天。现在两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队合种，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5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天能种完吗？</a:t>
            </a:r>
            <a:endParaRPr lang="en-US" altLang="zh-CN" sz="2800" b="1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31768" name="组合 24"/>
          <p:cNvGrpSpPr/>
          <p:nvPr/>
        </p:nvGrpSpPr>
        <p:grpSpPr>
          <a:xfrm>
            <a:off x="4345305" y="3636010"/>
            <a:ext cx="1630363" cy="939800"/>
            <a:chOff x="3282" y="5247"/>
            <a:chExt cx="2567" cy="1480"/>
          </a:xfrm>
        </p:grpSpPr>
        <p:grpSp>
          <p:nvGrpSpPr>
            <p:cNvPr id="38915" name="组合 16"/>
            <p:cNvGrpSpPr/>
            <p:nvPr/>
          </p:nvGrpSpPr>
          <p:grpSpPr>
            <a:xfrm>
              <a:off x="3282" y="5247"/>
              <a:ext cx="1831" cy="1480"/>
              <a:chOff x="1405" y="1914"/>
              <a:chExt cx="1831" cy="1480"/>
            </a:xfrm>
          </p:grpSpPr>
          <p:sp>
            <p:nvSpPr>
              <p:cNvPr id="38916" name="文本框 17"/>
              <p:cNvSpPr txBox="1"/>
              <p:nvPr/>
            </p:nvSpPr>
            <p:spPr>
              <a:xfrm>
                <a:off x="1405" y="1914"/>
                <a:ext cx="125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17" name="文本框 18"/>
              <p:cNvSpPr txBox="1"/>
              <p:nvPr/>
            </p:nvSpPr>
            <p:spPr>
              <a:xfrm>
                <a:off x="1513" y="2572"/>
                <a:ext cx="172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919" name="文本框 18"/>
            <p:cNvSpPr txBox="1"/>
            <p:nvPr/>
          </p:nvSpPr>
          <p:spPr>
            <a:xfrm>
              <a:off x="4131" y="5529"/>
              <a:ext cx="171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＜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5               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sp>
        <p:nvSpPr>
          <p:cNvPr id="28686" name="矩形 25"/>
          <p:cNvSpPr/>
          <p:nvPr/>
        </p:nvSpPr>
        <p:spPr>
          <a:xfrm>
            <a:off x="5652770" y="4476433"/>
            <a:ext cx="335280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天能种完。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508125" y="2340928"/>
            <a:ext cx="2959100" cy="939800"/>
            <a:chOff x="4069" y="3255"/>
            <a:chExt cx="4662" cy="1480"/>
          </a:xfrm>
        </p:grpSpPr>
        <p:sp>
          <p:nvSpPr>
            <p:cNvPr id="38922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8923" name="组合 16"/>
            <p:cNvGrpSpPr/>
            <p:nvPr/>
          </p:nvGrpSpPr>
          <p:grpSpPr>
            <a:xfrm>
              <a:off x="6141" y="3255"/>
              <a:ext cx="988" cy="1480"/>
              <a:chOff x="1513" y="1914"/>
              <a:chExt cx="987" cy="1480"/>
            </a:xfrm>
          </p:grpSpPr>
          <p:sp>
            <p:nvSpPr>
              <p:cNvPr id="38924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25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927" name="组合 16"/>
            <p:cNvGrpSpPr/>
            <p:nvPr/>
          </p:nvGrpSpPr>
          <p:grpSpPr>
            <a:xfrm>
              <a:off x="7337" y="3255"/>
              <a:ext cx="1310" cy="1480"/>
              <a:chOff x="1361" y="1914"/>
              <a:chExt cx="1309" cy="1480"/>
            </a:xfrm>
          </p:grpSpPr>
          <p:sp>
            <p:nvSpPr>
              <p:cNvPr id="38928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29" name="文本框 18"/>
              <p:cNvSpPr txBox="1"/>
              <p:nvPr/>
            </p:nvSpPr>
            <p:spPr>
              <a:xfrm>
                <a:off x="1361" y="2572"/>
                <a:ext cx="13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1531938" y="3101340"/>
            <a:ext cx="1655762" cy="939800"/>
            <a:chOff x="4108" y="4322"/>
            <a:chExt cx="2606" cy="1480"/>
          </a:xfrm>
        </p:grpSpPr>
        <p:grpSp>
          <p:nvGrpSpPr>
            <p:cNvPr id="38932" name="组合 16"/>
            <p:cNvGrpSpPr/>
            <p:nvPr/>
          </p:nvGrpSpPr>
          <p:grpSpPr>
            <a:xfrm>
              <a:off x="5503" y="4322"/>
              <a:ext cx="1210" cy="1480"/>
              <a:chOff x="1371" y="1914"/>
              <a:chExt cx="1209" cy="1480"/>
            </a:xfrm>
          </p:grpSpPr>
          <p:sp>
            <p:nvSpPr>
              <p:cNvPr id="38933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34" name="文本框 18"/>
              <p:cNvSpPr txBox="1"/>
              <p:nvPr/>
            </p:nvSpPr>
            <p:spPr>
              <a:xfrm>
                <a:off x="1371" y="2572"/>
                <a:ext cx="12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936" name="文本框 13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447800" y="3798253"/>
            <a:ext cx="1901825" cy="939800"/>
            <a:chOff x="2280" y="6737"/>
            <a:chExt cx="2996" cy="1480"/>
          </a:xfrm>
        </p:grpSpPr>
        <p:grpSp>
          <p:nvGrpSpPr>
            <p:cNvPr id="38938" name="组合 16"/>
            <p:cNvGrpSpPr/>
            <p:nvPr/>
          </p:nvGrpSpPr>
          <p:grpSpPr>
            <a:xfrm>
              <a:off x="2791" y="6737"/>
              <a:ext cx="1864" cy="1480"/>
              <a:chOff x="1373" y="1914"/>
              <a:chExt cx="1863" cy="1480"/>
            </a:xfrm>
          </p:grpSpPr>
          <p:sp>
            <p:nvSpPr>
              <p:cNvPr id="38939" name="文本框 17"/>
              <p:cNvSpPr txBox="1"/>
              <p:nvPr/>
            </p:nvSpPr>
            <p:spPr>
              <a:xfrm>
                <a:off x="1373" y="1914"/>
                <a:ext cx="125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940" name="文本框 18"/>
              <p:cNvSpPr txBox="1"/>
              <p:nvPr/>
            </p:nvSpPr>
            <p:spPr>
              <a:xfrm>
                <a:off x="1513" y="2572"/>
                <a:ext cx="172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942" name="文本框 15"/>
            <p:cNvSpPr txBox="1"/>
            <p:nvPr/>
          </p:nvSpPr>
          <p:spPr>
            <a:xfrm>
              <a:off x="2280" y="6868"/>
              <a:ext cx="2996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 =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（天）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文本框 1"/>
          <p:cNvSpPr txBox="1"/>
          <p:nvPr/>
        </p:nvSpPr>
        <p:spPr>
          <a:xfrm>
            <a:off x="320675" y="344488"/>
            <a:ext cx="8405813" cy="18986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1.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某电视机厂去年全年生产电视机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108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万台，其中上 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  半年产量是下半年的   。这个电视机厂去年上半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  年和下半年的产量分别是多少万台？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25602" name="组合 21"/>
          <p:cNvGrpSpPr/>
          <p:nvPr/>
        </p:nvGrpSpPr>
        <p:grpSpPr>
          <a:xfrm>
            <a:off x="3762375" y="720725"/>
            <a:ext cx="465138" cy="1092200"/>
            <a:chOff x="2555" y="591"/>
            <a:chExt cx="734" cy="1716"/>
          </a:xfrm>
        </p:grpSpPr>
        <p:cxnSp>
          <p:nvCxnSpPr>
            <p:cNvPr id="2" name="直接连接符 1"/>
            <p:cNvCxnSpPr/>
            <p:nvPr/>
          </p:nvCxnSpPr>
          <p:spPr>
            <a:xfrm flipV="1">
              <a:off x="2690" y="1572"/>
              <a:ext cx="340" cy="0"/>
            </a:xfrm>
            <a:prstGeom prst="line">
              <a:avLst/>
            </a:prstGeom>
            <a:ln w="1905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04" name="文本框 23"/>
            <p:cNvSpPr txBox="1"/>
            <p:nvPr/>
          </p:nvSpPr>
          <p:spPr>
            <a:xfrm>
              <a:off x="2570" y="1148"/>
              <a:ext cx="719" cy="115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5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25605" name="文本框 24"/>
            <p:cNvSpPr txBox="1"/>
            <p:nvPr/>
          </p:nvSpPr>
          <p:spPr>
            <a:xfrm>
              <a:off x="2555" y="591"/>
              <a:ext cx="719" cy="115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4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5003800" y="3381375"/>
            <a:ext cx="3644900" cy="939800"/>
            <a:chOff x="7880" y="5325"/>
            <a:chExt cx="5739" cy="1480"/>
          </a:xfrm>
        </p:grpSpPr>
        <p:grpSp>
          <p:nvGrpSpPr>
            <p:cNvPr id="25611" name="组合 16"/>
            <p:cNvGrpSpPr/>
            <p:nvPr/>
          </p:nvGrpSpPr>
          <p:grpSpPr>
            <a:xfrm>
              <a:off x="7880" y="5325"/>
              <a:ext cx="1007" cy="1480"/>
              <a:chOff x="1731" y="1914"/>
              <a:chExt cx="1007" cy="1480"/>
            </a:xfrm>
          </p:grpSpPr>
          <p:sp>
            <p:nvSpPr>
              <p:cNvPr id="25612" name="文本框 17"/>
              <p:cNvSpPr txBox="1"/>
              <p:nvPr/>
            </p:nvSpPr>
            <p:spPr>
              <a:xfrm>
                <a:off x="1756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13" name="文本框 18"/>
              <p:cNvSpPr txBox="1"/>
              <p:nvPr/>
            </p:nvSpPr>
            <p:spPr>
              <a:xfrm>
                <a:off x="1751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 flipV="1">
                <a:off x="1731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615" name="文本框 3"/>
            <p:cNvSpPr txBox="1"/>
            <p:nvPr/>
          </p:nvSpPr>
          <p:spPr>
            <a:xfrm>
              <a:off x="8465" y="5630"/>
              <a:ext cx="515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60 = 48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（万台）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427038" y="4405313"/>
            <a:ext cx="81930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答：去年上半年的产量是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48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万台，下半年的产量是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60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万台。</a:t>
            </a:r>
            <a:endParaRPr lang="zh-CN" altLang="en-US" sz="240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43013" y="2244725"/>
            <a:ext cx="5722937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解：设去年下半年的产量是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万台。 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314575" y="2646363"/>
            <a:ext cx="2397125" cy="928687"/>
            <a:chOff x="4724" y="4164"/>
            <a:chExt cx="3776" cy="1462"/>
          </a:xfrm>
        </p:grpSpPr>
        <p:sp>
          <p:nvSpPr>
            <p:cNvPr id="25620" name="文本框 8"/>
            <p:cNvSpPr txBox="1"/>
            <p:nvPr/>
          </p:nvSpPr>
          <p:spPr>
            <a:xfrm>
              <a:off x="5406" y="4164"/>
              <a:ext cx="3094" cy="116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</a:rPr>
                <a:t>x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x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=108                    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25621" name="组合 5"/>
            <p:cNvGrpSpPr/>
            <p:nvPr/>
          </p:nvGrpSpPr>
          <p:grpSpPr>
            <a:xfrm>
              <a:off x="4724" y="4243"/>
              <a:ext cx="1142" cy="1382"/>
              <a:chOff x="2618" y="6369"/>
              <a:chExt cx="1144" cy="1383"/>
            </a:xfrm>
          </p:grpSpPr>
          <p:sp>
            <p:nvSpPr>
              <p:cNvPr id="25622" name="文本框 17"/>
              <p:cNvSpPr txBox="1"/>
              <p:nvPr/>
            </p:nvSpPr>
            <p:spPr>
              <a:xfrm>
                <a:off x="2618" y="6369"/>
                <a:ext cx="982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23" name="文本框 18"/>
              <p:cNvSpPr txBox="1"/>
              <p:nvPr/>
            </p:nvSpPr>
            <p:spPr>
              <a:xfrm>
                <a:off x="2774" y="6929"/>
                <a:ext cx="988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0" name="直接连接符 9"/>
              <p:cNvCxnSpPr/>
              <p:nvPr/>
            </p:nvCxnSpPr>
            <p:spPr>
              <a:xfrm>
                <a:off x="2781" y="7031"/>
                <a:ext cx="52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组合 10"/>
          <p:cNvGrpSpPr/>
          <p:nvPr/>
        </p:nvGrpSpPr>
        <p:grpSpPr>
          <a:xfrm>
            <a:off x="2940050" y="3184525"/>
            <a:ext cx="1509713" cy="903288"/>
            <a:chOff x="4631" y="5015"/>
            <a:chExt cx="2377" cy="1422"/>
          </a:xfrm>
        </p:grpSpPr>
        <p:sp>
          <p:nvSpPr>
            <p:cNvPr id="25626" name="文本框 11"/>
            <p:cNvSpPr txBox="1"/>
            <p:nvPr/>
          </p:nvSpPr>
          <p:spPr>
            <a:xfrm>
              <a:off x="5002" y="5284"/>
              <a:ext cx="200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sym typeface="宋体" panose="02010600030101010101" pitchFamily="2" charset="-122"/>
                </a:rPr>
                <a:t> </a:t>
              </a: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sym typeface="宋体" panose="02010600030101010101" pitchFamily="2" charset="-122"/>
                </a:rPr>
                <a:t>x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sym typeface="宋体" panose="02010600030101010101" pitchFamily="2" charset="-122"/>
                </a:rPr>
                <a:t>= 108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grpSp>
          <p:nvGrpSpPr>
            <p:cNvPr id="25627" name="组合 37"/>
            <p:cNvGrpSpPr/>
            <p:nvPr/>
          </p:nvGrpSpPr>
          <p:grpSpPr>
            <a:xfrm>
              <a:off x="4631" y="5015"/>
              <a:ext cx="873" cy="1423"/>
              <a:chOff x="1595" y="1887"/>
              <a:chExt cx="1003" cy="1423"/>
            </a:xfrm>
          </p:grpSpPr>
          <p:sp>
            <p:nvSpPr>
              <p:cNvPr id="25628" name="文本框 38"/>
              <p:cNvSpPr txBox="1"/>
              <p:nvPr/>
            </p:nvSpPr>
            <p:spPr>
              <a:xfrm>
                <a:off x="1595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29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文本框 12"/>
          <p:cNvSpPr txBox="1"/>
          <p:nvPr/>
        </p:nvSpPr>
        <p:spPr>
          <a:xfrm>
            <a:off x="3176588" y="3798888"/>
            <a:ext cx="109696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sym typeface="宋体" panose="02010600030101010101" pitchFamily="2" charset="-122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sym typeface="宋体" panose="02010600030101010101" pitchFamily="2" charset="-122"/>
              </a:rPr>
              <a:t>= 60  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02310" y="3939223"/>
            <a:ext cx="804227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答：上衣的价格是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180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元，裤子的价格是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120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元。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endParaRPr lang="zh-CN" altLang="en-US" sz="260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66725" y="627380"/>
            <a:ext cx="851281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fontAlgn="base">
              <a:lnSpc>
                <a:spcPct val="100000"/>
              </a:lnSpc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</a:t>
            </a:r>
            <a:r>
              <a:rPr lang="zh-CN" altLang="en-US" sz="2800" b="1" strike="noStrike" noProof="1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一套运动服共</a:t>
            </a:r>
            <a:r>
              <a:rPr lang="en-US" altLang="zh-CN" sz="2800" b="1" strike="noStrike" noProof="1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300</a:t>
            </a:r>
            <a:r>
              <a:rPr lang="zh-CN" altLang="en-US" sz="2800" b="1" strike="noStrike" noProof="1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元。其中裤子的价格是上衣的   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26628" name="组合 16"/>
          <p:cNvGrpSpPr/>
          <p:nvPr/>
        </p:nvGrpSpPr>
        <p:grpSpPr>
          <a:xfrm>
            <a:off x="8108950" y="482918"/>
            <a:ext cx="627063" cy="820737"/>
            <a:chOff x="1751" y="2004"/>
            <a:chExt cx="988" cy="1292"/>
          </a:xfrm>
        </p:grpSpPr>
        <p:sp>
          <p:nvSpPr>
            <p:cNvPr id="26629" name="文本框 17"/>
            <p:cNvSpPr txBox="1"/>
            <p:nvPr/>
          </p:nvSpPr>
          <p:spPr>
            <a:xfrm>
              <a:off x="1758" y="2004"/>
              <a:ext cx="981" cy="7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400" b="1">
                  <a:latin typeface="Times New Roman" panose="02020603050405020304" pitchFamily="2" charset="0"/>
                  <a:ea typeface="宋体" panose="02010600030101010101" pitchFamily="2" charset="-122"/>
                </a:rPr>
                <a:t>2</a:t>
              </a:r>
              <a:endParaRPr lang="en-US" altLang="zh-CN" sz="24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26630" name="文本框 18"/>
            <p:cNvSpPr txBox="1"/>
            <p:nvPr/>
          </p:nvSpPr>
          <p:spPr>
            <a:xfrm>
              <a:off x="1751" y="2572"/>
              <a:ext cx="987" cy="7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400" b="1">
                  <a:latin typeface="Times New Roman" panose="02020603050405020304" pitchFamily="2" charset="0"/>
                  <a:ea typeface="宋体" panose="02010600030101010101" pitchFamily="2" charset="-122"/>
                </a:rPr>
                <a:t>3</a:t>
              </a:r>
              <a:endParaRPr lang="en-US" altLang="zh-CN" sz="24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5" name="直接连接符 4"/>
            <p:cNvCxnSpPr/>
            <p:nvPr/>
          </p:nvCxnSpPr>
          <p:spPr>
            <a:xfrm flipV="1">
              <a:off x="1850" y="2630"/>
              <a:ext cx="326" cy="1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632" name="文本框 2"/>
          <p:cNvSpPr txBox="1"/>
          <p:nvPr/>
        </p:nvSpPr>
        <p:spPr>
          <a:xfrm>
            <a:off x="685800" y="1174750"/>
            <a:ext cx="537527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</a:rPr>
              <a:t>上衣和裤子的价</a:t>
            </a:r>
            <a:r>
              <a:rPr lang="zh-CN" altLang="en-US" sz="2600" b="1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格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</a:rPr>
              <a:t>分别是多少元？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115695" y="1779270"/>
            <a:ext cx="3825875" cy="5708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解：设</a:t>
            </a: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上衣的价格是</a:t>
            </a:r>
            <a:r>
              <a:rPr kumimoji="0" lang="en-US" altLang="zh-CN" sz="2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x</a:t>
            </a: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元</a:t>
            </a:r>
            <a:r>
              <a:rPr kumimoji="0" lang="zh-CN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1506538" y="2311400"/>
          <a:ext cx="2017712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" imgW="889000" imgH="596900" progId="Equation.DSMT4">
                  <p:embed/>
                </p:oleObj>
              </mc:Choice>
              <mc:Fallback>
                <p:oleObj name="" r:id="rId1" imgW="889000" imgH="5969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6538" y="2311400"/>
                        <a:ext cx="2017712" cy="1354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4867275" y="2381250"/>
            <a:ext cx="3028950" cy="852488"/>
            <a:chOff x="7784" y="4991"/>
            <a:chExt cx="4770" cy="1342"/>
          </a:xfrm>
        </p:grpSpPr>
        <p:sp>
          <p:nvSpPr>
            <p:cNvPr id="26636" name="文本框 12"/>
            <p:cNvSpPr txBox="1"/>
            <p:nvPr/>
          </p:nvSpPr>
          <p:spPr>
            <a:xfrm>
              <a:off x="8058" y="5275"/>
              <a:ext cx="4496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×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180 = 120</a:t>
              </a:r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（元）</a:t>
              </a:r>
              <a:endPara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26637" name="组合 16"/>
            <p:cNvGrpSpPr/>
            <p:nvPr/>
          </p:nvGrpSpPr>
          <p:grpSpPr>
            <a:xfrm>
              <a:off x="7784" y="4991"/>
              <a:ext cx="987" cy="1342"/>
              <a:chOff x="1751" y="2004"/>
              <a:chExt cx="988" cy="1341"/>
            </a:xfrm>
          </p:grpSpPr>
          <p:sp>
            <p:nvSpPr>
              <p:cNvPr id="26638" name="文本框 17"/>
              <p:cNvSpPr txBox="1"/>
              <p:nvPr/>
            </p:nvSpPr>
            <p:spPr>
              <a:xfrm>
                <a:off x="1758" y="2004"/>
                <a:ext cx="981" cy="77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6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26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6639" name="文本框 18"/>
              <p:cNvSpPr txBox="1"/>
              <p:nvPr/>
            </p:nvSpPr>
            <p:spPr>
              <a:xfrm>
                <a:off x="1751" y="2572"/>
                <a:ext cx="987" cy="77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6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6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V="1">
                <a:off x="1850" y="2660"/>
                <a:ext cx="326" cy="1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534670" y="285750"/>
            <a:ext cx="7903845" cy="177038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latin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六（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）班和六（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）班的航模小组一共有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45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人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,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其中六（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）班航模小组的人数是六（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）班的  。六（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）班和六（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）班的航模小组分别有多少人？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390445" y="285466"/>
            <a:ext cx="719138" cy="650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latin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2" charset="0"/>
              </a:rPr>
              <a:t>3.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81610" y="4418965"/>
            <a:ext cx="9479280" cy="5708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latinLnBrk="1" hangingPunct="1">
              <a:lnSpc>
                <a:spcPct val="120000"/>
              </a:lnSpc>
              <a:defRPr/>
            </a:pP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答：六（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）班航模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小组有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25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人，六（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）班航模小组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有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人。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7773670" y="819150"/>
          <a:ext cx="267335" cy="778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Equation" r:id="rId1" imgW="3352800" imgH="9753600" progId="Equation.DSMT4">
                  <p:embed/>
                </p:oleObj>
              </mc:Choice>
              <mc:Fallback>
                <p:oleObj name="Equation" r:id="rId1" imgW="3352800" imgH="9753600" progId="Equation.DSMT4">
                  <p:embed/>
                  <p:pic>
                    <p:nvPicPr>
                      <p:cNvPr id="0" name="对象 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773670" y="819150"/>
                        <a:ext cx="267335" cy="778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文本框 3"/>
          <p:cNvSpPr txBox="1"/>
          <p:nvPr/>
        </p:nvSpPr>
        <p:spPr>
          <a:xfrm>
            <a:off x="1370965" y="2115820"/>
            <a:ext cx="55086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设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六（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）班航模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小组有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人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            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1314768" y="3666808"/>
            <a:ext cx="4936502" cy="884237"/>
            <a:chOff x="663" y="8874"/>
            <a:chExt cx="7773" cy="1394"/>
          </a:xfrm>
        </p:grpSpPr>
        <p:grpSp>
          <p:nvGrpSpPr>
            <p:cNvPr id="25" name="组合 11"/>
            <p:cNvGrpSpPr/>
            <p:nvPr/>
          </p:nvGrpSpPr>
          <p:grpSpPr>
            <a:xfrm>
              <a:off x="4907" y="8874"/>
              <a:ext cx="1003" cy="1394"/>
              <a:chOff x="4840" y="6356"/>
              <a:chExt cx="1003" cy="1394"/>
            </a:xfrm>
          </p:grpSpPr>
          <p:sp>
            <p:nvSpPr>
              <p:cNvPr id="26" name="文本框 38"/>
              <p:cNvSpPr txBox="1"/>
              <p:nvPr/>
            </p:nvSpPr>
            <p:spPr>
              <a:xfrm>
                <a:off x="4840" y="6356"/>
                <a:ext cx="98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27" name="文本框 39"/>
              <p:cNvSpPr txBox="1"/>
              <p:nvPr/>
            </p:nvSpPr>
            <p:spPr>
              <a:xfrm>
                <a:off x="4855" y="6928"/>
                <a:ext cx="9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28" name="直接连接符 27"/>
              <p:cNvCxnSpPr/>
              <p:nvPr/>
            </p:nvCxnSpPr>
            <p:spPr>
              <a:xfrm flipV="1">
                <a:off x="4910" y="7050"/>
                <a:ext cx="395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文本框 7"/>
            <p:cNvSpPr txBox="1"/>
            <p:nvPr/>
          </p:nvSpPr>
          <p:spPr>
            <a:xfrm>
              <a:off x="663" y="9160"/>
              <a:ext cx="7773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六（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）班：25×     =20（人）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3639503" y="3260408"/>
            <a:ext cx="1006475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=25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2902903" y="2504758"/>
            <a:ext cx="1743075" cy="885825"/>
            <a:chOff x="3380" y="5304"/>
            <a:chExt cx="2746" cy="1394"/>
          </a:xfrm>
        </p:grpSpPr>
        <p:sp>
          <p:nvSpPr>
            <p:cNvPr id="32" name="文本框 10"/>
            <p:cNvSpPr txBox="1"/>
            <p:nvPr/>
          </p:nvSpPr>
          <p:spPr>
            <a:xfrm>
              <a:off x="3380" y="5590"/>
              <a:ext cx="274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x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     </a:t>
              </a:r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x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=45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3" name="组合 12"/>
            <p:cNvGrpSpPr/>
            <p:nvPr/>
          </p:nvGrpSpPr>
          <p:grpSpPr>
            <a:xfrm>
              <a:off x="4252" y="5304"/>
              <a:ext cx="1003" cy="1394"/>
              <a:chOff x="4840" y="6356"/>
              <a:chExt cx="1003" cy="1394"/>
            </a:xfrm>
          </p:grpSpPr>
          <p:sp>
            <p:nvSpPr>
              <p:cNvPr id="34" name="文本框 38"/>
              <p:cNvSpPr txBox="1"/>
              <p:nvPr/>
            </p:nvSpPr>
            <p:spPr>
              <a:xfrm>
                <a:off x="4840" y="6356"/>
                <a:ext cx="98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5" name="文本框 39"/>
              <p:cNvSpPr txBox="1"/>
              <p:nvPr/>
            </p:nvSpPr>
            <p:spPr>
              <a:xfrm>
                <a:off x="4855" y="6928"/>
                <a:ext cx="9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>
              <a:xfrm flipV="1">
                <a:off x="4910" y="7050"/>
                <a:ext cx="395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1"/>
          <p:cNvSpPr>
            <a:spLocks noChangeArrowheads="1"/>
          </p:cNvSpPr>
          <p:nvPr/>
        </p:nvSpPr>
        <p:spPr bwMode="auto">
          <a:xfrm>
            <a:off x="355600" y="425450"/>
            <a:ext cx="8788400" cy="12112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4.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武汉长江大桥全长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1670m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，其中引桥的长度是正桥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的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  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。这座大桥的正桥和引桥的长度分别是多少米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?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33794" name="对象 3"/>
          <p:cNvGraphicFramePr>
            <a:graphicFrameLocks noChangeAspect="1"/>
          </p:cNvGraphicFramePr>
          <p:nvPr/>
        </p:nvGraphicFramePr>
        <p:xfrm>
          <a:off x="1004888" y="981075"/>
          <a:ext cx="5969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304800" imgH="393065" progId="Equation.DSMT4">
                  <p:embed/>
                </p:oleObj>
              </mc:Choice>
              <mc:Fallback>
                <p:oleObj name="" r:id="rId1" imgW="304800" imgH="393065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4888" y="981075"/>
                        <a:ext cx="596900" cy="771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984375" y="1692275"/>
            <a:ext cx="5440363" cy="6080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解：设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大桥正桥的长度为</a:t>
            </a:r>
            <a:r>
              <a:rPr kumimoji="0" lang="en-US" altLang="zh-CN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米</a:t>
            </a:r>
            <a:r>
              <a:rPr kumimoji="0" lang="zh-CN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2889250" y="2255838"/>
          <a:ext cx="243205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1104265" imgH="406400" progId="Equation.DSMT4">
                  <p:embed/>
                </p:oleObj>
              </mc:Choice>
              <mc:Fallback>
                <p:oleObj name="" r:id="rId3" imgW="1104265" imgH="4064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9250" y="2255838"/>
                        <a:ext cx="2432050" cy="8937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4033838" y="3149600"/>
            <a:ext cx="13430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 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=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1156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41488" y="3716338"/>
            <a:ext cx="506730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 引桥：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1670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1156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514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（米）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457200" y="4235450"/>
            <a:ext cx="8467725" cy="6064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大桥正桥的长度为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1156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米，引桥的长度为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514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米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4817" name="组合 1"/>
          <p:cNvGrpSpPr/>
          <p:nvPr/>
        </p:nvGrpSpPr>
        <p:grpSpPr>
          <a:xfrm>
            <a:off x="260350" y="336550"/>
            <a:ext cx="8845550" cy="1892615"/>
            <a:chOff x="681" y="707"/>
            <a:chExt cx="13932" cy="2980"/>
          </a:xfrm>
        </p:grpSpPr>
        <p:sp>
          <p:nvSpPr>
            <p:cNvPr id="4" name="矩形 1"/>
            <p:cNvSpPr>
              <a:spLocks noChangeArrowheads="1"/>
            </p:cNvSpPr>
            <p:nvPr/>
          </p:nvSpPr>
          <p:spPr bwMode="auto">
            <a:xfrm>
              <a:off x="681" y="707"/>
              <a:ext cx="13932" cy="27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p>
              <a:pPr marL="0" marR="0" lvl="0" indent="0" algn="l" defTabSz="914400" rtl="0" eaLnBrk="1" fontAlgn="base" latinLnBrk="1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5.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中国二十四节气中的“夏至”是一年中白昼最长、</a:t>
              </a:r>
              <a:endPara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endParaRPr>
            </a:p>
            <a:p>
              <a:pPr marL="0" marR="0" lvl="0" indent="0" algn="l" defTabSz="914400" rtl="0" eaLnBrk="1" fontAlgn="base" latinLnBrk="1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 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 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黑夜最短的一天。这一天，北京的黑夜时长是白昼</a:t>
              </a:r>
              <a:endPara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endParaRPr>
            </a:p>
            <a:p>
              <a:pPr marL="0" marR="0" lvl="0" indent="0" algn="l" defTabSz="914400" rtl="0" eaLnBrk="1" fontAlgn="base" latinLnBrk="1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 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 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时长的 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   </a:t>
              </a:r>
              <a:r>
                <a:rPr lang="zh-CN" altLang="en-US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。白昼和黑夜分别是多少小时</a:t>
              </a: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?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34819" name="对象 4"/>
            <p:cNvGraphicFramePr>
              <a:graphicFrameLocks noChangeAspect="1"/>
            </p:cNvGraphicFramePr>
            <p:nvPr/>
          </p:nvGraphicFramePr>
          <p:xfrm>
            <a:off x="2791" y="2306"/>
            <a:ext cx="533" cy="13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1" imgW="152400" imgH="393700" progId="Equation.DSMT4">
                    <p:embed/>
                  </p:oleObj>
                </mc:Choice>
                <mc:Fallback>
                  <p:oleObj name="" r:id="rId1" imgW="152400" imgH="393700" progId="Equation.DSMT4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791" y="2306"/>
                          <a:ext cx="533" cy="138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文本框 2"/>
          <p:cNvSpPr txBox="1"/>
          <p:nvPr/>
        </p:nvSpPr>
        <p:spPr>
          <a:xfrm>
            <a:off x="1984375" y="2108200"/>
            <a:ext cx="4651375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解：设这一天白昼是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小时。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3182938" y="2471738"/>
            <a:ext cx="1744662" cy="884237"/>
            <a:chOff x="3380" y="5304"/>
            <a:chExt cx="2746" cy="1394"/>
          </a:xfrm>
        </p:grpSpPr>
        <p:sp>
          <p:nvSpPr>
            <p:cNvPr id="34822" name="文本框 10"/>
            <p:cNvSpPr txBox="1"/>
            <p:nvPr/>
          </p:nvSpPr>
          <p:spPr>
            <a:xfrm>
              <a:off x="3380" y="5590"/>
              <a:ext cx="274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x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+     </a:t>
              </a:r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x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24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  <p:grpSp>
          <p:nvGrpSpPr>
            <p:cNvPr id="34823" name="组合 12"/>
            <p:cNvGrpSpPr/>
            <p:nvPr/>
          </p:nvGrpSpPr>
          <p:grpSpPr>
            <a:xfrm>
              <a:off x="4235" y="5304"/>
              <a:ext cx="997" cy="1394"/>
              <a:chOff x="4823" y="6356"/>
              <a:chExt cx="997" cy="1394"/>
            </a:xfrm>
          </p:grpSpPr>
          <p:sp>
            <p:nvSpPr>
              <p:cNvPr id="34824" name="文本框 38"/>
              <p:cNvSpPr txBox="1"/>
              <p:nvPr/>
            </p:nvSpPr>
            <p:spPr>
              <a:xfrm>
                <a:off x="4840" y="6356"/>
                <a:ext cx="98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4825" name="文本框 39"/>
              <p:cNvSpPr txBox="1"/>
              <p:nvPr/>
            </p:nvSpPr>
            <p:spPr>
              <a:xfrm>
                <a:off x="4823" y="6928"/>
                <a:ext cx="9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 flipV="1">
                <a:off x="4910" y="7050"/>
                <a:ext cx="395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文本框 8"/>
          <p:cNvSpPr txBox="1"/>
          <p:nvPr/>
        </p:nvSpPr>
        <p:spPr>
          <a:xfrm>
            <a:off x="3940175" y="3286125"/>
            <a:ext cx="1006475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 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=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76425" y="3848100"/>
            <a:ext cx="39319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黑夜：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24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（时）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14425" y="4400550"/>
            <a:ext cx="69151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答：这一天白昼是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小时，黑夜是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小时。</a:t>
            </a:r>
            <a:endParaRPr lang="zh-CN" altLang="en-US" sz="280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Text Box 45"/>
          <p:cNvSpPr txBox="1"/>
          <p:nvPr/>
        </p:nvSpPr>
        <p:spPr>
          <a:xfrm>
            <a:off x="649288" y="423863"/>
            <a:ext cx="7742237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6.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挖一条水渠，王伯伯每天能挖整条水渠的     ，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李叔叔每天能挖整条水渠的     。两人合作，几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天能挖完？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35842" name="对象 5"/>
          <p:cNvGraphicFramePr>
            <a:graphicFrameLocks noChangeAspect="1"/>
          </p:cNvGraphicFramePr>
          <p:nvPr/>
        </p:nvGraphicFramePr>
        <p:xfrm>
          <a:off x="7459663" y="415925"/>
          <a:ext cx="48736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228600" imgH="406400" progId="Equation.DSMT4">
                  <p:embed/>
                </p:oleObj>
              </mc:Choice>
              <mc:Fallback>
                <p:oleObj name="" r:id="rId1" imgW="228600" imgH="4064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459663" y="415925"/>
                        <a:ext cx="487362" cy="766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对象 6"/>
          <p:cNvGraphicFramePr>
            <a:graphicFrameLocks noChangeAspect="1"/>
          </p:cNvGraphicFramePr>
          <p:nvPr/>
        </p:nvGraphicFramePr>
        <p:xfrm>
          <a:off x="5221288" y="966788"/>
          <a:ext cx="4857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228600" imgH="406400" progId="Equation.DSMT4">
                  <p:embed/>
                </p:oleObj>
              </mc:Choice>
              <mc:Fallback>
                <p:oleObj name="" r:id="rId3" imgW="228600" imgH="4064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21288" y="966788"/>
                        <a:ext cx="485775" cy="768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/>
          <p:nvPr/>
        </p:nvSpPr>
        <p:spPr>
          <a:xfrm>
            <a:off x="2035175" y="4225925"/>
            <a:ext cx="488632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答：两人合作，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天能挖完。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35845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7238" y="2562225"/>
            <a:ext cx="9525" cy="190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3514725" y="1914525"/>
          <a:ext cx="192722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6" imgW="862965" imgH="406400" progId="Equation.DSMT4">
                  <p:embed/>
                </p:oleObj>
              </mc:Choice>
              <mc:Fallback>
                <p:oleObj name="" r:id="rId6" imgW="862965" imgH="4064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14725" y="1914525"/>
                        <a:ext cx="1927225" cy="908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3300413" y="2693988"/>
          <a:ext cx="1258887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8" imgW="584200" imgH="609600" progId="Equation.DSMT4">
                  <p:embed/>
                </p:oleObj>
              </mc:Choice>
              <mc:Fallback>
                <p:oleObj name="" r:id="rId8" imgW="584200" imgH="6096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00413" y="2693988"/>
                        <a:ext cx="1258887" cy="1312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文本框 6"/>
          <p:cNvSpPr txBox="1"/>
          <p:nvPr/>
        </p:nvSpPr>
        <p:spPr>
          <a:xfrm>
            <a:off x="358775" y="444500"/>
            <a:ext cx="8270875" cy="15125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7. 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甲车从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A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城市到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B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城市要行驶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小时，乙车从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B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城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   市到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A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城市要行驶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3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小时。两车同时分别从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A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城市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   和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B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城市出发，相向而行，几小时后相遇？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55825" y="4395788"/>
            <a:ext cx="38163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1.2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小时后相遇。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584450" y="1958975"/>
            <a:ext cx="2959100" cy="939800"/>
            <a:chOff x="4069" y="3255"/>
            <a:chExt cx="4662" cy="1480"/>
          </a:xfrm>
        </p:grpSpPr>
        <p:sp>
          <p:nvSpPr>
            <p:cNvPr id="36868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6869" name="组合 16"/>
            <p:cNvGrpSpPr/>
            <p:nvPr/>
          </p:nvGrpSpPr>
          <p:grpSpPr>
            <a:xfrm>
              <a:off x="6141" y="3255"/>
              <a:ext cx="987" cy="1480"/>
              <a:chOff x="1513" y="1914"/>
              <a:chExt cx="987" cy="1480"/>
            </a:xfrm>
          </p:grpSpPr>
          <p:sp>
            <p:nvSpPr>
              <p:cNvPr id="36870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71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873" name="组合 16"/>
            <p:cNvGrpSpPr/>
            <p:nvPr/>
          </p:nvGrpSpPr>
          <p:grpSpPr>
            <a:xfrm>
              <a:off x="7490" y="3255"/>
              <a:ext cx="987" cy="1480"/>
              <a:chOff x="1513" y="1914"/>
              <a:chExt cx="987" cy="1480"/>
            </a:xfrm>
          </p:grpSpPr>
          <p:sp>
            <p:nvSpPr>
              <p:cNvPr id="36874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75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8" name="直接连接符 7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2608263" y="2719388"/>
            <a:ext cx="1604962" cy="939800"/>
            <a:chOff x="4108" y="4322"/>
            <a:chExt cx="2526" cy="1480"/>
          </a:xfrm>
        </p:grpSpPr>
        <p:grpSp>
          <p:nvGrpSpPr>
            <p:cNvPr id="36878" name="组合 16"/>
            <p:cNvGrpSpPr/>
            <p:nvPr/>
          </p:nvGrpSpPr>
          <p:grpSpPr>
            <a:xfrm>
              <a:off x="5646" y="4322"/>
              <a:ext cx="987" cy="1480"/>
              <a:chOff x="1513" y="1914"/>
              <a:chExt cx="987" cy="1480"/>
            </a:xfrm>
          </p:grpSpPr>
          <p:sp>
            <p:nvSpPr>
              <p:cNvPr id="36879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80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6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82" name="文本框 2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2527300" y="3540125"/>
            <a:ext cx="2080260" cy="69405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= 1.2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（时）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1"/>
          <p:cNvSpPr>
            <a:spLocks noChangeArrowheads="1"/>
          </p:cNvSpPr>
          <p:nvPr/>
        </p:nvSpPr>
        <p:spPr bwMode="auto">
          <a:xfrm>
            <a:off x="241300" y="311150"/>
            <a:ext cx="8534400" cy="21583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8.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某水库准备打开泄洪口调节水位。只打开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A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口，  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   8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小时可以完成任务；只打开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B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口，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6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小时可以 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完成任务。如果两个泄洪口同时打开，几小时  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可以完成任务？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995488" y="2466975"/>
            <a:ext cx="2959100" cy="939800"/>
            <a:chOff x="4069" y="3255"/>
            <a:chExt cx="4662" cy="1480"/>
          </a:xfrm>
        </p:grpSpPr>
        <p:sp>
          <p:nvSpPr>
            <p:cNvPr id="37891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7892" name="组合 16"/>
            <p:cNvGrpSpPr/>
            <p:nvPr/>
          </p:nvGrpSpPr>
          <p:grpSpPr>
            <a:xfrm>
              <a:off x="6141" y="3255"/>
              <a:ext cx="987" cy="1480"/>
              <a:chOff x="1513" y="1914"/>
              <a:chExt cx="987" cy="1480"/>
            </a:xfrm>
          </p:grpSpPr>
          <p:sp>
            <p:nvSpPr>
              <p:cNvPr id="37893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894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896" name="组合 16"/>
            <p:cNvGrpSpPr/>
            <p:nvPr/>
          </p:nvGrpSpPr>
          <p:grpSpPr>
            <a:xfrm>
              <a:off x="7490" y="3255"/>
              <a:ext cx="987" cy="1480"/>
              <a:chOff x="1513" y="1914"/>
              <a:chExt cx="987" cy="1480"/>
            </a:xfrm>
          </p:grpSpPr>
          <p:sp>
            <p:nvSpPr>
              <p:cNvPr id="37897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898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6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8" name="直接连接符 7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2019300" y="3227388"/>
            <a:ext cx="1703388" cy="939800"/>
            <a:chOff x="4108" y="4322"/>
            <a:chExt cx="2682" cy="1480"/>
          </a:xfrm>
        </p:grpSpPr>
        <p:grpSp>
          <p:nvGrpSpPr>
            <p:cNvPr id="37901" name="组合 16"/>
            <p:cNvGrpSpPr/>
            <p:nvPr/>
          </p:nvGrpSpPr>
          <p:grpSpPr>
            <a:xfrm>
              <a:off x="5518" y="4322"/>
              <a:ext cx="1272" cy="1480"/>
              <a:chOff x="1385" y="1914"/>
              <a:chExt cx="1272" cy="1480"/>
            </a:xfrm>
          </p:grpSpPr>
          <p:sp>
            <p:nvSpPr>
              <p:cNvPr id="37902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903" name="文本框 18"/>
              <p:cNvSpPr txBox="1"/>
              <p:nvPr/>
            </p:nvSpPr>
            <p:spPr>
              <a:xfrm>
                <a:off x="1385" y="2572"/>
                <a:ext cx="1272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24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905" name="文本框 2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938338" y="3987800"/>
            <a:ext cx="1991090" cy="903923"/>
            <a:chOff x="3980" y="6280"/>
            <a:chExt cx="3136" cy="1423"/>
          </a:xfrm>
        </p:grpSpPr>
        <p:sp>
          <p:nvSpPr>
            <p:cNvPr id="37907" name="文本框 6"/>
            <p:cNvSpPr txBox="1"/>
            <p:nvPr/>
          </p:nvSpPr>
          <p:spPr>
            <a:xfrm>
              <a:off x="3980" y="6375"/>
              <a:ext cx="3136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=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（时）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7908" name="组合 37"/>
            <p:cNvGrpSpPr/>
            <p:nvPr/>
          </p:nvGrpSpPr>
          <p:grpSpPr>
            <a:xfrm>
              <a:off x="4723" y="6280"/>
              <a:ext cx="975" cy="1423"/>
              <a:chOff x="1478" y="1887"/>
              <a:chExt cx="1120" cy="1423"/>
            </a:xfrm>
          </p:grpSpPr>
          <p:sp>
            <p:nvSpPr>
              <p:cNvPr id="37909" name="文本框 38"/>
              <p:cNvSpPr txBox="1"/>
              <p:nvPr/>
            </p:nvSpPr>
            <p:spPr>
              <a:xfrm>
                <a:off x="1478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910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组合 4"/>
          <p:cNvGrpSpPr/>
          <p:nvPr/>
        </p:nvGrpSpPr>
        <p:grpSpPr>
          <a:xfrm>
            <a:off x="4481513" y="3995738"/>
            <a:ext cx="4473575" cy="798512"/>
            <a:chOff x="2179737" y="4310952"/>
            <a:chExt cx="4474511" cy="800535"/>
          </a:xfrm>
        </p:grpSpPr>
        <p:sp>
          <p:nvSpPr>
            <p:cNvPr id="6" name="矩形 3"/>
            <p:cNvSpPr>
              <a:spLocks noChangeArrowheads="1"/>
            </p:cNvSpPr>
            <p:nvPr/>
          </p:nvSpPr>
          <p:spPr bwMode="auto">
            <a:xfrm>
              <a:off x="2179737" y="4449886"/>
              <a:ext cx="4474511" cy="52266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答：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小时可以完成任务</a:t>
              </a:r>
              <a:r>
                <a:rPr kumimoji="0" lang="zh-CN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。</a:t>
              </a:r>
              <a:endPara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37914" name="对象 4"/>
            <p:cNvGraphicFramePr>
              <a:graphicFrameLocks noChangeAspect="1"/>
            </p:cNvGraphicFramePr>
            <p:nvPr/>
          </p:nvGraphicFramePr>
          <p:xfrm>
            <a:off x="2876281" y="4310952"/>
            <a:ext cx="450181" cy="800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" imgW="228600" imgH="406400" progId="Equation.DSMT4">
                    <p:embed/>
                  </p:oleObj>
                </mc:Choice>
                <mc:Fallback>
                  <p:oleObj name="" r:id="rId1" imgW="228600" imgH="406400" progId="Equation.DSMT4">
                    <p:embed/>
                    <p:pic>
                      <p:nvPicPr>
                        <p:cNvPr id="0" name="图片 308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876281" y="4310952"/>
                          <a:ext cx="450181" cy="8005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体 times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1305</Words>
  <Application>WPS 演示</Application>
  <PresentationFormat>在屏幕上显示</PresentationFormat>
  <Paragraphs>208</Paragraphs>
  <Slides>10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</vt:i4>
      </vt:variant>
      <vt:variant>
        <vt:lpstr>幻灯片标题</vt:lpstr>
      </vt:variant>
      <vt:variant>
        <vt:i4>10</vt:i4>
      </vt:variant>
    </vt:vector>
  </HeadingPairs>
  <TitlesOfParts>
    <vt:vector size="33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楷体</vt:lpstr>
      <vt:lpstr>Arial Narrow</vt:lpstr>
      <vt:lpstr>Bell MT</vt:lpstr>
      <vt:lpstr>Arial Unicode MS</vt:lpstr>
      <vt:lpstr>2_Office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2022-09-01T15:10:52Z</dcterms:created>
  <dcterms:modified xsi:type="dcterms:W3CDTF">2022-09-01T15:10:52Z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4F67230691EB454BAC2B140CA42B921A</vt:lpwstr>
  </property>
</Properties>
</file>