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381" r:id="rId3"/>
    <p:sldId id="547" r:id="rId4"/>
    <p:sldId id="546" r:id="rId6"/>
    <p:sldId id="560" r:id="rId7"/>
    <p:sldId id="548" r:id="rId8"/>
    <p:sldId id="549" r:id="rId9"/>
    <p:sldId id="550" r:id="rId10"/>
    <p:sldId id="551" r:id="rId11"/>
    <p:sldId id="552" r:id="rId12"/>
    <p:sldId id="553" r:id="rId13"/>
    <p:sldId id="554" r:id="rId14"/>
    <p:sldId id="525" r:id="rId15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校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D5B3"/>
    <a:srgbClr val="E1E1E2"/>
    <a:srgbClr val="C7C6C6"/>
    <a:srgbClr val="FFFFFF"/>
    <a:srgbClr val="0000FF"/>
    <a:srgbClr val="FCD9DD"/>
    <a:srgbClr val="FFFFF2"/>
    <a:srgbClr val="D4E15B"/>
    <a:srgbClr val="1FB3A9"/>
    <a:srgbClr val="2E6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680"/>
        <p:guide pos="2976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commentAuthors" Target="comment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8.wmf"/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966"/>
            <a:ext cx="6858000" cy="1791114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153"/>
            <a:ext cx="6858000" cy="1242108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5663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26"/>
            <a:ext cx="2057400" cy="4389657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26"/>
            <a:ext cx="6052930" cy="4389657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56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600"/>
            <a:ext cx="7886700" cy="214004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892"/>
            <a:ext cx="7886700" cy="112540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07"/>
            <a:ext cx="7886700" cy="994402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163"/>
            <a:ext cx="3868340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240"/>
            <a:ext cx="3868340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163"/>
            <a:ext cx="3887391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240"/>
            <a:ext cx="3887391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2.wmf"/><Relationship Id="rId1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8.wmf"/><Relationship Id="rId7" Type="http://schemas.openxmlformats.org/officeDocument/2006/relationships/oleObject" Target="../embeddings/oleObject7.bin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5.wmf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文本框 39"/>
          <p:cNvSpPr txBox="1"/>
          <p:nvPr/>
        </p:nvSpPr>
        <p:spPr>
          <a:xfrm>
            <a:off x="1971040" y="2319020"/>
            <a:ext cx="532193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/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练习十二</a:t>
            </a:r>
            <a:endParaRPr lang="zh-CN" altLang="en-US" sz="36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8195" name="组合 48"/>
          <p:cNvGrpSpPr/>
          <p:nvPr/>
        </p:nvGrpSpPr>
        <p:grpSpPr>
          <a:xfrm>
            <a:off x="2240598" y="1042988"/>
            <a:ext cx="5634037" cy="768350"/>
            <a:chOff x="4003" y="1286"/>
            <a:chExt cx="8875" cy="1210"/>
          </a:xfrm>
        </p:grpSpPr>
        <p:sp>
          <p:nvSpPr>
            <p:cNvPr id="41" name="Rectangle 9"/>
            <p:cNvSpPr/>
            <p:nvPr/>
          </p:nvSpPr>
          <p:spPr>
            <a:xfrm>
              <a:off x="4252" y="1286"/>
              <a:ext cx="8626" cy="121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>
              <a:spAutoFit/>
            </a:bodyPr>
            <a:p>
              <a:pPr algn="ctr" fontAlgn="base"/>
              <a:r>
                <a:rPr lang="zh-CN" altLang="zh-CN" sz="4400" b="1" strike="noStrike" noProof="1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比</a:t>
              </a:r>
              <a:endParaRPr lang="zh-CN" altLang="zh-CN" sz="4400" b="1" strike="noStrike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4003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r>
                <a:rPr lang="en-US" altLang="zh-CN" sz="4400" b="1" strike="noStrike" noProof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endParaRPr lang="en-US" altLang="zh-CN" sz="4400" b="1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198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wrap="square" lIns="91440" tIns="45720" rIns="91440" bIns="45720" anchor="t"/>
          <a:p>
            <a:endParaRPr lang="zh-CN" altLang="en-US" sz="1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8199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8200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1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2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3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4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5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6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7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8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9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7488" y="2061607"/>
                </a:cxn>
                <a:cxn ang="0">
                  <a:pos x="0" y="2061607"/>
                </a:cxn>
                <a:cxn ang="0">
                  <a:pos x="0" y="2129324"/>
                </a:cxn>
                <a:cxn ang="0">
                  <a:pos x="123743" y="2129324"/>
                </a:cxn>
                <a:cxn ang="0">
                  <a:pos x="123743" y="2441575"/>
                </a:cxn>
                <a:cxn ang="0">
                  <a:pos x="172490" y="2441575"/>
                </a:cxn>
                <a:cxn ang="0">
                  <a:pos x="217488" y="2441575"/>
                </a:cxn>
                <a:cxn ang="0">
                  <a:pos x="217488" y="2061607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1060900"/>
                </a:cxn>
                <a:cxn ang="0">
                  <a:pos x="123743" y="1196334"/>
                </a:cxn>
                <a:cxn ang="0">
                  <a:pos x="0" y="1331768"/>
                </a:cxn>
                <a:cxn ang="0">
                  <a:pos x="0" y="1493536"/>
                </a:cxn>
                <a:cxn ang="0">
                  <a:pos x="217488" y="1493536"/>
                </a:cxn>
                <a:cxn ang="0">
                  <a:pos x="217488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0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1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2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3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4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1463"/>
                </a:cxn>
                <a:cxn ang="0">
                  <a:pos x="123825" y="135731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15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8216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7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8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9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0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6193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1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5427" y="157163"/>
                </a:cxn>
                <a:cxn ang="0">
                  <a:pos x="49213" y="22451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2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301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6038" y="153988"/>
                </a:cxn>
                <a:cxn ang="0">
                  <a:pos x="46038" y="22534"/>
                </a:cxn>
                <a:cxn ang="0">
                  <a:pos x="23019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3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4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5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5427" y="158750"/>
                </a:cxn>
                <a:cxn ang="0">
                  <a:pos x="49213" y="22678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6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2678"/>
                </a:cxn>
                <a:cxn ang="0">
                  <a:pos x="0" y="15497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7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7625" y="153988"/>
                </a:cxn>
                <a:cxn ang="0">
                  <a:pos x="47625" y="22534"/>
                </a:cxn>
                <a:cxn ang="0">
                  <a:pos x="25644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8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9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4450" y="157163"/>
                </a:cxn>
                <a:cxn ang="0">
                  <a:pos x="44450" y="22451"/>
                </a:cxn>
                <a:cxn ang="0">
                  <a:pos x="22225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0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3663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2451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1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2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5427" y="155575"/>
                </a:cxn>
                <a:cxn ang="0">
                  <a:pos x="49213" y="22767"/>
                </a:cxn>
                <a:cxn ang="0">
                  <a:pos x="22713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3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4450" y="155575"/>
                </a:cxn>
                <a:cxn ang="0">
                  <a:pos x="44450" y="22767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4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5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6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980" y="0"/>
                </a:cxn>
                <a:cxn ang="0">
                  <a:pos x="0" y="22678"/>
                </a:cxn>
                <a:cxn ang="0">
                  <a:pos x="0" y="154970"/>
                </a:cxn>
                <a:cxn ang="0">
                  <a:pos x="43961" y="158750"/>
                </a:cxn>
                <a:cxn ang="0">
                  <a:pos x="47625" y="22678"/>
                </a:cxn>
                <a:cxn ang="0">
                  <a:pos x="21980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7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4450" y="153988"/>
                </a:cxn>
                <a:cxn ang="0">
                  <a:pos x="44450" y="22534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8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39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8240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1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2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3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4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301625" y="816315"/>
                </a:cxn>
                <a:cxn ang="0">
                  <a:pos x="150812" y="966788"/>
                </a:cxn>
                <a:cxn ang="0">
                  <a:pos x="0" y="816315"/>
                </a:cxn>
                <a:cxn ang="0">
                  <a:pos x="0" y="150472"/>
                </a:cxn>
                <a:cxn ang="0">
                  <a:pos x="150812" y="0"/>
                </a:cxn>
                <a:cxn ang="0">
                  <a:pos x="301625" y="150472"/>
                </a:cxn>
                <a:cxn ang="0">
                  <a:pos x="301625" y="816315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5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6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7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8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9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0" y="0"/>
                </a:cxn>
                <a:cxn ang="0">
                  <a:pos x="0" y="470239"/>
                </a:cxn>
                <a:cxn ang="0">
                  <a:pos x="150345" y="620716"/>
                </a:cxn>
                <a:cxn ang="0">
                  <a:pos x="150345" y="1286575"/>
                </a:cxn>
                <a:cxn ang="0">
                  <a:pos x="0" y="1437051"/>
                </a:cxn>
                <a:cxn ang="0">
                  <a:pos x="0" y="1689100"/>
                </a:cxn>
                <a:cxn ang="0">
                  <a:pos x="255588" y="1689100"/>
                </a:cxn>
                <a:cxn ang="0">
                  <a:pos x="255588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0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966788"/>
                </a:cxn>
                <a:cxn ang="0">
                  <a:pos x="150813" y="816315"/>
                </a:cxn>
                <a:cxn ang="0">
                  <a:pos x="150813" y="150472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/>
            <a:p>
              <a:r>
                <a:rPr lang="zh-CN" altLang="en-US" sz="60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1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2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3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4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55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8256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352386" y="330643"/>
                </a:cxn>
                <a:cxn ang="0">
                  <a:pos x="307401" y="341915"/>
                </a:cxn>
                <a:cxn ang="0">
                  <a:pos x="292406" y="345672"/>
                </a:cxn>
                <a:cxn ang="0">
                  <a:pos x="322396" y="319371"/>
                </a:cxn>
                <a:cxn ang="0">
                  <a:pos x="341140" y="293070"/>
                </a:cxn>
                <a:cxn ang="0">
                  <a:pos x="348637" y="281798"/>
                </a:cxn>
                <a:cxn ang="0">
                  <a:pos x="483594" y="154049"/>
                </a:cxn>
                <a:cxn ang="0">
                  <a:pos x="333642" y="180351"/>
                </a:cxn>
                <a:cxn ang="0">
                  <a:pos x="333642" y="263012"/>
                </a:cxn>
                <a:cxn ang="0">
                  <a:pos x="296154" y="236710"/>
                </a:cxn>
                <a:cxn ang="0">
                  <a:pos x="262415" y="225438"/>
                </a:cxn>
                <a:cxn ang="0">
                  <a:pos x="217430" y="221681"/>
                </a:cxn>
                <a:cxn ang="0">
                  <a:pos x="183690" y="221681"/>
                </a:cxn>
                <a:cxn ang="0">
                  <a:pos x="191188" y="390760"/>
                </a:cxn>
                <a:cxn ang="0">
                  <a:pos x="243671" y="375731"/>
                </a:cxn>
                <a:cxn ang="0">
                  <a:pos x="247420" y="375731"/>
                </a:cxn>
                <a:cxn ang="0">
                  <a:pos x="232425" y="390760"/>
                </a:cxn>
                <a:cxn ang="0">
                  <a:pos x="213681" y="409547"/>
                </a:cxn>
                <a:cxn ang="0">
                  <a:pos x="202434" y="424576"/>
                </a:cxn>
                <a:cxn ang="0">
                  <a:pos x="187439" y="447120"/>
                </a:cxn>
                <a:cxn ang="0">
                  <a:pos x="176193" y="469664"/>
                </a:cxn>
                <a:cxn ang="0">
                  <a:pos x="168695" y="495965"/>
                </a:cxn>
                <a:cxn ang="0">
                  <a:pos x="164946" y="518509"/>
                </a:cxn>
                <a:cxn ang="0">
                  <a:pos x="161198" y="548567"/>
                </a:cxn>
                <a:cxn ang="0">
                  <a:pos x="161198" y="567354"/>
                </a:cxn>
                <a:cxn ang="0">
                  <a:pos x="164946" y="601170"/>
                </a:cxn>
                <a:cxn ang="0">
                  <a:pos x="168695" y="619956"/>
                </a:cxn>
                <a:cxn ang="0">
                  <a:pos x="179942" y="653772"/>
                </a:cxn>
                <a:cxn ang="0">
                  <a:pos x="187439" y="676316"/>
                </a:cxn>
                <a:cxn ang="0">
                  <a:pos x="209932" y="706375"/>
                </a:cxn>
                <a:cxn ang="0">
                  <a:pos x="236174" y="743948"/>
                </a:cxn>
                <a:cxn ang="0">
                  <a:pos x="254918" y="762734"/>
                </a:cxn>
                <a:cxn ang="0">
                  <a:pos x="277410" y="781521"/>
                </a:cxn>
                <a:cxn ang="0">
                  <a:pos x="296154" y="796550"/>
                </a:cxn>
                <a:cxn ang="0">
                  <a:pos x="318647" y="811579"/>
                </a:cxn>
                <a:cxn ang="0">
                  <a:pos x="344889" y="826609"/>
                </a:cxn>
                <a:cxn ang="0">
                  <a:pos x="367381" y="834123"/>
                </a:cxn>
                <a:cxn ang="0">
                  <a:pos x="393623" y="845395"/>
                </a:cxn>
                <a:cxn ang="0">
                  <a:pos x="412367" y="852910"/>
                </a:cxn>
                <a:cxn ang="0">
                  <a:pos x="442357" y="856667"/>
                </a:cxn>
                <a:cxn ang="0">
                  <a:pos x="461101" y="860425"/>
                </a:cxn>
                <a:cxn ang="0">
                  <a:pos x="494840" y="860425"/>
                </a:cxn>
                <a:cxn ang="0">
                  <a:pos x="509836" y="860425"/>
                </a:cxn>
                <a:cxn ang="0">
                  <a:pos x="543575" y="856667"/>
                </a:cxn>
                <a:cxn ang="0">
                  <a:pos x="558570" y="852910"/>
                </a:cxn>
                <a:cxn ang="0">
                  <a:pos x="592309" y="841638"/>
                </a:cxn>
                <a:cxn ang="0">
                  <a:pos x="607304" y="837881"/>
                </a:cxn>
                <a:cxn ang="0">
                  <a:pos x="678531" y="789036"/>
                </a:cxn>
                <a:cxn ang="0">
                  <a:pos x="693527" y="777764"/>
                </a:cxn>
                <a:cxn ang="0">
                  <a:pos x="704773" y="766492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7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319156" y="255773"/>
                </a:cxn>
                <a:cxn ang="0">
                  <a:pos x="153946" y="654479"/>
                </a:cxn>
                <a:cxn ang="0">
                  <a:pos x="645822" y="684570"/>
                </a:cxn>
                <a:cxn ang="0">
                  <a:pos x="743446" y="203114"/>
                </a:cxn>
                <a:cxn ang="0">
                  <a:pos x="319156" y="255773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8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52531" y="67627"/>
                </a:cxn>
                <a:cxn ang="0">
                  <a:pos x="195118" y="3757"/>
                </a:cxn>
                <a:cxn ang="0">
                  <a:pos x="153843" y="157797"/>
                </a:cxn>
                <a:cxn ang="0">
                  <a:pos x="11256" y="221667"/>
                </a:cxn>
                <a:cxn ang="0">
                  <a:pos x="52531" y="6762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9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59813" y="0"/>
                </a:cxn>
                <a:cxn ang="0">
                  <a:pos x="14953" y="3777"/>
                </a:cxn>
                <a:cxn ang="0">
                  <a:pos x="115888" y="298450"/>
                </a:cxn>
                <a:cxn ang="0">
                  <a:pos x="59813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0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161481" y="15020"/>
                </a:cxn>
                <a:cxn ang="0">
                  <a:pos x="349250" y="63835"/>
                </a:cxn>
                <a:cxn ang="0">
                  <a:pos x="191524" y="180242"/>
                </a:cxn>
                <a:cxn ang="0">
                  <a:pos x="0" y="127671"/>
                </a:cxn>
                <a:cxn ang="0">
                  <a:pos x="161481" y="15020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1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131763" y="0"/>
                </a:cxn>
                <a:cxn ang="0">
                  <a:pos x="97881" y="3704"/>
                </a:cxn>
                <a:cxn ang="0">
                  <a:pos x="0" y="44450"/>
                </a:cxn>
                <a:cxn ang="0">
                  <a:pos x="0" y="44450"/>
                </a:cxn>
                <a:cxn ang="0">
                  <a:pos x="97881" y="3704"/>
                </a:cxn>
                <a:cxn ang="0">
                  <a:pos x="131763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2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55771" y="115794"/>
                </a:cxn>
                <a:cxn ang="0">
                  <a:pos x="141288" y="190500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3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25425" y="0"/>
                </a:cxn>
                <a:cxn ang="0">
                  <a:pos x="142769" y="18802"/>
                </a:cxn>
                <a:cxn ang="0">
                  <a:pos x="112712" y="3760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165311" y="473818"/>
                </a:cxn>
                <a:cxn ang="0">
                  <a:pos x="345651" y="530225"/>
                </a:cxn>
                <a:cxn ang="0">
                  <a:pos x="563563" y="436213"/>
                </a:cxn>
                <a:cxn ang="0">
                  <a:pos x="229182" y="0"/>
                </a:cxn>
                <a:cxn ang="0">
                  <a:pos x="225425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4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41275" y="0"/>
                </a:cxn>
                <a:cxn ang="0">
                  <a:pos x="0" y="11113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5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02537" y="0"/>
                </a:cxn>
                <a:cxn ang="0">
                  <a:pos x="195036" y="0"/>
                </a:cxn>
                <a:cxn ang="0">
                  <a:pos x="161279" y="3761"/>
                </a:cxn>
                <a:cxn ang="0">
                  <a:pos x="63761" y="45140"/>
                </a:cxn>
                <a:cxn ang="0">
                  <a:pos x="0" y="116612"/>
                </a:cxn>
                <a:cxn ang="0">
                  <a:pos x="146277" y="173038"/>
                </a:cxn>
                <a:cxn ang="0">
                  <a:pos x="191285" y="169276"/>
                </a:cxn>
                <a:cxn ang="0">
                  <a:pos x="191285" y="169276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55047" y="146706"/>
                </a:cxn>
                <a:cxn ang="0">
                  <a:pos x="255047" y="146706"/>
                </a:cxn>
                <a:cxn ang="0">
                  <a:pos x="285052" y="127897"/>
                </a:cxn>
                <a:cxn ang="0">
                  <a:pos x="285052" y="127897"/>
                </a:cxn>
                <a:cxn ang="0">
                  <a:pos x="341313" y="71472"/>
                </a:cxn>
                <a:cxn ang="0">
                  <a:pos x="303806" y="22570"/>
                </a:cxn>
                <a:cxn ang="0">
                  <a:pos x="20253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66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8267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54520" y="109108"/>
                </a:cxn>
                <a:cxn ang="0">
                  <a:pos x="2068189" y="22574"/>
                </a:cxn>
                <a:cxn ang="0">
                  <a:pos x="1993119" y="22574"/>
                </a:cxn>
                <a:cxn ang="0">
                  <a:pos x="1963090" y="52672"/>
                </a:cxn>
                <a:cxn ang="0">
                  <a:pos x="1940569" y="75246"/>
                </a:cxn>
                <a:cxn ang="0">
                  <a:pos x="1824210" y="188117"/>
                </a:cxn>
                <a:cxn ang="0">
                  <a:pos x="1801689" y="210691"/>
                </a:cxn>
                <a:cxn ang="0">
                  <a:pos x="165154" y="1836025"/>
                </a:cxn>
                <a:cxn ang="0">
                  <a:pos x="0" y="2155825"/>
                </a:cxn>
                <a:cxn ang="0">
                  <a:pos x="108852" y="2103152"/>
                </a:cxn>
                <a:cxn ang="0">
                  <a:pos x="108852" y="2103152"/>
                </a:cxn>
                <a:cxn ang="0">
                  <a:pos x="326556" y="1997806"/>
                </a:cxn>
                <a:cxn ang="0">
                  <a:pos x="1959337" y="376234"/>
                </a:cxn>
                <a:cxn ang="0">
                  <a:pos x="1959337" y="376234"/>
                </a:cxn>
                <a:cxn ang="0">
                  <a:pos x="1974351" y="361185"/>
                </a:cxn>
                <a:cxn ang="0">
                  <a:pos x="2154520" y="184355"/>
                </a:cxn>
                <a:cxn ang="0">
                  <a:pos x="2154520" y="109108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8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55825"/>
                </a:cxn>
                <a:cxn ang="0">
                  <a:pos x="322652" y="1994044"/>
                </a:cxn>
                <a:cxn ang="0">
                  <a:pos x="2149766" y="184355"/>
                </a:cxn>
                <a:cxn ang="0">
                  <a:pos x="2149766" y="105345"/>
                </a:cxn>
                <a:cxn ang="0">
                  <a:pos x="2063475" y="18811"/>
                </a:cxn>
                <a:cxn ang="0">
                  <a:pos x="1988439" y="18811"/>
                </a:cxn>
                <a:cxn ang="0">
                  <a:pos x="161326" y="1832263"/>
                </a:cxn>
                <a:cxn ang="0">
                  <a:pos x="0" y="2155825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9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0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1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161405" y="1993900"/>
                </a:cxn>
                <a:cxn ang="0">
                  <a:pos x="1989419" y="184341"/>
                </a:cxn>
                <a:cxn ang="0">
                  <a:pos x="1989419" y="105338"/>
                </a:cxn>
                <a:cxn ang="0">
                  <a:pos x="1903086" y="18810"/>
                </a:cxn>
                <a:cxn ang="0">
                  <a:pos x="1828014" y="18810"/>
                </a:cxn>
                <a:cxn ang="0">
                  <a:pos x="0" y="1832130"/>
                </a:cxn>
                <a:cxn ang="0">
                  <a:pos x="161405" y="1993900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2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187768"/>
                </a:cxn>
                <a:cxn ang="0">
                  <a:pos x="168991" y="18776"/>
                </a:cxn>
                <a:cxn ang="0">
                  <a:pos x="244099" y="18776"/>
                </a:cxn>
                <a:cxn ang="0">
                  <a:pos x="330473" y="105150"/>
                </a:cxn>
                <a:cxn ang="0">
                  <a:pos x="330473" y="184013"/>
                </a:cxn>
                <a:cxn ang="0">
                  <a:pos x="161481" y="349250"/>
                </a:cxn>
                <a:cxn ang="0">
                  <a:pos x="0" y="187768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3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4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5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60113"/>
                </a:cxn>
                <a:cxn ang="0">
                  <a:pos x="41140" y="18785"/>
                </a:cxn>
                <a:cxn ang="0">
                  <a:pos x="115941" y="18785"/>
                </a:cxn>
                <a:cxn ang="0">
                  <a:pos x="201962" y="105198"/>
                </a:cxn>
                <a:cxn ang="0">
                  <a:pos x="201962" y="184097"/>
                </a:cxn>
                <a:cxn ang="0">
                  <a:pos x="160822" y="225425"/>
                </a:cxn>
                <a:cxn ang="0">
                  <a:pos x="0" y="60113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6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7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8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36513" y="0"/>
                </a:cxn>
                <a:cxn ang="0">
                  <a:pos x="0" y="15875"/>
                </a:cxn>
                <a:cxn ang="0">
                  <a:pos x="36513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9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0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1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2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3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4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5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6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7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8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9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0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1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2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3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4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5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0" y="45243"/>
                </a:cxn>
                <a:cxn ang="0">
                  <a:pos x="75197" y="120650"/>
                </a:cxn>
                <a:cxn ang="0">
                  <a:pos x="142875" y="52784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6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7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98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8299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992187" y="361950"/>
                </a:cxn>
                <a:cxn ang="0">
                  <a:pos x="1028700" y="0"/>
                </a:cxn>
                <a:cxn ang="0">
                  <a:pos x="514350" y="0"/>
                </a:cxn>
                <a:cxn ang="0">
                  <a:pos x="0" y="0"/>
                </a:cxn>
                <a:cxn ang="0">
                  <a:pos x="169862" y="1606550"/>
                </a:cxn>
                <a:cxn ang="0">
                  <a:pos x="514350" y="1606550"/>
                </a:cxn>
                <a:cxn ang="0">
                  <a:pos x="863600" y="1606550"/>
                </a:cxn>
                <a:cxn ang="0">
                  <a:pos x="874712" y="1493837"/>
                </a:cxn>
                <a:cxn ang="0">
                  <a:pos x="901700" y="1238250"/>
                </a:cxn>
                <a:cxn ang="0">
                  <a:pos x="981075" y="482600"/>
                </a:cxn>
                <a:cxn ang="0">
                  <a:pos x="992187" y="361950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0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540704" y="112877"/>
                </a:cxn>
                <a:cxn ang="0">
                  <a:pos x="108891" y="955695"/>
                </a:cxn>
                <a:cxn ang="0">
                  <a:pos x="176479" y="1158875"/>
                </a:cxn>
                <a:cxn ang="0">
                  <a:pos x="1449388" y="737465"/>
                </a:cxn>
                <a:cxn ang="0">
                  <a:pos x="1385554" y="538049"/>
                </a:cxn>
                <a:cxn ang="0">
                  <a:pos x="540704" y="112877"/>
                </a:cxn>
                <a:cxn ang="0">
                  <a:pos x="341695" y="880443"/>
                </a:cxn>
                <a:cxn ang="0">
                  <a:pos x="615802" y="346157"/>
                </a:cxn>
                <a:cxn ang="0">
                  <a:pos x="1152751" y="613300"/>
                </a:cxn>
                <a:cxn ang="0">
                  <a:pos x="341695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1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2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66675" y="104673"/>
                </a:cxn>
                <a:cxn ang="0">
                  <a:pos x="37041" y="11214"/>
                </a:cxn>
                <a:cxn ang="0">
                  <a:pos x="14816" y="0"/>
                </a:cxn>
                <a:cxn ang="0">
                  <a:pos x="3704" y="22429"/>
                </a:cxn>
                <a:cxn ang="0">
                  <a:pos x="33337" y="115888"/>
                </a:cxn>
                <a:cxn ang="0">
                  <a:pos x="66675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3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4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5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4953"/>
                </a:cxn>
                <a:cxn ang="0">
                  <a:pos x="11205" y="3738"/>
                </a:cxn>
                <a:cxn ang="0">
                  <a:pos x="0" y="26168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6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7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8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9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0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66675" y="106106"/>
                </a:cxn>
                <a:cxn ang="0">
                  <a:pos x="37041" y="11368"/>
                </a:cxn>
                <a:cxn ang="0">
                  <a:pos x="14816" y="0"/>
                </a:cxn>
                <a:cxn ang="0">
                  <a:pos x="3704" y="22737"/>
                </a:cxn>
                <a:cxn ang="0">
                  <a:pos x="33337" y="117475"/>
                </a:cxn>
                <a:cxn ang="0">
                  <a:pos x="66675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1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2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3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4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5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6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7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8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9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0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1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2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3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4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5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6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7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8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9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0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1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2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540111" y="112877"/>
                </a:cxn>
                <a:cxn ang="0">
                  <a:pos x="108772" y="959458"/>
                </a:cxn>
                <a:cxn ang="0">
                  <a:pos x="176286" y="1158875"/>
                </a:cxn>
                <a:cxn ang="0">
                  <a:pos x="1447800" y="741228"/>
                </a:cxn>
                <a:cxn ang="0">
                  <a:pos x="1384036" y="538049"/>
                </a:cxn>
                <a:cxn ang="0">
                  <a:pos x="540111" y="112877"/>
                </a:cxn>
                <a:cxn ang="0">
                  <a:pos x="341320" y="880443"/>
                </a:cxn>
                <a:cxn ang="0">
                  <a:pos x="615127" y="346157"/>
                </a:cxn>
                <a:cxn ang="0">
                  <a:pos x="1151488" y="613300"/>
                </a:cxn>
                <a:cxn ang="0">
                  <a:pos x="341320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3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4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1214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5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6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7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8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1214"/>
                </a:cxn>
                <a:cxn ang="0">
                  <a:pos x="11205" y="0"/>
                </a:cxn>
                <a:cxn ang="0">
                  <a:pos x="0" y="22429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9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0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1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68263" y="107900"/>
                </a:cxn>
                <a:cxn ang="0">
                  <a:pos x="37923" y="14882"/>
                </a:cxn>
                <a:cxn ang="0">
                  <a:pos x="15169" y="3720"/>
                </a:cxn>
                <a:cxn ang="0">
                  <a:pos x="3792" y="26045"/>
                </a:cxn>
                <a:cxn ang="0">
                  <a:pos x="34131" y="119063"/>
                </a:cxn>
                <a:cxn ang="0">
                  <a:pos x="68263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2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68263" y="106106"/>
                </a:cxn>
                <a:cxn ang="0">
                  <a:pos x="37923" y="11368"/>
                </a:cxn>
                <a:cxn ang="0">
                  <a:pos x="15169" y="0"/>
                </a:cxn>
                <a:cxn ang="0">
                  <a:pos x="3792" y="22737"/>
                </a:cxn>
                <a:cxn ang="0">
                  <a:pos x="34131" y="117475"/>
                </a:cxn>
                <a:cxn ang="0">
                  <a:pos x="68263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3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66675" y="107900"/>
                </a:cxn>
                <a:cxn ang="0">
                  <a:pos x="37041" y="14882"/>
                </a:cxn>
                <a:cxn ang="0">
                  <a:pos x="14816" y="3720"/>
                </a:cxn>
                <a:cxn ang="0">
                  <a:pos x="3704" y="26045"/>
                </a:cxn>
                <a:cxn ang="0">
                  <a:pos x="33337" y="119063"/>
                </a:cxn>
                <a:cxn ang="0">
                  <a:pos x="66675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344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8345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1444625" y="128015"/>
                </a:cxn>
                <a:cxn ang="0">
                  <a:pos x="1328304" y="11295"/>
                </a:cxn>
                <a:cxn ang="0">
                  <a:pos x="176356" y="7530"/>
                </a:cxn>
                <a:cxn ang="0">
                  <a:pos x="157595" y="7530"/>
                </a:cxn>
                <a:cxn ang="0">
                  <a:pos x="116320" y="0"/>
                </a:cxn>
                <a:cxn ang="0">
                  <a:pos x="108815" y="0"/>
                </a:cxn>
                <a:cxn ang="0">
                  <a:pos x="3752" y="105424"/>
                </a:cxn>
                <a:cxn ang="0">
                  <a:pos x="0" y="1920225"/>
                </a:cxn>
                <a:cxn ang="0">
                  <a:pos x="101311" y="2021884"/>
                </a:cxn>
                <a:cxn ang="0">
                  <a:pos x="112568" y="2021884"/>
                </a:cxn>
                <a:cxn ang="0">
                  <a:pos x="142586" y="2018119"/>
                </a:cxn>
                <a:cxn ang="0">
                  <a:pos x="172604" y="2021884"/>
                </a:cxn>
                <a:cxn ang="0">
                  <a:pos x="1324552" y="2025650"/>
                </a:cxn>
                <a:cxn ang="0">
                  <a:pos x="1440872" y="1908930"/>
                </a:cxn>
                <a:cxn ang="0">
                  <a:pos x="1444625" y="538416"/>
                </a:cxn>
                <a:cxn ang="0">
                  <a:pos x="1444625" y="128015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6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1390068" y="1824871"/>
                </a:cxn>
                <a:cxn ang="0">
                  <a:pos x="1269845" y="1941513"/>
                </a:cxn>
                <a:cxn ang="0">
                  <a:pos x="116465" y="1937750"/>
                </a:cxn>
                <a:cxn ang="0">
                  <a:pos x="0" y="1821109"/>
                </a:cxn>
                <a:cxn ang="0">
                  <a:pos x="3756" y="116641"/>
                </a:cxn>
                <a:cxn ang="0">
                  <a:pos x="123979" y="0"/>
                </a:cxn>
                <a:cxn ang="0">
                  <a:pos x="1273602" y="3762"/>
                </a:cxn>
                <a:cxn ang="0">
                  <a:pos x="1393825" y="120403"/>
                </a:cxn>
                <a:cxn ang="0">
                  <a:pos x="1390068" y="1824871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7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8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9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1390068" y="1739095"/>
                </a:cxn>
                <a:cxn ang="0">
                  <a:pos x="1269845" y="1855788"/>
                </a:cxn>
                <a:cxn ang="0">
                  <a:pos x="116465" y="1852023"/>
                </a:cxn>
                <a:cxn ang="0">
                  <a:pos x="0" y="1735331"/>
                </a:cxn>
                <a:cxn ang="0">
                  <a:pos x="3756" y="116692"/>
                </a:cxn>
                <a:cxn ang="0">
                  <a:pos x="123979" y="0"/>
                </a:cxn>
                <a:cxn ang="0">
                  <a:pos x="1273602" y="3764"/>
                </a:cxn>
                <a:cxn ang="0">
                  <a:pos x="1393825" y="120456"/>
                </a:cxn>
                <a:cxn ang="0">
                  <a:pos x="1390068" y="1739095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0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21667" y="1967918"/>
                </a:cxn>
                <a:cxn ang="0">
                  <a:pos x="116469" y="2073275"/>
                </a:cxn>
                <a:cxn ang="0">
                  <a:pos x="105198" y="2073275"/>
                </a:cxn>
                <a:cxn ang="0">
                  <a:pos x="0" y="1967918"/>
                </a:cxn>
                <a:cxn ang="0">
                  <a:pos x="3757" y="109119"/>
                </a:cxn>
                <a:cxn ang="0">
                  <a:pos x="108955" y="3762"/>
                </a:cxn>
                <a:cxn ang="0">
                  <a:pos x="120226" y="3762"/>
                </a:cxn>
                <a:cxn ang="0">
                  <a:pos x="225425" y="109119"/>
                </a:cxn>
                <a:cxn ang="0">
                  <a:pos x="221667" y="1967918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1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676275" y="41577"/>
                </a:cxn>
                <a:cxn ang="0">
                  <a:pos x="638704" y="79375"/>
                </a:cxn>
                <a:cxn ang="0">
                  <a:pos x="37570" y="79375"/>
                </a:cxn>
                <a:cxn ang="0">
                  <a:pos x="0" y="41577"/>
                </a:cxn>
                <a:cxn ang="0">
                  <a:pos x="37570" y="0"/>
                </a:cxn>
                <a:cxn ang="0">
                  <a:pos x="638704" y="3779"/>
                </a:cxn>
                <a:cxn ang="0">
                  <a:pos x="676275" y="4157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2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3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4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8100"/>
                </a:cxn>
                <a:cxn ang="0">
                  <a:pos x="0" y="38100"/>
                </a:cxn>
                <a:cxn ang="0">
                  <a:pos x="38100" y="0"/>
                </a:cxn>
                <a:cxn ang="0">
                  <a:pos x="38100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5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313" y="0"/>
                </a:cxn>
                <a:cxn ang="0">
                  <a:pos x="0" y="211138"/>
                </a:cxn>
                <a:cxn ang="0">
                  <a:pos x="0" y="211138"/>
                </a:cxn>
                <a:cxn ang="0">
                  <a:pos x="214313" y="0"/>
                </a:cxn>
                <a:cxn ang="0">
                  <a:pos x="214313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8356" name="文本框 1"/>
          <p:cNvSpPr txBox="1"/>
          <p:nvPr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7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8" name="文本框 1"/>
          <p:cNvSpPr txBox="1"/>
          <p:nvPr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9" name="文本框 1"/>
          <p:cNvSpPr txBox="1"/>
          <p:nvPr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0" name="文本框 1"/>
          <p:cNvSpPr txBox="1"/>
          <p:nvPr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1" name="文本框 1"/>
          <p:cNvSpPr txBox="1"/>
          <p:nvPr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2" name="文本框 1"/>
          <p:cNvSpPr txBox="1"/>
          <p:nvPr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3" name="文本框 1"/>
          <p:cNvSpPr txBox="1"/>
          <p:nvPr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4" name="文本框 1"/>
          <p:cNvSpPr txBox="1"/>
          <p:nvPr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4742" name="文本框 1"/>
          <p:cNvSpPr txBox="1"/>
          <p:nvPr/>
        </p:nvSpPr>
        <p:spPr>
          <a:xfrm>
            <a:off x="80963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5" name="Rectangle 2"/>
          <p:cNvSpPr/>
          <p:nvPr/>
        </p:nvSpPr>
        <p:spPr>
          <a:xfrm>
            <a:off x="304800" y="577850"/>
            <a:ext cx="8642985" cy="14414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eaLnBrk="1" latinLnBrk="1" hangingPunct="1">
              <a:lnSpc>
                <a:spcPts val="35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9</a:t>
            </a:r>
            <a:r>
              <a:rPr lang="zh-CN" altLang="en-US" sz="2800" b="1" baseline="30000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*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某仓库里储存了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150 t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大米、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60t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面粉和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15t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杂粮，求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ts val="35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 这个仓库储存的大米、面粉和杂粮的比。并把</a:t>
            </a:r>
            <a:r>
              <a:rPr 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这个</a:t>
            </a:r>
            <a:endParaRPr lang="zh-CN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ts val="3500"/>
              </a:lnSpc>
            </a:pPr>
            <a:r>
              <a:rPr 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</a:t>
            </a:r>
            <a:r>
              <a:rPr 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比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化成最简单的整数比。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0" name="Rectangle 2"/>
          <p:cNvSpPr/>
          <p:nvPr/>
        </p:nvSpPr>
        <p:spPr>
          <a:xfrm>
            <a:off x="2473325" y="2321560"/>
            <a:ext cx="2748915" cy="4191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eaLnBrk="1" latinLnBrk="1" hangingPunct="1">
              <a:lnSpc>
                <a:spcPts val="35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150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t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60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t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15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t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Rectangle 2"/>
          <p:cNvSpPr/>
          <p:nvPr/>
        </p:nvSpPr>
        <p:spPr>
          <a:xfrm>
            <a:off x="2227580" y="2854960"/>
            <a:ext cx="5405120" cy="4191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eaLnBrk="1" latinLnBrk="1" hangingPunct="1">
              <a:lnSpc>
                <a:spcPts val="35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=(150÷15)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(60÷15)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(15÷15)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2" name="Rectangle 2"/>
          <p:cNvSpPr/>
          <p:nvPr/>
        </p:nvSpPr>
        <p:spPr>
          <a:xfrm>
            <a:off x="2237105" y="3455035"/>
            <a:ext cx="1852295" cy="4191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eaLnBrk="1" latinLnBrk="1" hangingPunct="1">
              <a:lnSpc>
                <a:spcPts val="35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=10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4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Rectangle 2"/>
          <p:cNvSpPr/>
          <p:nvPr/>
        </p:nvSpPr>
        <p:spPr>
          <a:xfrm>
            <a:off x="255905" y="477520"/>
            <a:ext cx="8174355" cy="9366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eaLnBrk="1" latinLnBrk="1" hangingPunct="1">
              <a:lnSpc>
                <a:spcPts val="35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10.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一种混凝土中水泥、沙子和石子的比是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2∶3∶5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。  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eaLnBrk="1" latinLnBrk="1" hangingPunct="1">
              <a:lnSpc>
                <a:spcPts val="35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现在要搅拌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20 t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这样的混凝土，需要水泥、沙子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eaLnBrk="1" latinLnBrk="1" hangingPunct="1">
              <a:lnSpc>
                <a:spcPts val="35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和石子各多少吨？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424305" y="1815465"/>
            <a:ext cx="3776345" cy="919480"/>
            <a:chOff x="4454" y="2927"/>
            <a:chExt cx="5947" cy="1448"/>
          </a:xfrm>
        </p:grpSpPr>
        <p:sp>
          <p:nvSpPr>
            <p:cNvPr id="36" name="文本框 35"/>
            <p:cNvSpPr txBox="1"/>
            <p:nvPr/>
          </p:nvSpPr>
          <p:spPr>
            <a:xfrm>
              <a:off x="4454" y="3225"/>
              <a:ext cx="5947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20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=4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（吨）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6" name="组合 16"/>
            <p:cNvGrpSpPr/>
            <p:nvPr/>
          </p:nvGrpSpPr>
          <p:grpSpPr>
            <a:xfrm rot="0">
              <a:off x="5819" y="2927"/>
              <a:ext cx="1954" cy="1448"/>
              <a:chOff x="1212" y="2020"/>
              <a:chExt cx="1953" cy="1448"/>
            </a:xfrm>
          </p:grpSpPr>
          <p:sp>
            <p:nvSpPr>
              <p:cNvPr id="27" name="文本框 17"/>
              <p:cNvSpPr txBox="1"/>
              <p:nvPr/>
            </p:nvSpPr>
            <p:spPr>
              <a:xfrm>
                <a:off x="1855" y="2020"/>
                <a:ext cx="1009" cy="68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文本框 18"/>
              <p:cNvSpPr txBox="1"/>
              <p:nvPr/>
            </p:nvSpPr>
            <p:spPr>
              <a:xfrm>
                <a:off x="1244" y="2646"/>
                <a:ext cx="192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2+3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  <a:sym typeface="+mn-ea"/>
                  </a:rPr>
                  <a:t>+5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9" name="直接连接符 28"/>
              <p:cNvCxnSpPr/>
              <p:nvPr/>
            </p:nvCxnSpPr>
            <p:spPr>
              <a:xfrm>
                <a:off x="1212" y="2631"/>
                <a:ext cx="1799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" name="文本框 8"/>
          <p:cNvSpPr txBox="1"/>
          <p:nvPr/>
        </p:nvSpPr>
        <p:spPr>
          <a:xfrm>
            <a:off x="351155" y="1986915"/>
            <a:ext cx="11684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水泥：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51155" y="2796540"/>
            <a:ext cx="11684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沙子：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414780" y="2596515"/>
            <a:ext cx="3776345" cy="919480"/>
            <a:chOff x="4454" y="2927"/>
            <a:chExt cx="5947" cy="1448"/>
          </a:xfrm>
        </p:grpSpPr>
        <p:sp>
          <p:nvSpPr>
            <p:cNvPr id="6" name="文本框 5"/>
            <p:cNvSpPr txBox="1"/>
            <p:nvPr/>
          </p:nvSpPr>
          <p:spPr>
            <a:xfrm>
              <a:off x="4454" y="3225"/>
              <a:ext cx="5947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20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=6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（吨）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7" name="组合 16"/>
            <p:cNvGrpSpPr/>
            <p:nvPr/>
          </p:nvGrpSpPr>
          <p:grpSpPr>
            <a:xfrm rot="0">
              <a:off x="5819" y="2927"/>
              <a:ext cx="1954" cy="1448"/>
              <a:chOff x="1212" y="2020"/>
              <a:chExt cx="1953" cy="1448"/>
            </a:xfrm>
          </p:grpSpPr>
          <p:sp>
            <p:nvSpPr>
              <p:cNvPr id="8" name="文本框 17"/>
              <p:cNvSpPr txBox="1"/>
              <p:nvPr/>
            </p:nvSpPr>
            <p:spPr>
              <a:xfrm>
                <a:off x="1855" y="2020"/>
                <a:ext cx="1009" cy="68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文本框 18"/>
              <p:cNvSpPr txBox="1"/>
              <p:nvPr/>
            </p:nvSpPr>
            <p:spPr>
              <a:xfrm>
                <a:off x="1244" y="2646"/>
                <a:ext cx="192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2+3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  <a:sym typeface="+mn-ea"/>
                  </a:rPr>
                  <a:t>+5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1" name="直接连接符 10"/>
              <p:cNvCxnSpPr/>
              <p:nvPr/>
            </p:nvCxnSpPr>
            <p:spPr>
              <a:xfrm>
                <a:off x="1212" y="2631"/>
                <a:ext cx="1799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" name="文本框 11"/>
          <p:cNvSpPr txBox="1"/>
          <p:nvPr/>
        </p:nvSpPr>
        <p:spPr>
          <a:xfrm>
            <a:off x="351155" y="3587115"/>
            <a:ext cx="11684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石子：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1405255" y="3397885"/>
            <a:ext cx="3776345" cy="919480"/>
            <a:chOff x="4454" y="2927"/>
            <a:chExt cx="5947" cy="1448"/>
          </a:xfrm>
        </p:grpSpPr>
        <p:sp>
          <p:nvSpPr>
            <p:cNvPr id="14" name="文本框 13"/>
            <p:cNvSpPr txBox="1"/>
            <p:nvPr/>
          </p:nvSpPr>
          <p:spPr>
            <a:xfrm>
              <a:off x="4454" y="3225"/>
              <a:ext cx="5947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20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=10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（吨）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5" name="组合 16"/>
            <p:cNvGrpSpPr/>
            <p:nvPr/>
          </p:nvGrpSpPr>
          <p:grpSpPr>
            <a:xfrm rot="0">
              <a:off x="5819" y="2927"/>
              <a:ext cx="1954" cy="1448"/>
              <a:chOff x="1212" y="2020"/>
              <a:chExt cx="1953" cy="1448"/>
            </a:xfrm>
          </p:grpSpPr>
          <p:sp>
            <p:nvSpPr>
              <p:cNvPr id="16" name="文本框 17"/>
              <p:cNvSpPr txBox="1"/>
              <p:nvPr/>
            </p:nvSpPr>
            <p:spPr>
              <a:xfrm>
                <a:off x="1855" y="2020"/>
                <a:ext cx="1009" cy="68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文本框 18"/>
              <p:cNvSpPr txBox="1"/>
              <p:nvPr/>
            </p:nvSpPr>
            <p:spPr>
              <a:xfrm>
                <a:off x="1244" y="2646"/>
                <a:ext cx="192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2+3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  <a:sym typeface="+mn-ea"/>
                  </a:rPr>
                  <a:t>+5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8" name="直接连接符 17"/>
              <p:cNvCxnSpPr/>
              <p:nvPr/>
            </p:nvCxnSpPr>
            <p:spPr>
              <a:xfrm>
                <a:off x="1212" y="2631"/>
                <a:ext cx="1799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9" name="Rectangle 2"/>
          <p:cNvSpPr/>
          <p:nvPr/>
        </p:nvSpPr>
        <p:spPr>
          <a:xfrm>
            <a:off x="700088" y="4345940"/>
            <a:ext cx="6337300" cy="6159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eaLnBrk="1" latinLnBrk="1" hangingPunct="1">
              <a:lnSpc>
                <a:spcPts val="35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答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: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需要水泥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吨，沙子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吨，石子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吨。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5589905" y="2044700"/>
            <a:ext cx="2603500" cy="1953895"/>
            <a:chOff x="7440" y="2146"/>
            <a:chExt cx="4100" cy="3077"/>
          </a:xfrm>
        </p:grpSpPr>
        <p:sp>
          <p:nvSpPr>
            <p:cNvPr id="33" name="圆角矩形标注 32"/>
            <p:cNvSpPr/>
            <p:nvPr/>
          </p:nvSpPr>
          <p:spPr>
            <a:xfrm>
              <a:off x="7440" y="2146"/>
              <a:ext cx="4100" cy="1188"/>
            </a:xfrm>
            <a:prstGeom prst="wedgeRoundRectCallout">
              <a:avLst>
                <a:gd name="adj1" fmla="val 24585"/>
                <a:gd name="adj2" fmla="val 79040"/>
                <a:gd name="adj3" fmla="val 16667"/>
              </a:avLst>
            </a:prstGeom>
            <a:solidFill>
              <a:schemeClr val="bg1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l"/>
              <a:r>
                <a:rPr lang="zh-CN" altLang="en-US" sz="2400" b="1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rPr>
                <a:t>水泥、沙子和石子的比是</a:t>
              </a:r>
              <a:r>
                <a:rPr lang="en-US" altLang="zh-CN" sz="2400" b="1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rPr>
                <a:t>2</a:t>
              </a:r>
              <a:r>
                <a:rPr lang="zh-CN" altLang="en-US" sz="2400" b="1" dirty="0">
                  <a:solidFill>
                    <a:schemeClr val="tx1"/>
                  </a:solidFill>
                  <a:latin typeface="楷体_GB2312" panose="02010609030101010101" pitchFamily="1" charset="-122"/>
                  <a:ea typeface="楷体_GB2312" panose="02010609030101010101" pitchFamily="1" charset="-122"/>
                  <a:sym typeface="+mn-ea"/>
                </a:rPr>
                <a:t>∶</a:t>
              </a:r>
              <a:r>
                <a:rPr lang="en-US" altLang="zh-CN" sz="2400" b="1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rPr>
                <a:t>3</a:t>
              </a:r>
              <a:r>
                <a:rPr lang="zh-CN" altLang="en-US" sz="2400" b="1" dirty="0">
                  <a:solidFill>
                    <a:schemeClr val="tx1"/>
                  </a:solidFill>
                  <a:latin typeface="楷体_GB2312" panose="02010609030101010101" pitchFamily="1" charset="-122"/>
                  <a:ea typeface="楷体_GB2312" panose="02010609030101010101" pitchFamily="1" charset="-122"/>
                  <a:sym typeface="+mn-ea"/>
                </a:rPr>
                <a:t>∶</a:t>
              </a:r>
              <a:r>
                <a:rPr lang="en-US" altLang="zh-CN" sz="2400" b="1" dirty="0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sym typeface="+mn-ea"/>
                </a:rPr>
                <a:t>5</a:t>
              </a:r>
              <a:r>
                <a:rPr lang="zh-CN" altLang="en-US" sz="2400" b="1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rPr>
                <a:t>。</a:t>
              </a:r>
              <a:endParaRPr lang="zh-CN" altLang="en-US" sz="24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endParaRPr>
            </a:p>
          </p:txBody>
        </p:sp>
        <p:pic>
          <p:nvPicPr>
            <p:cNvPr id="34" name="图片 33" descr="书本 拷贝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9720" y="3641"/>
              <a:ext cx="1257" cy="1583"/>
            </a:xfrm>
            <a:prstGeom prst="rect">
              <a:avLst/>
            </a:prstGeom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12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18770" y="297815"/>
            <a:ext cx="8023225" cy="15125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11</a:t>
            </a:r>
            <a:r>
              <a:rPr lang="zh-CN" altLang="en-US" sz="2800" b="1" baseline="30000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*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.用120cm的铁丝做一个长方体框架。长、宽、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高的比是3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︰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︰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1。这个长方体的长、宽、高分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别是多少？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386070" y="2644140"/>
            <a:ext cx="3654425" cy="15125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答：这个长方体的长是15cm，宽是10cm，高是5cm。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1424940" y="1838960"/>
            <a:ext cx="29775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120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÷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=30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 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1416050" y="2370455"/>
            <a:ext cx="3776345" cy="919480"/>
            <a:chOff x="4454" y="2927"/>
            <a:chExt cx="5947" cy="1448"/>
          </a:xfrm>
        </p:grpSpPr>
        <p:sp>
          <p:nvSpPr>
            <p:cNvPr id="36" name="文本框 35"/>
            <p:cNvSpPr txBox="1"/>
            <p:nvPr/>
          </p:nvSpPr>
          <p:spPr>
            <a:xfrm>
              <a:off x="4454" y="3225"/>
              <a:ext cx="5947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30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=15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cm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6" name="组合 16"/>
            <p:cNvGrpSpPr/>
            <p:nvPr/>
          </p:nvGrpSpPr>
          <p:grpSpPr>
            <a:xfrm rot="0">
              <a:off x="5819" y="2927"/>
              <a:ext cx="1954" cy="1448"/>
              <a:chOff x="1212" y="2020"/>
              <a:chExt cx="1953" cy="1448"/>
            </a:xfrm>
          </p:grpSpPr>
          <p:sp>
            <p:nvSpPr>
              <p:cNvPr id="27" name="文本框 17"/>
              <p:cNvSpPr txBox="1"/>
              <p:nvPr/>
            </p:nvSpPr>
            <p:spPr>
              <a:xfrm>
                <a:off x="1855" y="2020"/>
                <a:ext cx="1009" cy="68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文本框 18"/>
              <p:cNvSpPr txBox="1"/>
              <p:nvPr/>
            </p:nvSpPr>
            <p:spPr>
              <a:xfrm>
                <a:off x="1244" y="2646"/>
                <a:ext cx="192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3+2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  <a:sym typeface="+mn-ea"/>
                  </a:rPr>
                  <a:t>+1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9" name="直接连接符 28"/>
              <p:cNvCxnSpPr/>
              <p:nvPr/>
            </p:nvCxnSpPr>
            <p:spPr>
              <a:xfrm>
                <a:off x="1212" y="2631"/>
                <a:ext cx="1799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" name="文本框 8"/>
          <p:cNvSpPr txBox="1"/>
          <p:nvPr/>
        </p:nvSpPr>
        <p:spPr>
          <a:xfrm>
            <a:off x="609600" y="2541905"/>
            <a:ext cx="740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长：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37540" y="3427730"/>
            <a:ext cx="740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宽：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1397000" y="3237230"/>
            <a:ext cx="3776345" cy="919480"/>
            <a:chOff x="4454" y="2927"/>
            <a:chExt cx="5947" cy="1448"/>
          </a:xfrm>
        </p:grpSpPr>
        <p:sp>
          <p:nvSpPr>
            <p:cNvPr id="13" name="文本框 12"/>
            <p:cNvSpPr txBox="1"/>
            <p:nvPr/>
          </p:nvSpPr>
          <p:spPr>
            <a:xfrm>
              <a:off x="4454" y="3225"/>
              <a:ext cx="5947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30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=10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cm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4" name="组合 16"/>
            <p:cNvGrpSpPr/>
            <p:nvPr/>
          </p:nvGrpSpPr>
          <p:grpSpPr>
            <a:xfrm rot="0">
              <a:off x="5819" y="2927"/>
              <a:ext cx="1954" cy="1448"/>
              <a:chOff x="1212" y="2020"/>
              <a:chExt cx="1953" cy="1448"/>
            </a:xfrm>
          </p:grpSpPr>
          <p:sp>
            <p:nvSpPr>
              <p:cNvPr id="15" name="文本框 17"/>
              <p:cNvSpPr txBox="1"/>
              <p:nvPr/>
            </p:nvSpPr>
            <p:spPr>
              <a:xfrm>
                <a:off x="1855" y="2020"/>
                <a:ext cx="1009" cy="68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文本框 18"/>
              <p:cNvSpPr txBox="1"/>
              <p:nvPr/>
            </p:nvSpPr>
            <p:spPr>
              <a:xfrm>
                <a:off x="1244" y="2646"/>
                <a:ext cx="192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3+2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  <a:sym typeface="+mn-ea"/>
                  </a:rPr>
                  <a:t>+1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7" name="直接连接符 16"/>
              <p:cNvCxnSpPr/>
              <p:nvPr/>
            </p:nvCxnSpPr>
            <p:spPr>
              <a:xfrm>
                <a:off x="1212" y="2631"/>
                <a:ext cx="1799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文本框 17"/>
          <p:cNvSpPr txBox="1"/>
          <p:nvPr/>
        </p:nvSpPr>
        <p:spPr>
          <a:xfrm>
            <a:off x="675640" y="4227195"/>
            <a:ext cx="740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高：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1425575" y="4100195"/>
            <a:ext cx="3776345" cy="919480"/>
            <a:chOff x="4454" y="2927"/>
            <a:chExt cx="5947" cy="1448"/>
          </a:xfrm>
        </p:grpSpPr>
        <p:sp>
          <p:nvSpPr>
            <p:cNvPr id="20" name="文本框 19"/>
            <p:cNvSpPr txBox="1"/>
            <p:nvPr/>
          </p:nvSpPr>
          <p:spPr>
            <a:xfrm>
              <a:off x="4454" y="3225"/>
              <a:ext cx="5947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30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=5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cm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1" name="组合 16"/>
            <p:cNvGrpSpPr/>
            <p:nvPr/>
          </p:nvGrpSpPr>
          <p:grpSpPr>
            <a:xfrm rot="0">
              <a:off x="5819" y="2927"/>
              <a:ext cx="1954" cy="1448"/>
              <a:chOff x="1212" y="2020"/>
              <a:chExt cx="1953" cy="1448"/>
            </a:xfrm>
          </p:grpSpPr>
          <p:sp>
            <p:nvSpPr>
              <p:cNvPr id="22" name="文本框 17"/>
              <p:cNvSpPr txBox="1"/>
              <p:nvPr/>
            </p:nvSpPr>
            <p:spPr>
              <a:xfrm>
                <a:off x="1855" y="2020"/>
                <a:ext cx="1009" cy="68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文本框 18"/>
              <p:cNvSpPr txBox="1"/>
              <p:nvPr/>
            </p:nvSpPr>
            <p:spPr>
              <a:xfrm>
                <a:off x="1244" y="2646"/>
                <a:ext cx="192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3+2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  <a:sym typeface="+mn-ea"/>
                  </a:rPr>
                  <a:t>+1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4" name="直接连接符 23"/>
              <p:cNvCxnSpPr/>
              <p:nvPr/>
            </p:nvCxnSpPr>
            <p:spPr>
              <a:xfrm>
                <a:off x="1212" y="2631"/>
                <a:ext cx="1799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5" grpId="0"/>
      <p:bldP spid="9" grpId="0"/>
      <p:bldP spid="10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2"/>
          <p:cNvSpPr/>
          <p:nvPr/>
        </p:nvSpPr>
        <p:spPr>
          <a:xfrm>
            <a:off x="227330" y="626110"/>
            <a:ext cx="8431530" cy="121475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1. 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某妇产医院上月新生婴儿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303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名，男女婴儿人数之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比是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51︰50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。上月新生男、女婴儿各有多少人？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3"/>
          <p:cNvSpPr txBox="1"/>
          <p:nvPr/>
        </p:nvSpPr>
        <p:spPr>
          <a:xfrm>
            <a:off x="2589530" y="1993900"/>
            <a:ext cx="4305300" cy="21583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101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303÷101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（人）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3×51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153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（人）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3×50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（人）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90270" y="4236720"/>
            <a:ext cx="77044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答：上月新生男婴儿有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153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人，女婴儿有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人。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104265" y="3064510"/>
            <a:ext cx="14109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男婴儿：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104900" y="3564255"/>
            <a:ext cx="14109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女婴儿：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" name="组合 1"/>
          <p:cNvGrpSpPr/>
          <p:nvPr/>
        </p:nvGrpSpPr>
        <p:grpSpPr>
          <a:xfrm>
            <a:off x="2408555" y="2476500"/>
            <a:ext cx="5443220" cy="890270"/>
            <a:chOff x="666" y="4646"/>
            <a:chExt cx="8572" cy="1402"/>
          </a:xfrm>
        </p:grpSpPr>
        <p:sp>
          <p:nvSpPr>
            <p:cNvPr id="3" name="文本框 2"/>
            <p:cNvSpPr txBox="1"/>
            <p:nvPr/>
          </p:nvSpPr>
          <p:spPr>
            <a:xfrm>
              <a:off x="666" y="4936"/>
              <a:ext cx="8572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200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=20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（毫升）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6" name="组合 16"/>
            <p:cNvGrpSpPr/>
            <p:nvPr/>
          </p:nvGrpSpPr>
          <p:grpSpPr>
            <a:xfrm>
              <a:off x="2177" y="4646"/>
              <a:ext cx="1247" cy="1403"/>
              <a:chOff x="1643" y="1976"/>
              <a:chExt cx="1246" cy="1403"/>
            </a:xfrm>
          </p:grpSpPr>
          <p:sp>
            <p:nvSpPr>
              <p:cNvPr id="21" name="文本框 17"/>
              <p:cNvSpPr txBox="1"/>
              <p:nvPr/>
            </p:nvSpPr>
            <p:spPr>
              <a:xfrm>
                <a:off x="1917" y="1976"/>
                <a:ext cx="770" cy="68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4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 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文本框 18"/>
              <p:cNvSpPr txBox="1"/>
              <p:nvPr/>
            </p:nvSpPr>
            <p:spPr>
              <a:xfrm>
                <a:off x="1643" y="2557"/>
                <a:ext cx="124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1+9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3" name="直接连接符 22"/>
              <p:cNvCxnSpPr/>
              <p:nvPr/>
            </p:nvCxnSpPr>
            <p:spPr>
              <a:xfrm>
                <a:off x="1731" y="2631"/>
                <a:ext cx="939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组合 23"/>
          <p:cNvGrpSpPr/>
          <p:nvPr/>
        </p:nvGrpSpPr>
        <p:grpSpPr>
          <a:xfrm>
            <a:off x="2440305" y="3472180"/>
            <a:ext cx="5443220" cy="707390"/>
            <a:chOff x="549" y="6046"/>
            <a:chExt cx="8572" cy="1114"/>
          </a:xfrm>
        </p:grpSpPr>
        <p:sp>
          <p:nvSpPr>
            <p:cNvPr id="25" name="文本框 24"/>
            <p:cNvSpPr txBox="1"/>
            <p:nvPr/>
          </p:nvSpPr>
          <p:spPr>
            <a:xfrm>
              <a:off x="549" y="6049"/>
              <a:ext cx="8572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200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=180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（毫升）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30" name="组合 16"/>
            <p:cNvGrpSpPr/>
            <p:nvPr/>
          </p:nvGrpSpPr>
          <p:grpSpPr>
            <a:xfrm>
              <a:off x="2078" y="6046"/>
              <a:ext cx="1247" cy="1115"/>
              <a:chOff x="1643" y="2264"/>
              <a:chExt cx="1246" cy="1115"/>
            </a:xfrm>
          </p:grpSpPr>
          <p:sp>
            <p:nvSpPr>
              <p:cNvPr id="31" name="文本框 17"/>
              <p:cNvSpPr txBox="1"/>
              <p:nvPr/>
            </p:nvSpPr>
            <p:spPr>
              <a:xfrm>
                <a:off x="1949" y="2264"/>
                <a:ext cx="770" cy="41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4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文本框 18"/>
              <p:cNvSpPr txBox="1"/>
              <p:nvPr/>
            </p:nvSpPr>
            <p:spPr>
              <a:xfrm>
                <a:off x="1643" y="2557"/>
                <a:ext cx="124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1+9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3" name="直接连接符 32"/>
              <p:cNvCxnSpPr/>
              <p:nvPr/>
            </p:nvCxnSpPr>
            <p:spPr>
              <a:xfrm>
                <a:off x="1731" y="2631"/>
                <a:ext cx="939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" name="矩形 1"/>
          <p:cNvSpPr/>
          <p:nvPr/>
        </p:nvSpPr>
        <p:spPr>
          <a:xfrm>
            <a:off x="1524000" y="4102735"/>
            <a:ext cx="6016625" cy="737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: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需要蜂蜜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毫升，水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180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毫升。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1206500" y="2652395"/>
            <a:ext cx="11684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蜂蜜：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1498600" y="3419475"/>
            <a:ext cx="7810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水：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457200" y="666115"/>
            <a:ext cx="7972425" cy="17703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2.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可以用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份蜂蜜和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9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份水来冲兑蜂蜜水。一个杯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子的容积是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200 mL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，冲兑一满杯这样的蜂蜜水，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需要蜂蜜和水各多少毫升？</a:t>
            </a:r>
            <a:endParaRPr lang="zh-CN" altLang="en-US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229870" y="589915"/>
            <a:ext cx="8640445" cy="17703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3.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一个旅游团坐橡皮艇漂流。每个橡皮艇上有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名救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生员和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7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名游客，一共有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56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人。其中有多少名游客？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多少名救生员？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2286000" y="2343150"/>
            <a:ext cx="5443220" cy="890905"/>
            <a:chOff x="922" y="4646"/>
            <a:chExt cx="8572" cy="1403"/>
          </a:xfrm>
        </p:grpSpPr>
        <p:sp>
          <p:nvSpPr>
            <p:cNvPr id="4" name="文本框 3"/>
            <p:cNvSpPr txBox="1"/>
            <p:nvPr/>
          </p:nvSpPr>
          <p:spPr>
            <a:xfrm>
              <a:off x="922" y="4936"/>
              <a:ext cx="8572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56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=7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（名）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5" name="组合 16"/>
            <p:cNvGrpSpPr/>
            <p:nvPr/>
          </p:nvGrpSpPr>
          <p:grpSpPr>
            <a:xfrm>
              <a:off x="2177" y="4646"/>
              <a:ext cx="1247" cy="1403"/>
              <a:chOff x="1643" y="1976"/>
              <a:chExt cx="1246" cy="1403"/>
            </a:xfrm>
          </p:grpSpPr>
          <p:sp>
            <p:nvSpPr>
              <p:cNvPr id="16" name="文本框 17"/>
              <p:cNvSpPr txBox="1"/>
              <p:nvPr/>
            </p:nvSpPr>
            <p:spPr>
              <a:xfrm>
                <a:off x="1917" y="1976"/>
                <a:ext cx="770" cy="68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4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 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文本框 18"/>
              <p:cNvSpPr txBox="1"/>
              <p:nvPr/>
            </p:nvSpPr>
            <p:spPr>
              <a:xfrm>
                <a:off x="1643" y="2557"/>
                <a:ext cx="124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1+7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8" name="直接连接符 17"/>
              <p:cNvCxnSpPr/>
              <p:nvPr/>
            </p:nvCxnSpPr>
            <p:spPr>
              <a:xfrm>
                <a:off x="1731" y="2631"/>
                <a:ext cx="939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" name="组合 18"/>
          <p:cNvGrpSpPr/>
          <p:nvPr/>
        </p:nvGrpSpPr>
        <p:grpSpPr>
          <a:xfrm>
            <a:off x="2282825" y="3257550"/>
            <a:ext cx="3548380" cy="708025"/>
            <a:chOff x="837" y="6046"/>
            <a:chExt cx="5588" cy="1115"/>
          </a:xfrm>
        </p:grpSpPr>
        <p:sp>
          <p:nvSpPr>
            <p:cNvPr id="20" name="文本框 19"/>
            <p:cNvSpPr txBox="1"/>
            <p:nvPr/>
          </p:nvSpPr>
          <p:spPr>
            <a:xfrm>
              <a:off x="837" y="6049"/>
              <a:ext cx="5588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56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=49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（名）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1" name="组合 16"/>
            <p:cNvGrpSpPr/>
            <p:nvPr/>
          </p:nvGrpSpPr>
          <p:grpSpPr>
            <a:xfrm>
              <a:off x="2078" y="6046"/>
              <a:ext cx="1247" cy="1115"/>
              <a:chOff x="1643" y="2264"/>
              <a:chExt cx="1246" cy="1115"/>
            </a:xfrm>
          </p:grpSpPr>
          <p:sp>
            <p:nvSpPr>
              <p:cNvPr id="22" name="文本框 17"/>
              <p:cNvSpPr txBox="1"/>
              <p:nvPr/>
            </p:nvSpPr>
            <p:spPr>
              <a:xfrm>
                <a:off x="1949" y="2264"/>
                <a:ext cx="770" cy="41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4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7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文本框 18"/>
              <p:cNvSpPr txBox="1"/>
              <p:nvPr/>
            </p:nvSpPr>
            <p:spPr>
              <a:xfrm>
                <a:off x="1643" y="2557"/>
                <a:ext cx="124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1+7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4" name="直接连接符 23"/>
              <p:cNvCxnSpPr/>
              <p:nvPr/>
            </p:nvCxnSpPr>
            <p:spPr>
              <a:xfrm>
                <a:off x="1731" y="2631"/>
                <a:ext cx="939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5" name="矩形 1"/>
          <p:cNvSpPr/>
          <p:nvPr/>
        </p:nvSpPr>
        <p:spPr>
          <a:xfrm>
            <a:off x="789305" y="3991610"/>
            <a:ext cx="6350000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1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: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其中有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49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名游客，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7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名救生员。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789305" y="2459355"/>
            <a:ext cx="13671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救生员：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1026160" y="3229610"/>
            <a:ext cx="11303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游客：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Rectangle 2"/>
          <p:cNvSpPr/>
          <p:nvPr/>
        </p:nvSpPr>
        <p:spPr>
          <a:xfrm>
            <a:off x="297180" y="204470"/>
            <a:ext cx="8702675" cy="149796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eaLnBrk="1" latinLnBrk="1" hangingPunct="1">
              <a:lnSpc>
                <a:spcPct val="10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4. 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学校把栽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70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棵树的任务按照六年级三个班的人数分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  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ct val="10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  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配给各班，一班有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46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人，二班有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44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人，三班有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50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人。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ct val="10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  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三个班各应栽多少棵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树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？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1702435" y="1596390"/>
            <a:ext cx="450913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46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44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23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22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25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578485" y="4538345"/>
            <a:ext cx="84766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eaLnBrk="1" latinLnBrk="1" hangingPunct="1"/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答：一班应栽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23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棵树，二班应栽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22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棵树，三班应栽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25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棵树。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2839720" y="2007870"/>
            <a:ext cx="4921250" cy="948690"/>
            <a:chOff x="4472" y="4241"/>
            <a:chExt cx="7750" cy="1494"/>
          </a:xfrm>
        </p:grpSpPr>
        <p:grpSp>
          <p:nvGrpSpPr>
            <p:cNvPr id="24" name="组合 16"/>
            <p:cNvGrpSpPr/>
            <p:nvPr/>
          </p:nvGrpSpPr>
          <p:grpSpPr>
            <a:xfrm>
              <a:off x="5955" y="4241"/>
              <a:ext cx="3049" cy="1495"/>
              <a:chOff x="1731" y="1942"/>
              <a:chExt cx="3047" cy="1495"/>
            </a:xfrm>
          </p:grpSpPr>
          <p:sp>
            <p:nvSpPr>
              <p:cNvPr id="25" name="文本框 17"/>
              <p:cNvSpPr txBox="1"/>
              <p:nvPr/>
            </p:nvSpPr>
            <p:spPr>
              <a:xfrm>
                <a:off x="2607" y="1942"/>
                <a:ext cx="935" cy="75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9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" name="文本框 18"/>
              <p:cNvSpPr txBox="1"/>
              <p:nvPr/>
            </p:nvSpPr>
            <p:spPr>
              <a:xfrm>
                <a:off x="1782" y="2615"/>
                <a:ext cx="299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23+22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  <a:sym typeface="+mn-ea"/>
                  </a:rPr>
                  <a:t>+25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1" name="直接连接符 30"/>
              <p:cNvCxnSpPr/>
              <p:nvPr/>
            </p:nvCxnSpPr>
            <p:spPr>
              <a:xfrm>
                <a:off x="1731" y="2631"/>
                <a:ext cx="2792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文本框 31"/>
            <p:cNvSpPr txBox="1"/>
            <p:nvPr/>
          </p:nvSpPr>
          <p:spPr>
            <a:xfrm>
              <a:off x="4472" y="4519"/>
              <a:ext cx="775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70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        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=23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（棵）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33" name="文本框 32"/>
          <p:cNvSpPr txBox="1"/>
          <p:nvPr/>
        </p:nvSpPr>
        <p:spPr>
          <a:xfrm>
            <a:off x="1670685" y="2177415"/>
            <a:ext cx="11690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一班：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1701165" y="2997835"/>
            <a:ext cx="11690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二班：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2870200" y="2834640"/>
            <a:ext cx="4921250" cy="949325"/>
            <a:chOff x="4472" y="4241"/>
            <a:chExt cx="7750" cy="1495"/>
          </a:xfrm>
        </p:grpSpPr>
        <p:grpSp>
          <p:nvGrpSpPr>
            <p:cNvPr id="37" name="组合 16"/>
            <p:cNvGrpSpPr/>
            <p:nvPr/>
          </p:nvGrpSpPr>
          <p:grpSpPr>
            <a:xfrm>
              <a:off x="5955" y="4241"/>
              <a:ext cx="3049" cy="1495"/>
              <a:chOff x="1731" y="1942"/>
              <a:chExt cx="3047" cy="1495"/>
            </a:xfrm>
          </p:grpSpPr>
          <p:sp>
            <p:nvSpPr>
              <p:cNvPr id="38" name="文本框 17"/>
              <p:cNvSpPr txBox="1"/>
              <p:nvPr/>
            </p:nvSpPr>
            <p:spPr>
              <a:xfrm>
                <a:off x="2607" y="1942"/>
                <a:ext cx="935" cy="75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9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22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" name="文本框 18"/>
              <p:cNvSpPr txBox="1"/>
              <p:nvPr/>
            </p:nvSpPr>
            <p:spPr>
              <a:xfrm>
                <a:off x="1782" y="2615"/>
                <a:ext cx="299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23+22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  <a:sym typeface="+mn-ea"/>
                  </a:rPr>
                  <a:t>+25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0" name="直接连接符 39"/>
              <p:cNvCxnSpPr/>
              <p:nvPr/>
            </p:nvCxnSpPr>
            <p:spPr>
              <a:xfrm>
                <a:off x="1731" y="2631"/>
                <a:ext cx="2792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文本框 40"/>
            <p:cNvSpPr txBox="1"/>
            <p:nvPr/>
          </p:nvSpPr>
          <p:spPr>
            <a:xfrm>
              <a:off x="4472" y="4519"/>
              <a:ext cx="775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70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        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=22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（棵）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1731645" y="3868420"/>
            <a:ext cx="11690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三班：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43" name="组合 42"/>
          <p:cNvGrpSpPr/>
          <p:nvPr/>
        </p:nvGrpSpPr>
        <p:grpSpPr>
          <a:xfrm>
            <a:off x="2890520" y="3678555"/>
            <a:ext cx="4921250" cy="949325"/>
            <a:chOff x="4472" y="4241"/>
            <a:chExt cx="7750" cy="1495"/>
          </a:xfrm>
        </p:grpSpPr>
        <p:sp>
          <p:nvSpPr>
            <p:cNvPr id="44" name="文本框 43"/>
            <p:cNvSpPr txBox="1"/>
            <p:nvPr/>
          </p:nvSpPr>
          <p:spPr>
            <a:xfrm>
              <a:off x="4472" y="4519"/>
              <a:ext cx="775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70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        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=25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（棵）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45" name="组合 16"/>
            <p:cNvGrpSpPr/>
            <p:nvPr/>
          </p:nvGrpSpPr>
          <p:grpSpPr>
            <a:xfrm>
              <a:off x="5955" y="4241"/>
              <a:ext cx="3049" cy="1495"/>
              <a:chOff x="1731" y="1942"/>
              <a:chExt cx="3047" cy="1495"/>
            </a:xfrm>
          </p:grpSpPr>
          <p:sp>
            <p:nvSpPr>
              <p:cNvPr id="46" name="文本框 17"/>
              <p:cNvSpPr txBox="1"/>
              <p:nvPr/>
            </p:nvSpPr>
            <p:spPr>
              <a:xfrm>
                <a:off x="2607" y="1942"/>
                <a:ext cx="935" cy="75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9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文本框 18"/>
              <p:cNvSpPr txBox="1"/>
              <p:nvPr/>
            </p:nvSpPr>
            <p:spPr>
              <a:xfrm>
                <a:off x="1782" y="2615"/>
                <a:ext cx="299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23+22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  <a:sym typeface="+mn-ea"/>
                  </a:rPr>
                  <a:t>+25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>
              <a:xfrm>
                <a:off x="1731" y="2631"/>
                <a:ext cx="2792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3" grpId="0"/>
      <p:bldP spid="34" grpId="0"/>
      <p:bldP spid="42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5" name="Rectangle 2"/>
          <p:cNvSpPr/>
          <p:nvPr/>
        </p:nvSpPr>
        <p:spPr>
          <a:xfrm>
            <a:off x="182880" y="474980"/>
            <a:ext cx="8415655" cy="9715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eaLnBrk="1" latinLnBrk="1" hangingPunct="1"/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5.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比和除法、分数有什么关系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?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比的基本性质是什么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?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eaLnBrk="1" latinLnBrk="1" hangingPunct="1"/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请化简下列各比。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8196" name="对象 3"/>
          <p:cNvGraphicFramePr>
            <a:graphicFrameLocks noChangeAspect="1"/>
          </p:cNvGraphicFramePr>
          <p:nvPr/>
        </p:nvGraphicFramePr>
        <p:xfrm>
          <a:off x="1119188" y="1590675"/>
          <a:ext cx="10810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443865" imgH="177800" progId="Equation.DSMT4">
                  <p:embed/>
                </p:oleObj>
              </mc:Choice>
              <mc:Fallback>
                <p:oleObj name="" r:id="rId1" imgW="443865" imgH="177800" progId="Equation.DSMT4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19188" y="1590675"/>
                        <a:ext cx="1081087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对象 5"/>
          <p:cNvGraphicFramePr>
            <a:graphicFrameLocks noChangeAspect="1"/>
          </p:cNvGraphicFramePr>
          <p:nvPr/>
        </p:nvGraphicFramePr>
        <p:xfrm>
          <a:off x="3944938" y="1590675"/>
          <a:ext cx="11128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3" imgW="457200" imgH="177800" progId="Equation.DSMT4">
                  <p:embed/>
                </p:oleObj>
              </mc:Choice>
              <mc:Fallback>
                <p:oleObj name="" r:id="rId3" imgW="457200" imgH="177800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44938" y="1590675"/>
                        <a:ext cx="1112837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对象 6"/>
          <p:cNvGraphicFramePr>
            <a:graphicFrameLocks noChangeAspect="1"/>
          </p:cNvGraphicFramePr>
          <p:nvPr/>
        </p:nvGraphicFramePr>
        <p:xfrm>
          <a:off x="6804025" y="1348740"/>
          <a:ext cx="868680" cy="837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5" imgW="405765" imgH="393065" progId="Equation.DSMT4">
                  <p:embed/>
                </p:oleObj>
              </mc:Choice>
              <mc:Fallback>
                <p:oleObj name="" r:id="rId5" imgW="405765" imgH="393065" progId="Equation.DSMT4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04025" y="1348740"/>
                        <a:ext cx="868680" cy="8375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1209040" y="2110105"/>
            <a:ext cx="11245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          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130040" y="2091055"/>
            <a:ext cx="11988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          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51650" y="2186305"/>
            <a:ext cx="11601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6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     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3855" y="2678430"/>
            <a:ext cx="821626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比的前项相当于除法中的被除数、分数中的分子；比的后项相当于除法中的除数、分数中的分母；比号相当于除法中的除号、</a:t>
            </a:r>
            <a:r>
              <a:rPr lang="zh-CN" altLang="en-US" sz="2400" b="1" spc="-100">
                <a:solidFill>
                  <a:srgbClr val="FF0000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分数中的分数线；比值相当于除法中的商、分数的分数值。比的基本性质：比的前项和后项同时乘或除以相同的数（</a:t>
            </a:r>
            <a:r>
              <a:rPr lang="en-US" altLang="zh-CN" sz="2400" b="1" spc="-100">
                <a:solidFill>
                  <a:srgbClr val="FF0000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0</a:t>
            </a:r>
            <a:r>
              <a:rPr lang="zh-CN" altLang="en-US" sz="2400" b="1" spc="-100">
                <a:solidFill>
                  <a:srgbClr val="FF0000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除外），比值不变。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/>
          <p:nvPr/>
        </p:nvSpPr>
        <p:spPr>
          <a:xfrm>
            <a:off x="500380" y="306705"/>
            <a:ext cx="15309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p>
            <a:pPr eaLnBrk="1" latinLnBrk="1" hangingPunct="1"/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6.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填空。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9219" name="Rectangle 2"/>
          <p:cNvSpPr/>
          <p:nvPr/>
        </p:nvSpPr>
        <p:spPr>
          <a:xfrm>
            <a:off x="900113" y="1751489"/>
            <a:ext cx="7489825" cy="288988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eaLnBrk="1" latinLnBrk="1" hangingPunct="1">
              <a:lnSpc>
                <a:spcPct val="13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(2)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学校电脑小组有男生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25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人，女生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20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人。男生人数是女生的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(      )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倍，女生人数与男生人数的最简单的整数比是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(     )  :  (     )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，女生人数占总人数的       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ct val="13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(3) 20kg</a:t>
            </a:r>
            <a:r>
              <a:rPr lang="zh-CN" altLang="en-US" sz="2800" b="1" dirty="0"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0.2t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的比值是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(       )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9220" name="对象 3"/>
          <p:cNvGraphicFramePr>
            <a:graphicFrameLocks noChangeAspect="1"/>
          </p:cNvGraphicFramePr>
          <p:nvPr/>
        </p:nvGraphicFramePr>
        <p:xfrm>
          <a:off x="928846" y="850900"/>
          <a:ext cx="676402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2781300" imgH="393700" progId="Equation.DSMT4">
                  <p:embed/>
                </p:oleObj>
              </mc:Choice>
              <mc:Fallback>
                <p:oleObj name="" r:id="rId1" imgW="2781300" imgH="393700" progId="Equation.DSMT4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28846" y="850900"/>
                        <a:ext cx="6764020" cy="955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对象 4"/>
          <p:cNvGraphicFramePr>
            <a:graphicFrameLocks noChangeAspect="1"/>
          </p:cNvGraphicFramePr>
          <p:nvPr/>
        </p:nvGraphicFramePr>
        <p:xfrm>
          <a:off x="2139950" y="3435350"/>
          <a:ext cx="6572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3" imgW="381000" imgH="419100" progId="Equation.DSMT4">
                  <p:embed/>
                </p:oleObj>
              </mc:Choice>
              <mc:Fallback>
                <p:oleObj name="" r:id="rId3" imgW="381000" imgH="419100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39950" y="3435350"/>
                        <a:ext cx="657225" cy="720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矩形 5"/>
          <p:cNvSpPr/>
          <p:nvPr/>
        </p:nvSpPr>
        <p:spPr>
          <a:xfrm>
            <a:off x="2727325" y="828675"/>
            <a:ext cx="363538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4</a:t>
            </a:r>
            <a:endParaRPr lang="zh-CN" altLang="en-US" dirty="0">
              <a:solidFill>
                <a:srgbClr val="FF0000"/>
              </a:solidFill>
              <a:latin typeface="Gulim" panose="020B0600000101010101" pitchFamily="34" charset="-127"/>
              <a:ea typeface="黑体" panose="0201060906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62463" y="1081088"/>
            <a:ext cx="544512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50</a:t>
            </a:r>
            <a:endParaRPr lang="zh-CN" altLang="en-US" dirty="0">
              <a:solidFill>
                <a:srgbClr val="FF0000"/>
              </a:solidFill>
              <a:latin typeface="Gulim" panose="020B0600000101010101" pitchFamily="34" charset="-127"/>
              <a:ea typeface="黑体" panose="0201060906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508625" y="1066800"/>
            <a:ext cx="633413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0.8</a:t>
            </a:r>
            <a:endParaRPr lang="zh-CN" altLang="en-US" dirty="0">
              <a:solidFill>
                <a:srgbClr val="FF0000"/>
              </a:solidFill>
              <a:latin typeface="Gulim" panose="020B0600000101010101" pitchFamily="34" charset="-127"/>
              <a:ea typeface="黑体" panose="02010609060101010101" pitchFamily="2" charset="-122"/>
            </a:endParaRPr>
          </a:p>
        </p:txBody>
      </p:sp>
      <p:graphicFrame>
        <p:nvGraphicFramePr>
          <p:cNvPr id="9" name="对象 8"/>
          <p:cNvGraphicFramePr>
            <a:graphicFrameLocks noChangeAspect="1"/>
          </p:cNvGraphicFramePr>
          <p:nvPr/>
        </p:nvGraphicFramePr>
        <p:xfrm>
          <a:off x="3411538" y="2341563"/>
          <a:ext cx="241300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5" imgW="139700" imgH="393700" progId="Equation.DSMT4">
                  <p:embed/>
                </p:oleObj>
              </mc:Choice>
              <mc:Fallback>
                <p:oleObj name="" r:id="rId5" imgW="139700" imgH="393700" progId="Equation.DSMT4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11538" y="2341563"/>
                        <a:ext cx="241300" cy="6778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矩形 9"/>
          <p:cNvSpPr/>
          <p:nvPr/>
        </p:nvSpPr>
        <p:spPr>
          <a:xfrm>
            <a:off x="3997325" y="3000375"/>
            <a:ext cx="363538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4</a:t>
            </a:r>
            <a:endParaRPr lang="zh-CN" altLang="en-US" dirty="0">
              <a:solidFill>
                <a:srgbClr val="FF0000"/>
              </a:solidFill>
              <a:latin typeface="Gulim" panose="020B0600000101010101" pitchFamily="34" charset="-127"/>
              <a:ea typeface="黑体" panose="02010609060101010101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143183" y="3000375"/>
            <a:ext cx="365125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5</a:t>
            </a:r>
            <a:endParaRPr lang="zh-CN" altLang="en-US" dirty="0">
              <a:solidFill>
                <a:srgbClr val="FF0000"/>
              </a:solidFill>
              <a:latin typeface="Gulim" panose="020B0600000101010101" pitchFamily="34" charset="-127"/>
              <a:ea typeface="黑体" panose="0201060906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247900" y="3325813"/>
            <a:ext cx="365125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4</a:t>
            </a:r>
            <a:endParaRPr lang="zh-CN" altLang="en-US" dirty="0">
              <a:solidFill>
                <a:srgbClr val="FF0000"/>
              </a:solidFill>
              <a:latin typeface="Gulim" panose="020B0600000101010101" pitchFamily="34" charset="-127"/>
              <a:ea typeface="黑体" panose="0201060906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263775" y="3746500"/>
            <a:ext cx="363538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9</a:t>
            </a:r>
            <a:endParaRPr lang="zh-CN" altLang="en-US" dirty="0">
              <a:solidFill>
                <a:srgbClr val="FF0000"/>
              </a:solidFill>
              <a:latin typeface="Gulim" panose="020B0600000101010101" pitchFamily="34" charset="-127"/>
              <a:ea typeface="黑体" panose="02010609060101010101" pitchFamily="2" charset="-122"/>
            </a:endParaRPr>
          </a:p>
        </p:txBody>
      </p:sp>
      <p:graphicFrame>
        <p:nvGraphicFramePr>
          <p:cNvPr id="14" name="对象 13"/>
          <p:cNvGraphicFramePr>
            <a:graphicFrameLocks noChangeAspect="1"/>
          </p:cNvGraphicFramePr>
          <p:nvPr/>
        </p:nvGraphicFramePr>
        <p:xfrm>
          <a:off x="4758690" y="3926205"/>
          <a:ext cx="47688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7" imgW="215900" imgH="393065" progId="Equation.DSMT4">
                  <p:embed/>
                </p:oleObj>
              </mc:Choice>
              <mc:Fallback>
                <p:oleObj name="" r:id="rId7" imgW="215900" imgH="393065" progId="Equation.DSMT4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758690" y="3926205"/>
                        <a:ext cx="476885" cy="866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7543800" y="1123950"/>
            <a:ext cx="6407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。</a:t>
            </a:r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" name="文本框 25"/>
          <p:cNvSpPr txBox="1"/>
          <p:nvPr/>
        </p:nvSpPr>
        <p:spPr>
          <a:xfrm>
            <a:off x="88900" y="2265680"/>
            <a:ext cx="72923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西红柿：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=320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m²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  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31" name="组合 16"/>
          <p:cNvGrpSpPr/>
          <p:nvPr/>
        </p:nvGrpSpPr>
        <p:grpSpPr>
          <a:xfrm>
            <a:off x="2540070" y="1977390"/>
            <a:ext cx="639769" cy="939800"/>
            <a:chOff x="1731" y="1914"/>
            <a:chExt cx="1007" cy="1480"/>
          </a:xfrm>
        </p:grpSpPr>
        <p:sp>
          <p:nvSpPr>
            <p:cNvPr id="32" name="文本框 17"/>
            <p:cNvSpPr txBox="1"/>
            <p:nvPr/>
          </p:nvSpPr>
          <p:spPr>
            <a:xfrm>
              <a:off x="1756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3" name="文本框 18"/>
            <p:cNvSpPr txBox="1"/>
            <p:nvPr/>
          </p:nvSpPr>
          <p:spPr>
            <a:xfrm>
              <a:off x="1751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34" name="直接连接符 33"/>
            <p:cNvCxnSpPr/>
            <p:nvPr/>
          </p:nvCxnSpPr>
          <p:spPr>
            <a:xfrm flipV="1">
              <a:off x="1731" y="2631"/>
              <a:ext cx="680" cy="0"/>
            </a:xfrm>
            <a:prstGeom prst="line">
              <a:avLst/>
            </a:prstGeom>
            <a:ln w="254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文本框 34"/>
          <p:cNvSpPr txBox="1"/>
          <p:nvPr/>
        </p:nvSpPr>
        <p:spPr>
          <a:xfrm>
            <a:off x="172720" y="2787650"/>
            <a:ext cx="54063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剩下的面积：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800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320=480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m²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 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1348105" y="3181985"/>
            <a:ext cx="5443220" cy="843280"/>
            <a:chOff x="637" y="4721"/>
            <a:chExt cx="8572" cy="1328"/>
          </a:xfrm>
        </p:grpSpPr>
        <p:sp>
          <p:nvSpPr>
            <p:cNvPr id="36" name="文本框 35"/>
            <p:cNvSpPr txBox="1"/>
            <p:nvPr/>
          </p:nvSpPr>
          <p:spPr>
            <a:xfrm>
              <a:off x="637" y="4952"/>
              <a:ext cx="8572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480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=320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m²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6" name="组合 16"/>
            <p:cNvGrpSpPr/>
            <p:nvPr/>
          </p:nvGrpSpPr>
          <p:grpSpPr>
            <a:xfrm>
              <a:off x="2177" y="4721"/>
              <a:ext cx="1247" cy="1328"/>
              <a:chOff x="1643" y="2051"/>
              <a:chExt cx="1246" cy="1328"/>
            </a:xfrm>
          </p:grpSpPr>
          <p:sp>
            <p:nvSpPr>
              <p:cNvPr id="27" name="文本框 17"/>
              <p:cNvSpPr txBox="1"/>
              <p:nvPr/>
            </p:nvSpPr>
            <p:spPr>
              <a:xfrm>
                <a:off x="1782" y="2051"/>
                <a:ext cx="973" cy="68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 2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文本框 18"/>
              <p:cNvSpPr txBox="1"/>
              <p:nvPr/>
            </p:nvSpPr>
            <p:spPr>
              <a:xfrm>
                <a:off x="1643" y="2557"/>
                <a:ext cx="124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2+1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9" name="直接连接符 28"/>
              <p:cNvCxnSpPr/>
              <p:nvPr/>
            </p:nvCxnSpPr>
            <p:spPr>
              <a:xfrm>
                <a:off x="1731" y="2631"/>
                <a:ext cx="939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" name="文本框 8"/>
          <p:cNvSpPr txBox="1"/>
          <p:nvPr/>
        </p:nvSpPr>
        <p:spPr>
          <a:xfrm>
            <a:off x="371475" y="3309620"/>
            <a:ext cx="12636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黄瓜：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81000" y="3968115"/>
            <a:ext cx="1177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茄子：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1321435" y="3872865"/>
            <a:ext cx="5443220" cy="843280"/>
            <a:chOff x="637" y="4721"/>
            <a:chExt cx="8572" cy="1328"/>
          </a:xfrm>
        </p:grpSpPr>
        <p:sp>
          <p:nvSpPr>
            <p:cNvPr id="10" name="文本框 9"/>
            <p:cNvSpPr txBox="1"/>
            <p:nvPr/>
          </p:nvSpPr>
          <p:spPr>
            <a:xfrm>
              <a:off x="637" y="4952"/>
              <a:ext cx="8572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480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=160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m²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1" name="组合 16"/>
            <p:cNvGrpSpPr/>
            <p:nvPr/>
          </p:nvGrpSpPr>
          <p:grpSpPr>
            <a:xfrm>
              <a:off x="2177" y="4721"/>
              <a:ext cx="1247" cy="1328"/>
              <a:chOff x="1643" y="2051"/>
              <a:chExt cx="1246" cy="1328"/>
            </a:xfrm>
          </p:grpSpPr>
          <p:sp>
            <p:nvSpPr>
              <p:cNvPr id="12" name="文本框 17"/>
              <p:cNvSpPr txBox="1"/>
              <p:nvPr/>
            </p:nvSpPr>
            <p:spPr>
              <a:xfrm>
                <a:off x="1782" y="2051"/>
                <a:ext cx="973" cy="68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文本框 18"/>
              <p:cNvSpPr txBox="1"/>
              <p:nvPr/>
            </p:nvSpPr>
            <p:spPr>
              <a:xfrm>
                <a:off x="1643" y="2557"/>
                <a:ext cx="124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2+1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5" name="直接连接符 14"/>
              <p:cNvCxnSpPr/>
              <p:nvPr/>
            </p:nvCxnSpPr>
            <p:spPr>
              <a:xfrm>
                <a:off x="1731" y="2631"/>
                <a:ext cx="939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4" name="Rectangle 2"/>
          <p:cNvSpPr/>
          <p:nvPr/>
        </p:nvSpPr>
        <p:spPr>
          <a:xfrm>
            <a:off x="5454650" y="2499360"/>
            <a:ext cx="3689985" cy="18542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eaLnBrk="1" latinLnBrk="1" hangingPunct="1">
              <a:lnSpc>
                <a:spcPts val="35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答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: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西红柿的种植面积是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320m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，黄瓜的种植面积是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320m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，茄子的种植面积是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160m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381000" y="299085"/>
            <a:ext cx="8580120" cy="1866900"/>
            <a:chOff x="600" y="471"/>
            <a:chExt cx="13512" cy="2940"/>
          </a:xfrm>
        </p:grpSpPr>
        <p:sp>
          <p:nvSpPr>
            <p:cNvPr id="13314" name="Rectangle 2"/>
            <p:cNvSpPr/>
            <p:nvPr/>
          </p:nvSpPr>
          <p:spPr>
            <a:xfrm>
              <a:off x="600" y="591"/>
              <a:ext cx="13512" cy="282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/>
            <a:p>
              <a:pPr eaLnBrk="1" latinLnBrk="1" hangingPunct="1">
                <a:lnSpc>
                  <a:spcPct val="15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7. 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王伯伯家的菜地共 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800 m</a:t>
              </a:r>
              <a:r>
                <a:rPr lang="en-US" altLang="zh-CN" sz="2800" b="1" baseline="30000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2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，他准备用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     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种西红柿， 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  <a:p>
              <a:pPr eaLnBrk="1" latinLnBrk="1" hangingPunct="1">
                <a:lnSpc>
                  <a:spcPct val="15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    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剩下的按 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2:1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 的面积比种黄瓜和茄子。三种蔬菜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  <a:p>
              <a:pPr eaLnBrk="1" latinLnBrk="1" hangingPunct="1">
                <a:lnSpc>
                  <a:spcPct val="15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   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的占地面积分别是多少平方米？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6" name="组合 16"/>
            <p:cNvGrpSpPr/>
            <p:nvPr/>
          </p:nvGrpSpPr>
          <p:grpSpPr>
            <a:xfrm rot="0">
              <a:off x="10473" y="471"/>
              <a:ext cx="801" cy="1272"/>
              <a:chOff x="1651" y="2025"/>
              <a:chExt cx="987" cy="1159"/>
            </a:xfrm>
          </p:grpSpPr>
          <p:sp>
            <p:nvSpPr>
              <p:cNvPr id="17" name="文本框 17"/>
              <p:cNvSpPr txBox="1"/>
              <p:nvPr/>
            </p:nvSpPr>
            <p:spPr>
              <a:xfrm>
                <a:off x="1654" y="2025"/>
                <a:ext cx="981" cy="66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4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2</a:t>
                </a:r>
                <a:endParaRPr lang="en-US" altLang="zh-CN" sz="24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文本框 18"/>
              <p:cNvSpPr txBox="1"/>
              <p:nvPr/>
            </p:nvSpPr>
            <p:spPr>
              <a:xfrm>
                <a:off x="1651" y="2524"/>
                <a:ext cx="987" cy="66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4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5</a:t>
                </a:r>
                <a:endParaRPr lang="en-US" altLang="zh-CN" sz="24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9" name="直接连接符 18"/>
              <p:cNvCxnSpPr/>
              <p:nvPr/>
            </p:nvCxnSpPr>
            <p:spPr>
              <a:xfrm>
                <a:off x="1731" y="2631"/>
                <a:ext cx="511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5" grpId="0"/>
      <p:bldP spid="9" grpId="0"/>
      <p:bldP spid="7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/>
          <p:nvPr/>
        </p:nvSpPr>
        <p:spPr>
          <a:xfrm>
            <a:off x="285750" y="412750"/>
            <a:ext cx="8342630" cy="9683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eaLnBrk="1" latinLnBrk="1" hangingPunct="1">
              <a:lnSpc>
                <a:spcPts val="35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8.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请你根据下面的信息，寻找合适的量，写出这些量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ts val="35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 之间的比。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7655" y="2896870"/>
            <a:ext cx="87325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答案不唯一，例如我和爸爸的年龄比：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12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38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6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19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85750" y="3493770"/>
            <a:ext cx="90430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爸爸和妈妈的年工资比：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66000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5000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）＝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11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10" name="组合 9"/>
          <p:cNvGrpSpPr/>
          <p:nvPr/>
        </p:nvGrpSpPr>
        <p:grpSpPr>
          <a:xfrm rot="0">
            <a:off x="1753235" y="1482090"/>
            <a:ext cx="3916680" cy="1210310"/>
            <a:chOff x="877" y="-2384"/>
            <a:chExt cx="5014" cy="1906"/>
          </a:xfrm>
        </p:grpSpPr>
        <p:sp>
          <p:nvSpPr>
            <p:cNvPr id="12" name="圆角矩形标注 11"/>
            <p:cNvSpPr/>
            <p:nvPr/>
          </p:nvSpPr>
          <p:spPr>
            <a:xfrm>
              <a:off x="877" y="-2384"/>
              <a:ext cx="5014" cy="1831"/>
            </a:xfrm>
            <a:prstGeom prst="wedgeRoundRectCallout">
              <a:avLst>
                <a:gd name="adj1" fmla="val -49886"/>
                <a:gd name="adj2" fmla="val 27553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974" y="-2366"/>
              <a:ext cx="4916" cy="188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2400" b="1"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rPr>
                <a:t>今年小明12岁，爸爸38岁。爸爸一年的工资是</a:t>
              </a:r>
              <a:r>
                <a:rPr lang="en-US" altLang="zh-CN" sz="2400" b="1"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rPr>
                <a:t>6</a:t>
              </a:r>
              <a:r>
                <a:rPr lang="zh-CN" altLang="en-US" sz="2400" b="1"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rPr>
                <a:t>6000元，妈妈每月的工资是</a:t>
              </a:r>
              <a:r>
                <a:rPr lang="en-US" altLang="zh-CN" sz="2400" b="1"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rPr>
                <a:t>5</a:t>
              </a:r>
              <a:r>
                <a:rPr lang="zh-CN" altLang="en-US" sz="2400" b="1"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rPr>
                <a:t>000元。</a:t>
              </a:r>
              <a:endPara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777240" y="4048760"/>
            <a:ext cx="6711950" cy="986155"/>
            <a:chOff x="1224" y="6376"/>
            <a:chExt cx="10570" cy="1553"/>
          </a:xfrm>
        </p:grpSpPr>
        <p:grpSp>
          <p:nvGrpSpPr>
            <p:cNvPr id="9" name="组合 8"/>
            <p:cNvGrpSpPr/>
            <p:nvPr/>
          </p:nvGrpSpPr>
          <p:grpSpPr>
            <a:xfrm>
              <a:off x="1224" y="6555"/>
              <a:ext cx="8945" cy="1307"/>
              <a:chOff x="1224" y="6555"/>
              <a:chExt cx="8945" cy="1307"/>
            </a:xfrm>
          </p:grpSpPr>
          <p:sp>
            <p:nvSpPr>
              <p:cNvPr id="7" name="圆角矩形标注 6"/>
              <p:cNvSpPr/>
              <p:nvPr/>
            </p:nvSpPr>
            <p:spPr>
              <a:xfrm>
                <a:off x="1224" y="6570"/>
                <a:ext cx="8839" cy="1201"/>
              </a:xfrm>
              <a:prstGeom prst="wedgeRoundRectCallout">
                <a:avLst>
                  <a:gd name="adj1" fmla="val 56165"/>
                  <a:gd name="adj2" fmla="val 21024"/>
                  <a:gd name="adj3" fmla="val 16667"/>
                </a:avLst>
              </a:prstGeom>
              <a:solidFill>
                <a:schemeClr val="bg1"/>
              </a:solidFill>
              <a:ln w="19050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8" name="文本框 7"/>
              <p:cNvSpPr txBox="1"/>
              <p:nvPr/>
            </p:nvSpPr>
            <p:spPr>
              <a:xfrm>
                <a:off x="1290" y="6555"/>
                <a:ext cx="8879" cy="1307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r>
                  <a:rPr lang="zh-CN" altLang="en-US" sz="2400" b="1">
                    <a:latin typeface="楷体" panose="02010609060101010101" charset="-122"/>
                    <a:ea typeface="楷体" panose="02010609060101010101" charset="-122"/>
                    <a:cs typeface="楷体" panose="02010609060101010101" charset="-122"/>
                    <a:sym typeface="+mn-ea"/>
                  </a:rPr>
                  <a:t>你还能在生活中发现哪些信息？会用比来表示这些信息中各个量之间的关系吗？</a:t>
                </a:r>
                <a:endParaRPr lang="zh-CN" altLang="en-US" sz="2400" b="1"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endParaRPr>
              </a:p>
            </p:txBody>
          </p:sp>
        </p:grpSp>
        <p:pic>
          <p:nvPicPr>
            <p:cNvPr id="11" name="图片 10" descr="书本 拷贝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0560" y="6376"/>
              <a:ext cx="1234" cy="1553"/>
            </a:xfrm>
            <a:prstGeom prst="rect">
              <a:avLst/>
            </a:prstGeom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2121</Words>
  <Application>WPS 演示</Application>
  <PresentationFormat>在屏幕上显示</PresentationFormat>
  <Paragraphs>269</Paragraphs>
  <Slides>12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</vt:i4>
      </vt:variant>
      <vt:variant>
        <vt:lpstr>幻灯片标题</vt:lpstr>
      </vt:variant>
      <vt:variant>
        <vt:i4>12</vt:i4>
      </vt:variant>
    </vt:vector>
  </HeadingPairs>
  <TitlesOfParts>
    <vt:vector size="34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楷体_GB2312</vt:lpstr>
      <vt:lpstr>新宋体</vt:lpstr>
      <vt:lpstr>Gulim</vt:lpstr>
      <vt:lpstr>Arial Narrow</vt:lpstr>
      <vt:lpstr>Bell MT</vt:lpstr>
      <vt:lpstr>Arial Unicode MS</vt:lpstr>
      <vt:lpstr>Calibri</vt:lpstr>
      <vt:lpstr>默认设计模板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2022-09-02T03:02:07Z</dcterms:created>
  <dcterms:modified xsi:type="dcterms:W3CDTF">2022-09-02T03:02:07Z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484DD202A43E4D37A7227550A1D72A7A</vt:lpwstr>
  </property>
</Properties>
</file>