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91" r:id="rId3"/>
    <p:sldId id="578" r:id="rId5"/>
    <p:sldId id="613" r:id="rId6"/>
    <p:sldId id="614" r:id="rId7"/>
    <p:sldId id="615" r:id="rId8"/>
    <p:sldId id="584" r:id="rId9"/>
    <p:sldId id="585" r:id="rId10"/>
    <p:sldId id="601" r:id="rId11"/>
    <p:sldId id="588" r:id="rId12"/>
    <p:sldId id="568" r:id="rId13"/>
    <p:sldId id="616" r:id="rId14"/>
    <p:sldId id="617" r:id="rId15"/>
    <p:sldId id="618" r:id="rId16"/>
    <p:sldId id="619" r:id="rId17"/>
    <p:sldId id="620" r:id="rId18"/>
    <p:sldId id="597" r:id="rId19"/>
    <p:sldId id="598" r:id="rId20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4D5"/>
    <a:srgbClr val="FF1B5B"/>
    <a:srgbClr val="FEFEF1"/>
    <a:srgbClr val="13C4CF"/>
    <a:srgbClr val="67D7BA"/>
    <a:srgbClr val="FFFFF2"/>
    <a:srgbClr val="B7EADC"/>
    <a:srgbClr val="F2A0C4"/>
    <a:srgbClr val="FF376F"/>
    <a:srgbClr val="CFB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702"/>
        <p:guide pos="3099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379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797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5842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3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z="13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</p:spPr>
        <p:txBody>
          <a:bodyPr/>
          <a:p>
            <a:pPr fontAlgn="base"/>
            <a:fld id="{82F288E0-7875-42C4-84C8-98DBBD3BF4D2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</p:spPr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</p:spPr>
        <p:txBody>
          <a:bodyPr/>
          <a:p>
            <a:pPr fontAlgn="base"/>
            <a:fld id="{7D9BB5D0-35E4-459D-AEF3-FE4D7C45CC19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</p:spPr>
        <p:txBody>
          <a:bodyPr/>
          <a:p>
            <a:pPr fontAlgn="base"/>
            <a:fld id="{82F288E0-7875-42C4-84C8-98DBBD3BF4D2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</p:spPr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</p:spPr>
        <p:txBody>
          <a:bodyPr/>
          <a:p>
            <a:pPr fontAlgn="base"/>
            <a:fld id="{7D9BB5D0-35E4-459D-AEF3-FE4D7C45CC19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</p:spPr>
        <p:txBody>
          <a:bodyPr/>
          <a:p>
            <a:pPr fontAlgn="base"/>
            <a:fld id="{82F288E0-7875-42C4-84C8-98DBBD3BF4D2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</p:spPr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</p:spPr>
        <p:txBody>
          <a:bodyPr/>
          <a:p>
            <a:pPr fontAlgn="base"/>
            <a:fld id="{7D9BB5D0-35E4-459D-AEF3-FE4D7C45CC19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34818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34819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20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21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2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3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4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5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6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7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8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29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0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1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2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3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34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34835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6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7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8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9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0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1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2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3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4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5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6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7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8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9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0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1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2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3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4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5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6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7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58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34859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0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1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2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3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4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5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6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7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8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9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70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71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72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3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74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34875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6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7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8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9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0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1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2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3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4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85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34886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7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8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9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0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1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2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3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4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5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6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7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8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9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0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1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2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3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4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5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6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7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8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9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0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1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2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3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4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5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6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917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34918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9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0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1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2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3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4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5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6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7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8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9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0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1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2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3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4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5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6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7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8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9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0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1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2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3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4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5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6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7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8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9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0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1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2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3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4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5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6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7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8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9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0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1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2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963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34964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5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6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7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8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9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0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1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2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3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4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34975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4976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4977" name="组合 48"/>
          <p:cNvGrpSpPr/>
          <p:nvPr/>
        </p:nvGrpSpPr>
        <p:grpSpPr>
          <a:xfrm>
            <a:off x="1528763" y="942975"/>
            <a:ext cx="6021387" cy="768350"/>
            <a:chOff x="2932" y="1249"/>
            <a:chExt cx="9487" cy="1209"/>
          </a:xfrm>
        </p:grpSpPr>
        <p:sp>
          <p:nvSpPr>
            <p:cNvPr id="4" name="Rectangle 9"/>
            <p:cNvSpPr/>
            <p:nvPr/>
          </p:nvSpPr>
          <p:spPr>
            <a:xfrm>
              <a:off x="5048" y="1249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位置与方向（二）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2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34980" name="文本框 39"/>
          <p:cNvSpPr txBox="1"/>
          <p:nvPr/>
        </p:nvSpPr>
        <p:spPr>
          <a:xfrm>
            <a:off x="2413000" y="2097088"/>
            <a:ext cx="4929188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练习五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981" name="文本框 1"/>
          <p:cNvSpPr txBox="1"/>
          <p:nvPr/>
        </p:nvSpPr>
        <p:spPr>
          <a:xfrm>
            <a:off x="95250" y="412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7" name="下箭头 23570"/>
          <p:cNvSpPr/>
          <p:nvPr/>
        </p:nvSpPr>
        <p:spPr>
          <a:xfrm>
            <a:off x="952500" y="3679825"/>
            <a:ext cx="228600" cy="285750"/>
          </a:xfrm>
          <a:prstGeom prst="downArrow">
            <a:avLst>
              <a:gd name="adj1" fmla="val 50000"/>
              <a:gd name="adj2" fmla="val 31250"/>
            </a:avLst>
          </a:prstGeom>
          <a:noFill/>
          <a:ln w="9525">
            <a:noFill/>
          </a:ln>
        </p:spPr>
        <p:txBody>
          <a:bodyPr anchor="t" anchorCtr="0"/>
          <a:p>
            <a:endParaRPr lang="zh-CN" altLang="en-US" sz="1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5058" name="TextBox 22"/>
          <p:cNvSpPr txBox="1"/>
          <p:nvPr/>
        </p:nvSpPr>
        <p:spPr>
          <a:xfrm>
            <a:off x="190500" y="210820"/>
            <a:ext cx="5846445" cy="48875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 hangingPunct="0">
              <a:lnSpc>
                <a:spcPct val="120000"/>
              </a:lnSpc>
            </a:pP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7. 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根据下面的描述，在平面图上标出各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场所的位置。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）文化广场在电视塔的北偏东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45°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       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1km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处。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）体育场在电视塔的西偏南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30°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       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2.5km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处。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3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）博物馆在电视塔的西偏北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20°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       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2km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处。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4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）动物园在电视塔的东偏北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40°</a:t>
            </a:r>
            <a:endParaRPr lang="en-US" altLang="zh-CN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 hangingPunct="0">
              <a:lnSpc>
                <a:spcPct val="120000"/>
              </a:lnSpc>
            </a:pP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       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1.5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km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处。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45059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59743" y="818515"/>
            <a:ext cx="3606800" cy="319246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9" name="组合 38"/>
          <p:cNvGrpSpPr/>
          <p:nvPr/>
        </p:nvGrpSpPr>
        <p:grpSpPr>
          <a:xfrm>
            <a:off x="7225030" y="1715453"/>
            <a:ext cx="801688" cy="741362"/>
            <a:chOff x="4079886" y="2600299"/>
            <a:chExt cx="800219" cy="740413"/>
          </a:xfrm>
        </p:grpSpPr>
        <p:sp>
          <p:nvSpPr>
            <p:cNvPr id="45061" name="椭圆 16"/>
            <p:cNvSpPr/>
            <p:nvPr/>
          </p:nvSpPr>
          <p:spPr>
            <a:xfrm>
              <a:off x="4622843" y="2867135"/>
              <a:ext cx="36000" cy="360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18" name="弧形 17"/>
            <p:cNvSpPr/>
            <p:nvPr/>
          </p:nvSpPr>
          <p:spPr bwMode="auto">
            <a:xfrm rot="20160000">
              <a:off x="4143098" y="3052680"/>
              <a:ext cx="288032" cy="288032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ulim" panose="020B0600000101010101" pitchFamily="34" charset="-127"/>
                <a:ea typeface="Gulim" panose="020B0600000101010101" pitchFamily="34" charset="-127"/>
                <a:cs typeface="+mn-cs"/>
              </a:endParaRPr>
            </a:p>
          </p:txBody>
        </p:sp>
        <p:sp>
          <p:nvSpPr>
            <p:cNvPr id="45063" name="矩形 18"/>
            <p:cNvSpPr/>
            <p:nvPr/>
          </p:nvSpPr>
          <p:spPr>
            <a:xfrm>
              <a:off x="4181174" y="2804441"/>
              <a:ext cx="596638" cy="33855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en-US" altLang="zh-CN" sz="16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45°</a:t>
              </a:r>
              <a:endParaRPr lang="zh-CN" altLang="en-US" sz="11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064" name="矩形 19"/>
            <p:cNvSpPr/>
            <p:nvPr/>
          </p:nvSpPr>
          <p:spPr>
            <a:xfrm>
              <a:off x="4079886" y="2600299"/>
              <a:ext cx="800219" cy="27699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zh-CN" altLang="en-US" sz="12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文化广场</a:t>
              </a:r>
              <a:endParaRPr lang="zh-CN" altLang="en-US" sz="10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grpSp>
          <p:nvGrpSpPr>
            <p:cNvPr id="45065" name="组合 37"/>
            <p:cNvGrpSpPr/>
            <p:nvPr/>
          </p:nvGrpSpPr>
          <p:grpSpPr>
            <a:xfrm rot="-2700000">
              <a:off x="4142920" y="3070670"/>
              <a:ext cx="577176" cy="36000"/>
              <a:chOff x="1627166" y="2787774"/>
              <a:chExt cx="577176" cy="36000"/>
            </a:xfrm>
          </p:grpSpPr>
          <p:grpSp>
            <p:nvGrpSpPr>
              <p:cNvPr id="45066" name="组合 29"/>
              <p:cNvGrpSpPr/>
              <p:nvPr/>
            </p:nvGrpSpPr>
            <p:grpSpPr>
              <a:xfrm>
                <a:off x="1627166" y="2787774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67" name="直接连接符 30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68" name="直接连接符 31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69" name="直接连接符 32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070" name="组合 33"/>
              <p:cNvGrpSpPr/>
              <p:nvPr/>
            </p:nvGrpSpPr>
            <p:grpSpPr>
              <a:xfrm>
                <a:off x="1916310" y="2787774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71" name="直接连接符 34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72" name="直接连接符 35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73" name="直接连接符 36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79" name="组合 78"/>
          <p:cNvGrpSpPr/>
          <p:nvPr/>
        </p:nvGrpSpPr>
        <p:grpSpPr>
          <a:xfrm>
            <a:off x="5731193" y="2372678"/>
            <a:ext cx="1744662" cy="1058862"/>
            <a:chOff x="2583257" y="3262918"/>
            <a:chExt cx="1744182" cy="1058139"/>
          </a:xfrm>
        </p:grpSpPr>
        <p:grpSp>
          <p:nvGrpSpPr>
            <p:cNvPr id="45075" name="组合 71"/>
            <p:cNvGrpSpPr/>
            <p:nvPr/>
          </p:nvGrpSpPr>
          <p:grpSpPr>
            <a:xfrm rot="-1800000" flipH="1">
              <a:off x="2884447" y="3643755"/>
              <a:ext cx="1442992" cy="36000"/>
              <a:chOff x="6441376" y="2553750"/>
              <a:chExt cx="1442992" cy="36000"/>
            </a:xfrm>
          </p:grpSpPr>
          <p:grpSp>
            <p:nvGrpSpPr>
              <p:cNvPr id="45076" name="组合 51"/>
              <p:cNvGrpSpPr/>
              <p:nvPr/>
            </p:nvGrpSpPr>
            <p:grpSpPr>
              <a:xfrm>
                <a:off x="6441376" y="2553750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77" name="直接连接符 52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78" name="直接连接符 53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79" name="直接连接符 54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080" name="组合 55"/>
              <p:cNvGrpSpPr/>
              <p:nvPr/>
            </p:nvGrpSpPr>
            <p:grpSpPr>
              <a:xfrm>
                <a:off x="6730520" y="2553750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81" name="直接连接符 56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82" name="直接连接符 57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83" name="直接连接符 58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084" name="组合 59"/>
              <p:cNvGrpSpPr/>
              <p:nvPr/>
            </p:nvGrpSpPr>
            <p:grpSpPr>
              <a:xfrm>
                <a:off x="7020273" y="2553750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85" name="直接连接符 60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86" name="直接连接符 61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87" name="直接连接符 62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088" name="组合 63"/>
              <p:cNvGrpSpPr/>
              <p:nvPr/>
            </p:nvGrpSpPr>
            <p:grpSpPr>
              <a:xfrm>
                <a:off x="7309417" y="2553750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89" name="直接连接符 64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90" name="直接连接符 65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91" name="直接连接符 66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092" name="组合 67"/>
              <p:cNvGrpSpPr/>
              <p:nvPr/>
            </p:nvGrpSpPr>
            <p:grpSpPr>
              <a:xfrm>
                <a:off x="7596336" y="2553750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093" name="直接连接符 68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94" name="直接连接符 69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095" name="直接连接符 70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3" name="弧形 2"/>
            <p:cNvSpPr/>
            <p:nvPr/>
          </p:nvSpPr>
          <p:spPr bwMode="auto">
            <a:xfrm rot="13294988">
              <a:off x="3850568" y="3262918"/>
              <a:ext cx="288032" cy="288032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ulim" panose="020B0600000101010101" pitchFamily="34" charset="-127"/>
                <a:ea typeface="Gulim" panose="020B0600000101010101" pitchFamily="34" charset="-127"/>
                <a:cs typeface="+mn-cs"/>
              </a:endParaRPr>
            </a:p>
          </p:txBody>
        </p:sp>
        <p:sp>
          <p:nvSpPr>
            <p:cNvPr id="45097" name="矩形 73"/>
            <p:cNvSpPr/>
            <p:nvPr/>
          </p:nvSpPr>
          <p:spPr>
            <a:xfrm>
              <a:off x="3334051" y="3280005"/>
              <a:ext cx="699230" cy="4001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30°</a:t>
              </a:r>
              <a:endParaRPr lang="zh-CN" altLang="en-US" sz="14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098" name="矩形 74"/>
            <p:cNvSpPr/>
            <p:nvPr/>
          </p:nvSpPr>
          <p:spPr>
            <a:xfrm>
              <a:off x="2583257" y="4044058"/>
              <a:ext cx="646331" cy="27699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zh-CN" altLang="en-US" sz="12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体育场</a:t>
              </a:r>
              <a:endParaRPr lang="zh-CN" altLang="en-US" sz="10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099" name="椭圆 77"/>
            <p:cNvSpPr/>
            <p:nvPr/>
          </p:nvSpPr>
          <p:spPr>
            <a:xfrm>
              <a:off x="2954179" y="4010125"/>
              <a:ext cx="36000" cy="360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  <p:grpSp>
        <p:nvGrpSpPr>
          <p:cNvPr id="102" name="组合 101"/>
          <p:cNvGrpSpPr/>
          <p:nvPr/>
        </p:nvGrpSpPr>
        <p:grpSpPr>
          <a:xfrm>
            <a:off x="5883593" y="1750378"/>
            <a:ext cx="1528762" cy="801687"/>
            <a:chOff x="2735465" y="2640453"/>
            <a:chExt cx="1528622" cy="801711"/>
          </a:xfrm>
        </p:grpSpPr>
        <p:grpSp>
          <p:nvGrpSpPr>
            <p:cNvPr id="45101" name="组合 80"/>
            <p:cNvGrpSpPr/>
            <p:nvPr/>
          </p:nvGrpSpPr>
          <p:grpSpPr>
            <a:xfrm rot="1200000">
              <a:off x="3118091" y="3074587"/>
              <a:ext cx="1145996" cy="36001"/>
              <a:chOff x="638236" y="2430521"/>
              <a:chExt cx="1145996" cy="36001"/>
            </a:xfrm>
          </p:grpSpPr>
          <p:grpSp>
            <p:nvGrpSpPr>
              <p:cNvPr id="45102" name="组合 81"/>
              <p:cNvGrpSpPr/>
              <p:nvPr/>
            </p:nvGrpSpPr>
            <p:grpSpPr>
              <a:xfrm>
                <a:off x="638236" y="2430522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03" name="直接连接符 94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04" name="直接连接符 95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05" name="直接连接符 96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106" name="组合 82"/>
              <p:cNvGrpSpPr/>
              <p:nvPr/>
            </p:nvGrpSpPr>
            <p:grpSpPr>
              <a:xfrm>
                <a:off x="927380" y="2430522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07" name="直接连接符 91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08" name="直接连接符 92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09" name="直接连接符 93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110" name="组合 83"/>
              <p:cNvGrpSpPr/>
              <p:nvPr/>
            </p:nvGrpSpPr>
            <p:grpSpPr>
              <a:xfrm>
                <a:off x="1208168" y="2430522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11" name="直接连接符 88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12" name="直接连接符 89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13" name="直接连接符 90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114" name="组合 84"/>
              <p:cNvGrpSpPr/>
              <p:nvPr/>
            </p:nvGrpSpPr>
            <p:grpSpPr>
              <a:xfrm>
                <a:off x="1496200" y="2430521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15" name="直接连接符 85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16" name="直接连接符 86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17" name="直接连接符 87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98" name="弧形 97"/>
            <p:cNvSpPr/>
            <p:nvPr/>
          </p:nvSpPr>
          <p:spPr bwMode="auto">
            <a:xfrm rot="16200000">
              <a:off x="3668752" y="3154132"/>
              <a:ext cx="288032" cy="288032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ulim" panose="020B0600000101010101" pitchFamily="34" charset="-127"/>
                <a:ea typeface="Gulim" panose="020B0600000101010101" pitchFamily="34" charset="-127"/>
                <a:cs typeface="+mn-cs"/>
              </a:endParaRPr>
            </a:p>
          </p:txBody>
        </p:sp>
        <p:sp>
          <p:nvSpPr>
            <p:cNvPr id="45119" name="矩形 98"/>
            <p:cNvSpPr/>
            <p:nvPr/>
          </p:nvSpPr>
          <p:spPr>
            <a:xfrm>
              <a:off x="3219934" y="2981132"/>
              <a:ext cx="699230" cy="4001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20°</a:t>
              </a:r>
              <a:endParaRPr lang="zh-CN" altLang="en-US" sz="14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120" name="椭圆 99"/>
            <p:cNvSpPr/>
            <p:nvPr/>
          </p:nvSpPr>
          <p:spPr>
            <a:xfrm>
              <a:off x="3118796" y="2883233"/>
              <a:ext cx="36000" cy="360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121" name="矩形 100"/>
            <p:cNvSpPr/>
            <p:nvPr/>
          </p:nvSpPr>
          <p:spPr>
            <a:xfrm>
              <a:off x="2735465" y="2640453"/>
              <a:ext cx="646331" cy="27699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zh-CN" altLang="en-US" sz="12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博物馆</a:t>
              </a:r>
              <a:endParaRPr lang="zh-CN" altLang="en-US" sz="10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  <p:grpSp>
        <p:nvGrpSpPr>
          <p:cNvPr id="107" name="组合 106"/>
          <p:cNvGrpSpPr/>
          <p:nvPr/>
        </p:nvGrpSpPr>
        <p:grpSpPr>
          <a:xfrm>
            <a:off x="7250430" y="1697990"/>
            <a:ext cx="1557338" cy="885825"/>
            <a:chOff x="4102026" y="2586869"/>
            <a:chExt cx="1556764" cy="886811"/>
          </a:xfrm>
        </p:grpSpPr>
        <p:grpSp>
          <p:nvGrpSpPr>
            <p:cNvPr id="45123" name="组合 102"/>
            <p:cNvGrpSpPr/>
            <p:nvPr/>
          </p:nvGrpSpPr>
          <p:grpSpPr>
            <a:xfrm rot="-2400000">
              <a:off x="4102026" y="3025017"/>
              <a:ext cx="865279" cy="36001"/>
              <a:chOff x="638236" y="2430521"/>
              <a:chExt cx="865279" cy="36001"/>
            </a:xfrm>
          </p:grpSpPr>
          <p:grpSp>
            <p:nvGrpSpPr>
              <p:cNvPr id="45124" name="组合 24"/>
              <p:cNvGrpSpPr/>
              <p:nvPr/>
            </p:nvGrpSpPr>
            <p:grpSpPr>
              <a:xfrm>
                <a:off x="638236" y="2430522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25" name="直接连接符 21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26" name="直接连接符 22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27" name="直接连接符 23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128" name="组合 25"/>
              <p:cNvGrpSpPr/>
              <p:nvPr/>
            </p:nvGrpSpPr>
            <p:grpSpPr>
              <a:xfrm>
                <a:off x="927380" y="2430522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29" name="直接连接符 26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30" name="直接连接符 27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31" name="直接连接符 28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45132" name="组合 39"/>
              <p:cNvGrpSpPr/>
              <p:nvPr/>
            </p:nvGrpSpPr>
            <p:grpSpPr>
              <a:xfrm>
                <a:off x="1215483" y="2430522"/>
                <a:ext cx="288032" cy="36000"/>
                <a:chOff x="1205624" y="3687878"/>
                <a:chExt cx="288032" cy="36000"/>
              </a:xfrm>
            </p:grpSpPr>
            <p:cxnSp>
              <p:nvCxnSpPr>
                <p:cNvPr id="45133" name="直接连接符 40"/>
                <p:cNvCxnSpPr/>
                <p:nvPr/>
              </p:nvCxnSpPr>
              <p:spPr>
                <a:xfrm>
                  <a:off x="1205624" y="3723878"/>
                  <a:ext cx="288032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34" name="直接连接符 41"/>
                <p:cNvCxnSpPr/>
                <p:nvPr/>
              </p:nvCxnSpPr>
              <p:spPr>
                <a:xfrm rot="5400000">
                  <a:off x="1187624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45135" name="直接连接符 42"/>
                <p:cNvCxnSpPr/>
                <p:nvPr/>
              </p:nvCxnSpPr>
              <p:spPr>
                <a:xfrm rot="5400000">
                  <a:off x="1475656" y="3705878"/>
                  <a:ext cx="36000" cy="0"/>
                </a:xfrm>
                <a:prstGeom prst="line">
                  <a:avLst/>
                </a:prstGeom>
                <a:ln w="127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cxnSp>
            <p:nvCxnSpPr>
              <p:cNvPr id="45136" name="直接连接符 45"/>
              <p:cNvCxnSpPr/>
              <p:nvPr/>
            </p:nvCxnSpPr>
            <p:spPr>
              <a:xfrm rot="5400000">
                <a:off x="1485515" y="2448521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45137" name="椭圆 76"/>
            <p:cNvSpPr/>
            <p:nvPr/>
          </p:nvSpPr>
          <p:spPr>
            <a:xfrm>
              <a:off x="4841636" y="2772764"/>
              <a:ext cx="36000" cy="360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latinLnBrk="1"/>
              <a:endParaRPr lang="zh-CN" altLang="en-US" dirty="0"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138" name="矩形 103"/>
            <p:cNvSpPr/>
            <p:nvPr/>
          </p:nvSpPr>
          <p:spPr>
            <a:xfrm>
              <a:off x="4854515" y="2586869"/>
              <a:ext cx="646331" cy="27699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zh-CN" altLang="en-US" sz="12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动物园</a:t>
              </a:r>
              <a:endParaRPr lang="zh-CN" altLang="en-US" sz="12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105" name="弧形 104"/>
            <p:cNvSpPr/>
            <p:nvPr/>
          </p:nvSpPr>
          <p:spPr bwMode="auto">
            <a:xfrm>
              <a:off x="4448958" y="2906424"/>
              <a:ext cx="567256" cy="567256"/>
            </a:xfrm>
            <a:prstGeom prst="arc">
              <a:avLst>
                <a:gd name="adj1" fmla="val 16200000"/>
                <a:gd name="adj2" fmla="val 1475897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ulim" panose="020B0600000101010101" pitchFamily="34" charset="-127"/>
                <a:ea typeface="Gulim" panose="020B0600000101010101" pitchFamily="34" charset="-127"/>
                <a:cs typeface="+mn-cs"/>
              </a:endParaRPr>
            </a:p>
          </p:txBody>
        </p:sp>
        <p:sp>
          <p:nvSpPr>
            <p:cNvPr id="45140" name="矩形 105"/>
            <p:cNvSpPr/>
            <p:nvPr/>
          </p:nvSpPr>
          <p:spPr>
            <a:xfrm>
              <a:off x="4959560" y="2898037"/>
              <a:ext cx="699230" cy="4001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40°</a:t>
              </a:r>
              <a:endParaRPr lang="zh-CN" altLang="en-US" sz="14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矩形 21510"/>
          <p:cNvSpPr/>
          <p:nvPr/>
        </p:nvSpPr>
        <p:spPr>
          <a:xfrm>
            <a:off x="603250" y="3800475"/>
            <a:ext cx="8054975" cy="11239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）根据上面的路线图，说一说小玲从家去书店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     和回来时所走的方向和路程，并完成下表。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0723" name="矩形 21509"/>
          <p:cNvSpPr/>
          <p:nvPr/>
        </p:nvSpPr>
        <p:spPr>
          <a:xfrm>
            <a:off x="509588" y="824071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0" hangingPunct="0"/>
            <a:r>
              <a:rPr lang="en-US" altLang="zh-CN" sz="2800" b="1">
                <a:latin typeface="Times New Roman" panose="02020603050405020304" pitchFamily="2" charset="0"/>
                <a:ea typeface="楷体_GB2312" pitchFamily="1" charset="-122"/>
              </a:rPr>
              <a:t>8. </a:t>
            </a:r>
            <a:endParaRPr lang="en-US" altLang="zh-CN" sz="2800" b="1">
              <a:latin typeface="Times New Roman" panose="02020603050405020304" pitchFamily="2" charset="0"/>
              <a:ea typeface="楷体_GB2312" pitchFamily="1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51460" y="554990"/>
            <a:ext cx="8251190" cy="324548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994" h="5111">
                <a:moveTo>
                  <a:pt x="84" y="176"/>
                </a:moveTo>
                <a:lnTo>
                  <a:pt x="1524" y="176"/>
                </a:lnTo>
                <a:lnTo>
                  <a:pt x="1524" y="1496"/>
                </a:lnTo>
                <a:lnTo>
                  <a:pt x="84" y="1496"/>
                </a:lnTo>
                <a:lnTo>
                  <a:pt x="84" y="176"/>
                </a:lnTo>
                <a:close/>
                <a:moveTo>
                  <a:pt x="0" y="0"/>
                </a:moveTo>
                <a:lnTo>
                  <a:pt x="12994" y="0"/>
                </a:lnTo>
                <a:lnTo>
                  <a:pt x="12994" y="5111"/>
                </a:lnTo>
                <a:lnTo>
                  <a:pt x="0" y="5111"/>
                </a:lnTo>
                <a:lnTo>
                  <a:pt x="0" y="0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/>
        </p:nvGraphicFramePr>
        <p:xfrm>
          <a:off x="725488" y="714375"/>
          <a:ext cx="6524625" cy="2971800"/>
        </p:xfrm>
        <a:graphic>
          <a:graphicData uri="http://schemas.openxmlformats.org/drawingml/2006/table">
            <a:tbl>
              <a:tblPr/>
              <a:tblGrid>
                <a:gridCol w="2006600"/>
                <a:gridCol w="1715770"/>
                <a:gridCol w="1387475"/>
                <a:gridCol w="1414780"/>
              </a:tblGrid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方向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路程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时间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家→商场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15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商场→书店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7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书店→商场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商场→家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18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全程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730500" y="1250950"/>
            <a:ext cx="2095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西偏北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25963" y="1250950"/>
            <a:ext cx="15636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30500" y="1731963"/>
            <a:ext cx="22256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南偏西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25963" y="1714500"/>
            <a:ext cx="11223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98750" y="2225675"/>
            <a:ext cx="2286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北偏东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30500" y="2732088"/>
            <a:ext cx="20589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东偏南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525963" y="2203450"/>
            <a:ext cx="13017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514850" y="2678113"/>
            <a:ext cx="15001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525963" y="3192463"/>
            <a:ext cx="13652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2800m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094413" y="3213100"/>
            <a:ext cx="10271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分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矩形 21510"/>
          <p:cNvSpPr/>
          <p:nvPr/>
        </p:nvSpPr>
        <p:spPr>
          <a:xfrm>
            <a:off x="811213" y="3281363"/>
            <a:ext cx="6638925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）小玲走完全程的平均速度是多少？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8" name="表格 7"/>
          <p:cNvGraphicFramePr/>
          <p:nvPr/>
        </p:nvGraphicFramePr>
        <p:xfrm>
          <a:off x="868363" y="212725"/>
          <a:ext cx="6524625" cy="2971800"/>
        </p:xfrm>
        <a:graphic>
          <a:graphicData uri="http://schemas.openxmlformats.org/drawingml/2006/table">
            <a:tbl>
              <a:tblPr/>
              <a:tblGrid>
                <a:gridCol w="2006600"/>
                <a:gridCol w="1715770"/>
                <a:gridCol w="1387475"/>
                <a:gridCol w="1414780"/>
              </a:tblGrid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方向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路程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时间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家→商场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15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商场→书店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7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书店→商场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商场→家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18</a:t>
                      </a: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  <a:cs typeface="Times New Roman" panose="02020603050405020304" pitchFamily="2" charset="0"/>
                        </a:rPr>
                        <a:t>分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">
                <a:tc>
                  <a:txBody>
                    <a:bodyPr/>
                    <a:p>
                      <a:pPr marL="0" lvl="0" indent="0" algn="ctr">
                        <a:buNone/>
                      </a:pPr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Times New Roman" panose="02020603050405020304" pitchFamily="2" charset="0"/>
                          <a:ea typeface="楷体" panose="02010609060101010101" charset="-122"/>
                        </a:rPr>
                        <a:t>全程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Times New Roman" panose="02020603050405020304" pitchFamily="2" charset="0"/>
                        <a:ea typeface="楷体" panose="02010609060101010101" charset="-122"/>
                      </a:endParaRP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 algn="ctr">
                        <a:buNone/>
                      </a:pPr>
                      <a:endParaRPr lang="zh-CN" altLang="en-US" sz="2800" b="1" dirty="0">
                        <a:latin typeface="Times New Roman" panose="02020603050405020304" pitchFamily="2" charset="0"/>
                        <a:ea typeface="楷体" panose="02010609060101010101" charset="-122"/>
                        <a:cs typeface="Times New Roman" panose="02020603050405020304" pitchFamily="2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8" name="文本框 8"/>
          <p:cNvSpPr txBox="1"/>
          <p:nvPr/>
        </p:nvSpPr>
        <p:spPr>
          <a:xfrm>
            <a:off x="2873375" y="749300"/>
            <a:ext cx="2095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西偏北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09" name="文本框 9"/>
          <p:cNvSpPr txBox="1"/>
          <p:nvPr/>
        </p:nvSpPr>
        <p:spPr>
          <a:xfrm>
            <a:off x="4668838" y="749300"/>
            <a:ext cx="15636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0" name="文本框 10"/>
          <p:cNvSpPr txBox="1"/>
          <p:nvPr/>
        </p:nvSpPr>
        <p:spPr>
          <a:xfrm>
            <a:off x="2873375" y="1230313"/>
            <a:ext cx="22256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南偏西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1" name="文本框 11"/>
          <p:cNvSpPr txBox="1"/>
          <p:nvPr/>
        </p:nvSpPr>
        <p:spPr>
          <a:xfrm>
            <a:off x="4668838" y="1212850"/>
            <a:ext cx="11223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2" name="文本框 12"/>
          <p:cNvSpPr txBox="1"/>
          <p:nvPr/>
        </p:nvSpPr>
        <p:spPr>
          <a:xfrm>
            <a:off x="2841625" y="1724025"/>
            <a:ext cx="2286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北偏东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45°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3" name="文本框 13"/>
          <p:cNvSpPr txBox="1"/>
          <p:nvPr/>
        </p:nvSpPr>
        <p:spPr>
          <a:xfrm>
            <a:off x="2873375" y="2230438"/>
            <a:ext cx="20589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东偏南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30°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4" name="文本框 14"/>
          <p:cNvSpPr txBox="1"/>
          <p:nvPr/>
        </p:nvSpPr>
        <p:spPr>
          <a:xfrm>
            <a:off x="4668838" y="1701800"/>
            <a:ext cx="130175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5" name="文本框 15"/>
          <p:cNvSpPr txBox="1"/>
          <p:nvPr/>
        </p:nvSpPr>
        <p:spPr>
          <a:xfrm>
            <a:off x="4657725" y="2176463"/>
            <a:ext cx="15001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1000m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6" name="文本框 16"/>
          <p:cNvSpPr txBox="1"/>
          <p:nvPr/>
        </p:nvSpPr>
        <p:spPr>
          <a:xfrm>
            <a:off x="4668838" y="2690813"/>
            <a:ext cx="13652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2800m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sp>
        <p:nvSpPr>
          <p:cNvPr id="32817" name="文本框 18"/>
          <p:cNvSpPr txBox="1"/>
          <p:nvPr/>
        </p:nvSpPr>
        <p:spPr>
          <a:xfrm>
            <a:off x="6237288" y="2711450"/>
            <a:ext cx="1027112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48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" panose="02010609060101010101" charset="-122"/>
              </a:rPr>
              <a:t>分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楷体" panose="02010609060101010101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2101850" y="3624263"/>
            <a:ext cx="4057650" cy="903287"/>
            <a:chOff x="3311" y="5708"/>
            <a:chExt cx="6390" cy="1422"/>
          </a:xfrm>
        </p:grpSpPr>
        <p:sp>
          <p:nvSpPr>
            <p:cNvPr id="32819" name="文本框 2"/>
            <p:cNvSpPr txBox="1"/>
            <p:nvPr/>
          </p:nvSpPr>
          <p:spPr>
            <a:xfrm>
              <a:off x="3311" y="6008"/>
              <a:ext cx="639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2800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48=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（米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/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分）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2820" name="组合 20"/>
            <p:cNvGrpSpPr/>
            <p:nvPr/>
          </p:nvGrpSpPr>
          <p:grpSpPr>
            <a:xfrm>
              <a:off x="5917" y="5708"/>
              <a:ext cx="1703" cy="1422"/>
              <a:chOff x="12142" y="1904"/>
              <a:chExt cx="1703" cy="1422"/>
            </a:xfrm>
          </p:grpSpPr>
          <p:grpSp>
            <p:nvGrpSpPr>
              <p:cNvPr id="32821" name="组合 37"/>
              <p:cNvGrpSpPr/>
              <p:nvPr/>
            </p:nvGrpSpPr>
            <p:grpSpPr>
              <a:xfrm>
                <a:off x="12971" y="1904"/>
                <a:ext cx="873" cy="1423"/>
                <a:chOff x="1595" y="1887"/>
                <a:chExt cx="1003" cy="1423"/>
              </a:xfrm>
            </p:grpSpPr>
            <p:sp>
              <p:nvSpPr>
                <p:cNvPr id="32822" name="文本框 38"/>
                <p:cNvSpPr txBox="1"/>
                <p:nvPr/>
              </p:nvSpPr>
              <p:spPr>
                <a:xfrm>
                  <a:off x="1595" y="1887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2823" name="文本框 39"/>
                <p:cNvSpPr txBox="1"/>
                <p:nvPr/>
              </p:nvSpPr>
              <p:spPr>
                <a:xfrm>
                  <a:off x="1611" y="2488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41" name="直接连接符 40"/>
                <p:cNvCxnSpPr/>
                <p:nvPr/>
              </p:nvCxnSpPr>
              <p:spPr>
                <a:xfrm>
                  <a:off x="1611" y="2597"/>
                  <a:ext cx="608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825" name="文本框 19"/>
              <p:cNvSpPr txBox="1"/>
              <p:nvPr/>
            </p:nvSpPr>
            <p:spPr>
              <a:xfrm>
                <a:off x="12142" y="2205"/>
                <a:ext cx="11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868363" y="4232275"/>
            <a:ext cx="7740650" cy="903288"/>
            <a:chOff x="1368" y="6665"/>
            <a:chExt cx="12190" cy="1422"/>
          </a:xfrm>
        </p:grpSpPr>
        <p:sp>
          <p:nvSpPr>
            <p:cNvPr id="32827" name="文本框 5"/>
            <p:cNvSpPr txBox="1"/>
            <p:nvPr/>
          </p:nvSpPr>
          <p:spPr>
            <a:xfrm>
              <a:off x="1367" y="6980"/>
              <a:ext cx="1219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答：小玲走完全程的平均速度是     米</a:t>
              </a:r>
              <a:r>
                <a:rPr lang="en-US" altLang="zh-CN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/</a:t>
              </a:r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分。</a:t>
              </a:r>
              <a:endPara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pSp>
          <p:nvGrpSpPr>
            <p:cNvPr id="32828" name="组合 22"/>
            <p:cNvGrpSpPr/>
            <p:nvPr/>
          </p:nvGrpSpPr>
          <p:grpSpPr>
            <a:xfrm>
              <a:off x="9268" y="6665"/>
              <a:ext cx="1703" cy="1422"/>
              <a:chOff x="12142" y="1904"/>
              <a:chExt cx="1703" cy="1422"/>
            </a:xfrm>
          </p:grpSpPr>
          <p:grpSp>
            <p:nvGrpSpPr>
              <p:cNvPr id="32829" name="组合 37"/>
              <p:cNvGrpSpPr/>
              <p:nvPr/>
            </p:nvGrpSpPr>
            <p:grpSpPr>
              <a:xfrm>
                <a:off x="12971" y="1904"/>
                <a:ext cx="874" cy="1423"/>
                <a:chOff x="1595" y="1887"/>
                <a:chExt cx="1003" cy="1423"/>
              </a:xfrm>
            </p:grpSpPr>
            <p:sp>
              <p:nvSpPr>
                <p:cNvPr id="32830" name="文本框 38"/>
                <p:cNvSpPr txBox="1"/>
                <p:nvPr/>
              </p:nvSpPr>
              <p:spPr>
                <a:xfrm>
                  <a:off x="1595" y="1887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2831" name="文本框 39"/>
                <p:cNvSpPr txBox="1"/>
                <p:nvPr/>
              </p:nvSpPr>
              <p:spPr>
                <a:xfrm>
                  <a:off x="1611" y="2488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7" name="直接连接符 26"/>
                <p:cNvCxnSpPr/>
                <p:nvPr/>
              </p:nvCxnSpPr>
              <p:spPr>
                <a:xfrm>
                  <a:off x="1611" y="2597"/>
                  <a:ext cx="608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833" name="文本框 27"/>
              <p:cNvSpPr txBox="1"/>
              <p:nvPr/>
            </p:nvSpPr>
            <p:spPr>
              <a:xfrm>
                <a:off x="12142" y="2205"/>
                <a:ext cx="11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文本框 1"/>
          <p:cNvSpPr txBox="1"/>
          <p:nvPr/>
        </p:nvSpPr>
        <p:spPr>
          <a:xfrm>
            <a:off x="68263" y="569913"/>
            <a:ext cx="8929687" cy="15125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r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9. 1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路公共汽车从起点站先沿西偏北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40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°方向行驶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3km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algn="r">
              <a:lnSpc>
                <a:spcPct val="11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然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后向正西方向行驶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4km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，最后沿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南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偏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西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30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°方向行驶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3km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到达终点站。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3795" name="文本框 2"/>
          <p:cNvSpPr txBox="1"/>
          <p:nvPr/>
        </p:nvSpPr>
        <p:spPr>
          <a:xfrm>
            <a:off x="5491163" y="2427605"/>
            <a:ext cx="3506787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(1)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根据上面的描述，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把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公共汽车行驶的路线图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画完整</a:t>
            </a:r>
            <a:r>
              <a:rPr lang="zh-CN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zh-CN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1552575" y="3090863"/>
            <a:ext cx="754063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33797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7488" y="1905000"/>
            <a:ext cx="4983162" cy="28321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6" name="直接连接符 5"/>
          <p:cNvCxnSpPr/>
          <p:nvPr/>
        </p:nvCxnSpPr>
        <p:spPr>
          <a:xfrm>
            <a:off x="3081338" y="3090863"/>
            <a:ext cx="754062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8" name="直接连接符 7"/>
          <p:cNvCxnSpPr/>
          <p:nvPr/>
        </p:nvCxnSpPr>
        <p:spPr>
          <a:xfrm>
            <a:off x="3451225" y="2638425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/>
          <p:cNvCxnSpPr/>
          <p:nvPr/>
        </p:nvCxnSpPr>
        <p:spPr>
          <a:xfrm flipH="1">
            <a:off x="1928813" y="3090863"/>
            <a:ext cx="1522412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直接连接符 12"/>
          <p:cNvCxnSpPr/>
          <p:nvPr/>
        </p:nvCxnSpPr>
        <p:spPr>
          <a:xfrm flipV="1">
            <a:off x="3108325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" name="直接连接符 18"/>
          <p:cNvCxnSpPr/>
          <p:nvPr/>
        </p:nvCxnSpPr>
        <p:spPr>
          <a:xfrm flipV="1">
            <a:off x="2713038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/>
          <p:cNvCxnSpPr/>
          <p:nvPr/>
        </p:nvCxnSpPr>
        <p:spPr>
          <a:xfrm flipV="1">
            <a:off x="2319338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直接连接符 21"/>
          <p:cNvCxnSpPr/>
          <p:nvPr/>
        </p:nvCxnSpPr>
        <p:spPr>
          <a:xfrm flipV="1">
            <a:off x="1928813" y="30114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TextBox 7"/>
          <p:cNvSpPr txBox="1"/>
          <p:nvPr/>
        </p:nvSpPr>
        <p:spPr>
          <a:xfrm>
            <a:off x="2363788" y="2541588"/>
            <a:ext cx="1042987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4km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cxnSp>
        <p:nvCxnSpPr>
          <p:cNvPr id="27" name="直接连接符 26"/>
          <p:cNvCxnSpPr/>
          <p:nvPr/>
        </p:nvCxnSpPr>
        <p:spPr>
          <a:xfrm>
            <a:off x="1935163" y="2601913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8" name="直接连接符 13"/>
          <p:cNvCxnSpPr/>
          <p:nvPr/>
        </p:nvCxnSpPr>
        <p:spPr>
          <a:xfrm flipH="1">
            <a:off x="1354138" y="3090863"/>
            <a:ext cx="552450" cy="9779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弧形 29"/>
          <p:cNvSpPr/>
          <p:nvPr/>
        </p:nvSpPr>
        <p:spPr bwMode="auto">
          <a:xfrm rot="8039537">
            <a:off x="1789906" y="2983706"/>
            <a:ext cx="211138" cy="333375"/>
          </a:xfrm>
          <a:prstGeom prst="arc">
            <a:avLst>
              <a:gd name="adj1" fmla="val 17830938"/>
              <a:gd name="adj2" fmla="val 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31" name="TextBox 15"/>
          <p:cNvSpPr txBox="1"/>
          <p:nvPr/>
        </p:nvSpPr>
        <p:spPr>
          <a:xfrm>
            <a:off x="1535113" y="3506788"/>
            <a:ext cx="6477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30°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H="1" flipV="1">
            <a:off x="1647825" y="3386138"/>
            <a:ext cx="73025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直接连接符 34"/>
          <p:cNvCxnSpPr/>
          <p:nvPr/>
        </p:nvCxnSpPr>
        <p:spPr>
          <a:xfrm flipH="1" flipV="1">
            <a:off x="1447800" y="3719513"/>
            <a:ext cx="71438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" name="直接连接符 35"/>
          <p:cNvCxnSpPr/>
          <p:nvPr/>
        </p:nvCxnSpPr>
        <p:spPr>
          <a:xfrm flipH="1" flipV="1">
            <a:off x="1273175" y="4022725"/>
            <a:ext cx="73025" cy="46038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TextBox 7"/>
          <p:cNvSpPr txBox="1"/>
          <p:nvPr/>
        </p:nvSpPr>
        <p:spPr>
          <a:xfrm>
            <a:off x="727075" y="3213100"/>
            <a:ext cx="1042988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3km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39" name="椭圆 38"/>
          <p:cNvSpPr/>
          <p:nvPr/>
        </p:nvSpPr>
        <p:spPr>
          <a:xfrm>
            <a:off x="1319213" y="4030663"/>
            <a:ext cx="65087" cy="635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40" name="TextBox 7"/>
          <p:cNvSpPr txBox="1"/>
          <p:nvPr/>
        </p:nvSpPr>
        <p:spPr>
          <a:xfrm>
            <a:off x="1290638" y="4032250"/>
            <a:ext cx="1195387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终点站</a:t>
            </a:r>
            <a:endParaRPr lang="zh-CN" altLang="en-US" sz="20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1" grpId="0"/>
      <p:bldP spid="38" grpId="0"/>
      <p:bldP spid="39" grpId="0" bldLvl="0" animBg="1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矩形 1"/>
          <p:cNvSpPr/>
          <p:nvPr/>
        </p:nvSpPr>
        <p:spPr>
          <a:xfrm>
            <a:off x="452438" y="554038"/>
            <a:ext cx="8064500" cy="95313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450850" indent="-450850" latinLnBrk="1"/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(2)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根据路线图，说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一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说公共汽车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沿原路返回时</a:t>
            </a:r>
            <a:r>
              <a:rPr lang="zh-CN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Times New Roman" panose="02020603050405020304" pitchFamily="2" charset="0"/>
              </a:rPr>
              <a:t>行驶的方向和路程。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sym typeface="Times New Roman" panose="02020603050405020304" pitchFamily="2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87963" y="1722438"/>
            <a:ext cx="3856037" cy="26908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30000"/>
              </a:lnSpc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答：返回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时从终点站先向北偏东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30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°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方向行驶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3km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，再向东行驶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4km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，最后向东偏南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40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°方向行驶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3km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到达起点站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Times New Roman" panose="02020603050405020304" pitchFamily="2" charset="0"/>
              </a:rPr>
              <a:t>。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Times New Roman" panose="02020603050405020304" pitchFamily="2" charset="0"/>
            </a:endParaRPr>
          </a:p>
        </p:txBody>
      </p:sp>
      <p:cxnSp>
        <p:nvCxnSpPr>
          <p:cNvPr id="34819" name="直接连接符 25"/>
          <p:cNvCxnSpPr/>
          <p:nvPr/>
        </p:nvCxnSpPr>
        <p:spPr>
          <a:xfrm>
            <a:off x="1476375" y="2976563"/>
            <a:ext cx="754063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34820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1288" y="1790700"/>
            <a:ext cx="4983162" cy="28321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4821" name="直接连接符 6"/>
          <p:cNvCxnSpPr/>
          <p:nvPr/>
        </p:nvCxnSpPr>
        <p:spPr>
          <a:xfrm>
            <a:off x="3005138" y="2976563"/>
            <a:ext cx="754062" cy="0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4822" name="直接连接符 7"/>
          <p:cNvCxnSpPr/>
          <p:nvPr/>
        </p:nvCxnSpPr>
        <p:spPr>
          <a:xfrm>
            <a:off x="3375025" y="2524125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4823" name="直接连接符 11"/>
          <p:cNvCxnSpPr/>
          <p:nvPr/>
        </p:nvCxnSpPr>
        <p:spPr>
          <a:xfrm flipH="1">
            <a:off x="1852613" y="2976563"/>
            <a:ext cx="1522412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4" name="直接连接符 12"/>
          <p:cNvCxnSpPr/>
          <p:nvPr/>
        </p:nvCxnSpPr>
        <p:spPr>
          <a:xfrm flipV="1">
            <a:off x="3032125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5" name="直接连接符 18"/>
          <p:cNvCxnSpPr/>
          <p:nvPr/>
        </p:nvCxnSpPr>
        <p:spPr>
          <a:xfrm flipV="1">
            <a:off x="2636838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6" name="直接连接符 19"/>
          <p:cNvCxnSpPr/>
          <p:nvPr/>
        </p:nvCxnSpPr>
        <p:spPr>
          <a:xfrm flipV="1">
            <a:off x="2243138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27" name="直接连接符 21"/>
          <p:cNvCxnSpPr/>
          <p:nvPr/>
        </p:nvCxnSpPr>
        <p:spPr>
          <a:xfrm flipV="1">
            <a:off x="1852613" y="2897188"/>
            <a:ext cx="0" cy="73025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828" name="TextBox 7"/>
          <p:cNvSpPr txBox="1"/>
          <p:nvPr/>
        </p:nvSpPr>
        <p:spPr>
          <a:xfrm>
            <a:off x="2287588" y="2427288"/>
            <a:ext cx="1042987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4km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cxnSp>
        <p:nvCxnSpPr>
          <p:cNvPr id="34829" name="直接连接符 26"/>
          <p:cNvCxnSpPr/>
          <p:nvPr/>
        </p:nvCxnSpPr>
        <p:spPr>
          <a:xfrm>
            <a:off x="1858963" y="2487613"/>
            <a:ext cx="0" cy="936625"/>
          </a:xfrm>
          <a:prstGeom prst="line">
            <a:avLst/>
          </a:prstGeom>
          <a:ln w="12700" cap="flat" cmpd="sng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34830" name="直接连接符 13"/>
          <p:cNvCxnSpPr/>
          <p:nvPr/>
        </p:nvCxnSpPr>
        <p:spPr>
          <a:xfrm flipH="1">
            <a:off x="1277938" y="2976563"/>
            <a:ext cx="552450" cy="97790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弧形 29"/>
          <p:cNvSpPr/>
          <p:nvPr/>
        </p:nvSpPr>
        <p:spPr bwMode="auto">
          <a:xfrm rot="8039537">
            <a:off x="1713706" y="2869406"/>
            <a:ext cx="211138" cy="333375"/>
          </a:xfrm>
          <a:prstGeom prst="arc">
            <a:avLst>
              <a:gd name="adj1" fmla="val 17830938"/>
              <a:gd name="adj2" fmla="val 0"/>
            </a:avLst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ulim" panose="020B0600000101010101" pitchFamily="34" charset="-127"/>
              <a:ea typeface="Gulim" panose="020B0600000101010101" pitchFamily="34" charset="-127"/>
              <a:cs typeface="+mn-cs"/>
            </a:endParaRPr>
          </a:p>
        </p:txBody>
      </p:sp>
      <p:sp>
        <p:nvSpPr>
          <p:cNvPr id="34832" name="TextBox 15"/>
          <p:cNvSpPr txBox="1"/>
          <p:nvPr/>
        </p:nvSpPr>
        <p:spPr>
          <a:xfrm>
            <a:off x="1458913" y="3392488"/>
            <a:ext cx="6477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30°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cxnSp>
        <p:nvCxnSpPr>
          <p:cNvPr id="34833" name="直接连接符 31"/>
          <p:cNvCxnSpPr/>
          <p:nvPr/>
        </p:nvCxnSpPr>
        <p:spPr>
          <a:xfrm flipH="1" flipV="1">
            <a:off x="1571625" y="3271838"/>
            <a:ext cx="73025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34" name="直接连接符 34"/>
          <p:cNvCxnSpPr/>
          <p:nvPr/>
        </p:nvCxnSpPr>
        <p:spPr>
          <a:xfrm flipH="1" flipV="1">
            <a:off x="1371600" y="3605213"/>
            <a:ext cx="71438" cy="46037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835" name="直接连接符 35"/>
          <p:cNvCxnSpPr/>
          <p:nvPr/>
        </p:nvCxnSpPr>
        <p:spPr>
          <a:xfrm flipH="1" flipV="1">
            <a:off x="1196975" y="3908425"/>
            <a:ext cx="73025" cy="46038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836" name="TextBox 7"/>
          <p:cNvSpPr txBox="1"/>
          <p:nvPr/>
        </p:nvSpPr>
        <p:spPr>
          <a:xfrm>
            <a:off x="650875" y="3098800"/>
            <a:ext cx="1042988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3km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  <p:sp>
        <p:nvSpPr>
          <p:cNvPr id="34837" name="椭圆 38"/>
          <p:cNvSpPr/>
          <p:nvPr/>
        </p:nvSpPr>
        <p:spPr>
          <a:xfrm>
            <a:off x="1243013" y="3916363"/>
            <a:ext cx="65087" cy="635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p>
            <a:pPr latinLnBrk="1"/>
            <a:endParaRPr lang="zh-CN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4838" name="TextBox 7"/>
          <p:cNvSpPr txBox="1"/>
          <p:nvPr/>
        </p:nvSpPr>
        <p:spPr>
          <a:xfrm>
            <a:off x="1214438" y="3917950"/>
            <a:ext cx="1195387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zh-CN" altLang="en-US" sz="2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终点站</a:t>
            </a:r>
            <a:endParaRPr lang="zh-CN" altLang="en-US" sz="20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2225" name="组合 5"/>
          <p:cNvGrpSpPr/>
          <p:nvPr/>
        </p:nvGrpSpPr>
        <p:grpSpPr>
          <a:xfrm>
            <a:off x="838200" y="2264410"/>
            <a:ext cx="7736523" cy="2112010"/>
            <a:chOff x="1260" y="3930"/>
            <a:chExt cx="12183" cy="3327"/>
          </a:xfrm>
        </p:grpSpPr>
        <p:grpSp>
          <p:nvGrpSpPr>
            <p:cNvPr id="52226" name="组合 3"/>
            <p:cNvGrpSpPr/>
            <p:nvPr/>
          </p:nvGrpSpPr>
          <p:grpSpPr>
            <a:xfrm>
              <a:off x="1260" y="3930"/>
              <a:ext cx="6447" cy="3327"/>
              <a:chOff x="1260" y="3930"/>
              <a:chExt cx="6447" cy="3327"/>
            </a:xfrm>
          </p:grpSpPr>
          <p:pic>
            <p:nvPicPr>
              <p:cNvPr id="52227" name="图片 11" descr="女02 拷贝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6120" y="3930"/>
                <a:ext cx="1587" cy="3327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2228" name="AutoShape 27"/>
              <p:cNvSpPr/>
              <p:nvPr/>
            </p:nvSpPr>
            <p:spPr>
              <a:xfrm>
                <a:off x="1260" y="4290"/>
                <a:ext cx="4514" cy="2093"/>
              </a:xfrm>
              <a:prstGeom prst="wedgeRoundRectCallout">
                <a:avLst>
                  <a:gd name="adj1" fmla="val 59606"/>
                  <a:gd name="adj2" fmla="val 25551"/>
                  <a:gd name="adj3" fmla="val 16667"/>
                </a:avLst>
              </a:prstGeom>
              <a:solidFill>
                <a:schemeClr val="bg1"/>
              </a:solidFill>
              <a:ln w="19050" cap="flat" cmpd="sng">
                <a:solidFill>
                  <a:srgbClr val="3399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square" anchor="t" anchorCtr="0">
                <a:spAutoFit/>
              </a:bodyPr>
              <a:p>
                <a:pPr latinLnBrk="1"/>
                <a:r>
                  <a:rPr lang="zh-CN" altLang="zh-CN" sz="2400" b="1" dirty="0">
                    <a:latin typeface="Times New Roman" panose="02020603050405020304" pitchFamily="2" charset="0"/>
                    <a:ea typeface="楷体" panose="02010609060101010101" charset="-122"/>
                  </a:rPr>
                  <a:t>上学时，我从家先沿正东方向步行大约</a:t>
                </a:r>
                <a:r>
                  <a:rPr lang="en-US" altLang="zh-CN" sz="2400" b="1" dirty="0">
                    <a:latin typeface="Times New Roman" panose="02020603050405020304" pitchFamily="2" charset="0"/>
                    <a:ea typeface="楷体" panose="02010609060101010101" charset="-122"/>
                  </a:rPr>
                  <a:t>200m</a:t>
                </a:r>
                <a:r>
                  <a:rPr lang="zh-CN" altLang="en-US" sz="2400" b="1" dirty="0">
                    <a:latin typeface="Times New Roman" panose="02020603050405020304" pitchFamily="2" charset="0"/>
                    <a:ea typeface="楷体" panose="02010609060101010101" charset="-122"/>
                  </a:rPr>
                  <a:t>，再</a:t>
                </a:r>
                <a:r>
                  <a:rPr lang="en-US" altLang="zh-CN" sz="2400" b="1" dirty="0">
                    <a:latin typeface="楷体" panose="02010609060101010101" charset="-122"/>
                    <a:ea typeface="楷体" panose="02010609060101010101" charset="-122"/>
                  </a:rPr>
                  <a:t>……</a:t>
                </a:r>
                <a:endParaRPr lang="en-US" altLang="zh-CN" sz="2400" b="1" dirty="0">
                  <a:solidFill>
                    <a:srgbClr val="1C1C1C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52229" name="AutoShape 27"/>
            <p:cNvSpPr/>
            <p:nvPr/>
          </p:nvSpPr>
          <p:spPr>
            <a:xfrm>
              <a:off x="10440" y="4170"/>
              <a:ext cx="3003" cy="803"/>
            </a:xfrm>
            <a:prstGeom prst="wedgeRoundRectCallout">
              <a:avLst>
                <a:gd name="adj1" fmla="val -62352"/>
                <a:gd name="adj2" fmla="val 26921"/>
                <a:gd name="adj3" fmla="val 16667"/>
              </a:avLst>
            </a:prstGeom>
            <a:solidFill>
              <a:schemeClr val="bg1"/>
            </a:solidFill>
            <a:ln w="19050" cap="flat" cmpd="sng">
              <a:solidFill>
                <a:srgbClr val="33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square" anchor="t" anchorCtr="0">
              <a:spAutoFit/>
            </a:bodyPr>
            <a:p>
              <a:pPr latinLnBrk="1"/>
              <a:r>
                <a:rPr lang="zh-CN" altLang="zh-CN" sz="2400" b="1" dirty="0">
                  <a:latin typeface="Times New Roman" panose="02020603050405020304" pitchFamily="2" charset="0"/>
                  <a:ea typeface="楷体" panose="02010609060101010101" charset="-122"/>
                </a:rPr>
                <a:t>放学时</a:t>
              </a:r>
              <a:r>
                <a:rPr lang="en-US" altLang="zh-CN" sz="2400" b="1" dirty="0">
                  <a:latin typeface="楷体" panose="02010609060101010101" charset="-122"/>
                  <a:ea typeface="楷体" panose="02010609060101010101" charset="-122"/>
                </a:rPr>
                <a:t>……</a:t>
              </a:r>
              <a:endParaRPr lang="en-US" altLang="zh-CN" sz="2400" b="1" dirty="0">
                <a:solidFill>
                  <a:srgbClr val="1C1C1C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52230" name="图片 6" descr="男03 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00" y="4050"/>
              <a:ext cx="1444" cy="3028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文本框 9"/>
          <p:cNvSpPr txBox="1"/>
          <p:nvPr/>
        </p:nvSpPr>
        <p:spPr>
          <a:xfrm>
            <a:off x="1295400" y="4245610"/>
            <a:ext cx="2286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（答案略）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5602" name="矩形 2"/>
          <p:cNvSpPr>
            <a:spLocks noChangeArrowheads="1"/>
          </p:cNvSpPr>
          <p:nvPr/>
        </p:nvSpPr>
        <p:spPr bwMode="auto">
          <a:xfrm>
            <a:off x="533400" y="438150"/>
            <a:ext cx="8112760" cy="177038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同学之间互相说一说上学和放学的大致路线。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（也可以利用互联网，查出你家附近的地图，以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便更准确地加以描述。）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484120"/>
            <a:ext cx="3915410" cy="23241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686175" y="3385185"/>
            <a:ext cx="2286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（答案略）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683260" y="411480"/>
            <a:ext cx="7648575" cy="177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11.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用                           设计一个“小小动物园”。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画出示意图，并描述各个场馆的位置。再设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计一条参观路线，并说一说怎么走。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50229" y="438448"/>
            <a:ext cx="2013534" cy="4936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7" name="矩形 3"/>
          <p:cNvSpPr/>
          <p:nvPr/>
        </p:nvSpPr>
        <p:spPr>
          <a:xfrm>
            <a:off x="438150" y="528320"/>
            <a:ext cx="777875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量一量，说一说沈阳、海口、昆明、西安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和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  <a:sym typeface="+mn-ea"/>
            </a:endParaRPr>
          </a:p>
          <a:p>
            <a:pPr algn="l"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  <a:sym typeface="+mn-ea"/>
              </a:rPr>
              <a:t>乌鲁木齐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分别在北京的什么方向上。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38200" y="1810703"/>
            <a:ext cx="3295650" cy="26752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提示：先找到观测点，以确定测量角度时角的顶点在哪里，再精确描述出方向。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8" name="图片 4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628458"/>
            <a:ext cx="3944937" cy="297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直接连接符 11"/>
          <p:cNvCxnSpPr/>
          <p:nvPr/>
        </p:nvCxnSpPr>
        <p:spPr>
          <a:xfrm>
            <a:off x="6228184" y="2636644"/>
            <a:ext cx="1728192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7026803" y="1968183"/>
            <a:ext cx="266" cy="1316533"/>
          </a:xfrm>
          <a:prstGeom prst="line">
            <a:avLst/>
          </a:prstGeom>
          <a:ln w="190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矩形 3"/>
          <p:cNvSpPr/>
          <p:nvPr/>
        </p:nvSpPr>
        <p:spPr>
          <a:xfrm>
            <a:off x="644525" y="522605"/>
            <a:ext cx="31134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量一量，填一填。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4580" name="Rectangle 5"/>
          <p:cNvSpPr/>
          <p:nvPr/>
        </p:nvSpPr>
        <p:spPr>
          <a:xfrm>
            <a:off x="501650" y="2578100"/>
            <a:ext cx="8792845" cy="2330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latinLnBrk="1" hangingPunct="0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以人民广场为观测点，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0" latinLnBrk="1" hangingPunct="0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）市政府在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_____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方向上，距离是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_____m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0" latinLnBrk="1" hangingPunct="0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）电信大楼在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偏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  ___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方向上，距离是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0" latinLnBrk="1" hangingPunct="0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       ____m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4" name="Text Box 6"/>
          <p:cNvSpPr txBox="1"/>
          <p:nvPr/>
        </p:nvSpPr>
        <p:spPr>
          <a:xfrm>
            <a:off x="2895918" y="3229928"/>
            <a:ext cx="9556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正西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5" name="Text Box 8"/>
          <p:cNvSpPr txBox="1"/>
          <p:nvPr/>
        </p:nvSpPr>
        <p:spPr>
          <a:xfrm>
            <a:off x="6318250" y="3229928"/>
            <a:ext cx="7270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6" name="Text Box 9"/>
          <p:cNvSpPr txBox="1"/>
          <p:nvPr/>
        </p:nvSpPr>
        <p:spPr>
          <a:xfrm>
            <a:off x="3415348" y="3786188"/>
            <a:ext cx="6858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西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4451985" y="3786188"/>
            <a:ext cx="5984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北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8" name="Text Box 11"/>
          <p:cNvSpPr txBox="1"/>
          <p:nvPr/>
        </p:nvSpPr>
        <p:spPr>
          <a:xfrm>
            <a:off x="1590358" y="4353878"/>
            <a:ext cx="8524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300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" name="Text Box 10"/>
          <p:cNvSpPr txBox="1"/>
          <p:nvPr/>
        </p:nvSpPr>
        <p:spPr>
          <a:xfrm>
            <a:off x="5077460" y="3786188"/>
            <a:ext cx="9271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95880" y="4370705"/>
            <a:ext cx="29241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（或</a:t>
            </a:r>
            <a:r>
              <a:rPr lang="zh-CN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北偏西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1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355976" y="195486"/>
            <a:ext cx="4015829" cy="2790114"/>
          </a:xfrm>
          <a:custGeom>
            <a:avLst/>
            <a:gdLst>
              <a:gd name="connsiteX0" fmla="*/ 4015829 w 4015829"/>
              <a:gd name="connsiteY0" fmla="*/ 2769019 h 2790114"/>
              <a:gd name="connsiteX1" fmla="*/ 4015829 w 4015829"/>
              <a:gd name="connsiteY1" fmla="*/ 2790114 h 2790114"/>
              <a:gd name="connsiteX2" fmla="*/ 4006707 w 4015829"/>
              <a:gd name="connsiteY2" fmla="*/ 2790114 h 2790114"/>
              <a:gd name="connsiteX3" fmla="*/ 0 w 4015829"/>
              <a:gd name="connsiteY3" fmla="*/ 0 h 2790114"/>
              <a:gd name="connsiteX4" fmla="*/ 4015829 w 4015829"/>
              <a:gd name="connsiteY4" fmla="*/ 0 h 2790114"/>
              <a:gd name="connsiteX5" fmla="*/ 4015829 w 4015829"/>
              <a:gd name="connsiteY5" fmla="*/ 2613336 h 2790114"/>
              <a:gd name="connsiteX6" fmla="*/ 2540583 w 4015829"/>
              <a:gd name="connsiteY6" fmla="*/ 2602798 h 2790114"/>
              <a:gd name="connsiteX7" fmla="*/ 2485499 w 4015829"/>
              <a:gd name="connsiteY7" fmla="*/ 2768051 h 2790114"/>
              <a:gd name="connsiteX8" fmla="*/ 2393571 w 4015829"/>
              <a:gd name="connsiteY8" fmla="*/ 2790114 h 2790114"/>
              <a:gd name="connsiteX9" fmla="*/ 2124201 w 4015829"/>
              <a:gd name="connsiteY9" fmla="*/ 2790114 h 2790114"/>
              <a:gd name="connsiteX10" fmla="*/ 1780419 w 4015829"/>
              <a:gd name="connsiteY10" fmla="*/ 2613815 h 2790114"/>
              <a:gd name="connsiteX11" fmla="*/ 0 w 4015829"/>
              <a:gd name="connsiteY11" fmla="*/ 2613815 h 279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15829" h="2790114">
                <a:moveTo>
                  <a:pt x="4015829" y="2769019"/>
                </a:moveTo>
                <a:lnTo>
                  <a:pt x="4015829" y="2790114"/>
                </a:lnTo>
                <a:lnTo>
                  <a:pt x="4006707" y="2790114"/>
                </a:lnTo>
                <a:close/>
                <a:moveTo>
                  <a:pt x="0" y="0"/>
                </a:moveTo>
                <a:lnTo>
                  <a:pt x="4015829" y="0"/>
                </a:lnTo>
                <a:lnTo>
                  <a:pt x="4015829" y="2613336"/>
                </a:lnTo>
                <a:lnTo>
                  <a:pt x="2540583" y="2602798"/>
                </a:lnTo>
                <a:lnTo>
                  <a:pt x="2485499" y="2768051"/>
                </a:lnTo>
                <a:lnTo>
                  <a:pt x="2393571" y="2790114"/>
                </a:lnTo>
                <a:lnTo>
                  <a:pt x="2124201" y="2790114"/>
                </a:lnTo>
                <a:lnTo>
                  <a:pt x="1780419" y="2613815"/>
                </a:lnTo>
                <a:lnTo>
                  <a:pt x="0" y="2613815"/>
                </a:ln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文本框 1"/>
          <p:cNvSpPr txBox="1"/>
          <p:nvPr/>
        </p:nvSpPr>
        <p:spPr>
          <a:xfrm>
            <a:off x="376238" y="3033713"/>
            <a:ext cx="8589962" cy="12112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latinLnBrk="1" hangingPunct="0">
              <a:lnSpc>
                <a:spcPct val="14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3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）工人文化宫在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偏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___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方向上，距离是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____m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eaLnBrk="0" latinLnBrk="1" hangingPunct="0">
              <a:lnSpc>
                <a:spcPct val="140000"/>
              </a:lnSpc>
            </a:pP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4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）科技大厦在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偏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 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___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方向上，距离是</a:t>
            </a:r>
            <a:r>
              <a:rPr lang="en-US" altLang="zh-CN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____m</a:t>
            </a:r>
            <a:r>
              <a:rPr lang="zh-CN" altLang="en-US" sz="26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en-US" sz="26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6" name="Text Box 9"/>
          <p:cNvSpPr txBox="1"/>
          <p:nvPr/>
        </p:nvSpPr>
        <p:spPr>
          <a:xfrm>
            <a:off x="3262313" y="3173413"/>
            <a:ext cx="685800" cy="4921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东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4254500" y="3173413"/>
            <a:ext cx="598488" cy="4921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北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" name="Text Box 10"/>
          <p:cNvSpPr txBox="1"/>
          <p:nvPr/>
        </p:nvSpPr>
        <p:spPr>
          <a:xfrm>
            <a:off x="4722813" y="3173413"/>
            <a:ext cx="865187" cy="4921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30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4" name="Text Box 10"/>
          <p:cNvSpPr txBox="1"/>
          <p:nvPr/>
        </p:nvSpPr>
        <p:spPr>
          <a:xfrm>
            <a:off x="7561263" y="3162300"/>
            <a:ext cx="866775" cy="4921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300</a:t>
            </a:r>
            <a:endParaRPr lang="en-US" altLang="zh-CN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5" name="Text Box 9"/>
          <p:cNvSpPr txBox="1"/>
          <p:nvPr/>
        </p:nvSpPr>
        <p:spPr>
          <a:xfrm>
            <a:off x="2963863" y="3703638"/>
            <a:ext cx="685800" cy="4905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南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8" name="Text Box 9"/>
          <p:cNvSpPr txBox="1"/>
          <p:nvPr/>
        </p:nvSpPr>
        <p:spPr>
          <a:xfrm>
            <a:off x="3960813" y="3698875"/>
            <a:ext cx="598487" cy="4905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东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9" name="Text Box 10"/>
          <p:cNvSpPr txBox="1"/>
          <p:nvPr/>
        </p:nvSpPr>
        <p:spPr>
          <a:xfrm>
            <a:off x="4584700" y="3730625"/>
            <a:ext cx="865188" cy="4921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30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7570788" y="3698875"/>
            <a:ext cx="866775" cy="4905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400</a:t>
            </a:r>
            <a:endParaRPr lang="en-US" altLang="zh-CN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43275" y="2670175"/>
            <a:ext cx="2655888" cy="4921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zh-CN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或北偏东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°）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63863" y="4222750"/>
            <a:ext cx="2655887" cy="4905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zh-CN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或东偏南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°）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4577" name="矩形 3"/>
          <p:cNvSpPr/>
          <p:nvPr/>
        </p:nvSpPr>
        <p:spPr>
          <a:xfrm>
            <a:off x="644525" y="522605"/>
            <a:ext cx="31134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量一量，填一填。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1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355976" y="195486"/>
            <a:ext cx="4015829" cy="2790114"/>
          </a:xfrm>
          <a:custGeom>
            <a:avLst/>
            <a:gdLst>
              <a:gd name="connsiteX0" fmla="*/ 4015829 w 4015829"/>
              <a:gd name="connsiteY0" fmla="*/ 2769019 h 2790114"/>
              <a:gd name="connsiteX1" fmla="*/ 4015829 w 4015829"/>
              <a:gd name="connsiteY1" fmla="*/ 2790114 h 2790114"/>
              <a:gd name="connsiteX2" fmla="*/ 4006707 w 4015829"/>
              <a:gd name="connsiteY2" fmla="*/ 2790114 h 2790114"/>
              <a:gd name="connsiteX3" fmla="*/ 0 w 4015829"/>
              <a:gd name="connsiteY3" fmla="*/ 0 h 2790114"/>
              <a:gd name="connsiteX4" fmla="*/ 4015829 w 4015829"/>
              <a:gd name="connsiteY4" fmla="*/ 0 h 2790114"/>
              <a:gd name="connsiteX5" fmla="*/ 4015829 w 4015829"/>
              <a:gd name="connsiteY5" fmla="*/ 2613336 h 2790114"/>
              <a:gd name="connsiteX6" fmla="*/ 2540583 w 4015829"/>
              <a:gd name="connsiteY6" fmla="*/ 2602798 h 2790114"/>
              <a:gd name="connsiteX7" fmla="*/ 2485499 w 4015829"/>
              <a:gd name="connsiteY7" fmla="*/ 2768051 h 2790114"/>
              <a:gd name="connsiteX8" fmla="*/ 2393571 w 4015829"/>
              <a:gd name="connsiteY8" fmla="*/ 2790114 h 2790114"/>
              <a:gd name="connsiteX9" fmla="*/ 2124201 w 4015829"/>
              <a:gd name="connsiteY9" fmla="*/ 2790114 h 2790114"/>
              <a:gd name="connsiteX10" fmla="*/ 1780419 w 4015829"/>
              <a:gd name="connsiteY10" fmla="*/ 2613815 h 2790114"/>
              <a:gd name="connsiteX11" fmla="*/ 0 w 4015829"/>
              <a:gd name="connsiteY11" fmla="*/ 2613815 h 279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15829" h="2790114">
                <a:moveTo>
                  <a:pt x="4015829" y="2769019"/>
                </a:moveTo>
                <a:lnTo>
                  <a:pt x="4015829" y="2790114"/>
                </a:lnTo>
                <a:lnTo>
                  <a:pt x="4006707" y="2790114"/>
                </a:lnTo>
                <a:close/>
                <a:moveTo>
                  <a:pt x="0" y="0"/>
                </a:moveTo>
                <a:lnTo>
                  <a:pt x="4015829" y="0"/>
                </a:lnTo>
                <a:lnTo>
                  <a:pt x="4015829" y="2613336"/>
                </a:lnTo>
                <a:lnTo>
                  <a:pt x="2540583" y="2602798"/>
                </a:lnTo>
                <a:lnTo>
                  <a:pt x="2485499" y="2768051"/>
                </a:lnTo>
                <a:lnTo>
                  <a:pt x="2393571" y="2790114"/>
                </a:lnTo>
                <a:lnTo>
                  <a:pt x="2124201" y="2790114"/>
                </a:lnTo>
                <a:lnTo>
                  <a:pt x="1780419" y="2613815"/>
                </a:lnTo>
                <a:lnTo>
                  <a:pt x="0" y="2613815"/>
                </a:ln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7" name="文本框 1"/>
          <p:cNvSpPr txBox="1"/>
          <p:nvPr/>
        </p:nvSpPr>
        <p:spPr>
          <a:xfrm>
            <a:off x="517525" y="3232150"/>
            <a:ext cx="8416925" cy="695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latinLnBrk="1" hangingPunct="0"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5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）银行在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偏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 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___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方向上，距离是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_____m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1" name="Text Box 9"/>
          <p:cNvSpPr txBox="1"/>
          <p:nvPr/>
        </p:nvSpPr>
        <p:spPr>
          <a:xfrm>
            <a:off x="2559050" y="3379788"/>
            <a:ext cx="685800" cy="4921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西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2" name="Text Box 9"/>
          <p:cNvSpPr txBox="1"/>
          <p:nvPr/>
        </p:nvSpPr>
        <p:spPr>
          <a:xfrm>
            <a:off x="3476625" y="3363913"/>
            <a:ext cx="685800" cy="4921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南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3" name="Text Box 10"/>
          <p:cNvSpPr txBox="1"/>
          <p:nvPr/>
        </p:nvSpPr>
        <p:spPr>
          <a:xfrm>
            <a:off x="4116388" y="3386138"/>
            <a:ext cx="865187" cy="4905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40</a:t>
            </a:r>
            <a:r>
              <a:rPr lang="zh-CN" altLang="en-US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</a:t>
            </a:r>
            <a:endParaRPr lang="zh-CN" altLang="en-US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4" name="Text Box 10"/>
          <p:cNvSpPr txBox="1"/>
          <p:nvPr/>
        </p:nvSpPr>
        <p:spPr>
          <a:xfrm>
            <a:off x="7337425" y="3379788"/>
            <a:ext cx="866775" cy="4921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spcBef>
                <a:spcPct val="50000"/>
              </a:spcBef>
            </a:pP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300</a:t>
            </a:r>
            <a:endParaRPr lang="en-US" altLang="zh-CN" sz="26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0463" y="3979863"/>
            <a:ext cx="2655887" cy="49053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zh-CN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或南偏西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°）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4577" name="矩形 3"/>
          <p:cNvSpPr/>
          <p:nvPr/>
        </p:nvSpPr>
        <p:spPr>
          <a:xfrm>
            <a:off x="644525" y="522605"/>
            <a:ext cx="31134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量一量，填一填。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1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355976" y="195486"/>
            <a:ext cx="4015829" cy="2790114"/>
          </a:xfrm>
          <a:custGeom>
            <a:avLst/>
            <a:gdLst>
              <a:gd name="connsiteX0" fmla="*/ 4015829 w 4015829"/>
              <a:gd name="connsiteY0" fmla="*/ 2769019 h 2790114"/>
              <a:gd name="connsiteX1" fmla="*/ 4015829 w 4015829"/>
              <a:gd name="connsiteY1" fmla="*/ 2790114 h 2790114"/>
              <a:gd name="connsiteX2" fmla="*/ 4006707 w 4015829"/>
              <a:gd name="connsiteY2" fmla="*/ 2790114 h 2790114"/>
              <a:gd name="connsiteX3" fmla="*/ 0 w 4015829"/>
              <a:gd name="connsiteY3" fmla="*/ 0 h 2790114"/>
              <a:gd name="connsiteX4" fmla="*/ 4015829 w 4015829"/>
              <a:gd name="connsiteY4" fmla="*/ 0 h 2790114"/>
              <a:gd name="connsiteX5" fmla="*/ 4015829 w 4015829"/>
              <a:gd name="connsiteY5" fmla="*/ 2613336 h 2790114"/>
              <a:gd name="connsiteX6" fmla="*/ 2540583 w 4015829"/>
              <a:gd name="connsiteY6" fmla="*/ 2602798 h 2790114"/>
              <a:gd name="connsiteX7" fmla="*/ 2485499 w 4015829"/>
              <a:gd name="connsiteY7" fmla="*/ 2768051 h 2790114"/>
              <a:gd name="connsiteX8" fmla="*/ 2393571 w 4015829"/>
              <a:gd name="connsiteY8" fmla="*/ 2790114 h 2790114"/>
              <a:gd name="connsiteX9" fmla="*/ 2124201 w 4015829"/>
              <a:gd name="connsiteY9" fmla="*/ 2790114 h 2790114"/>
              <a:gd name="connsiteX10" fmla="*/ 1780419 w 4015829"/>
              <a:gd name="connsiteY10" fmla="*/ 2613815 h 2790114"/>
              <a:gd name="connsiteX11" fmla="*/ 0 w 4015829"/>
              <a:gd name="connsiteY11" fmla="*/ 2613815 h 279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015829" h="2790114">
                <a:moveTo>
                  <a:pt x="4015829" y="2769019"/>
                </a:moveTo>
                <a:lnTo>
                  <a:pt x="4015829" y="2790114"/>
                </a:lnTo>
                <a:lnTo>
                  <a:pt x="4006707" y="2790114"/>
                </a:lnTo>
                <a:close/>
                <a:moveTo>
                  <a:pt x="0" y="0"/>
                </a:moveTo>
                <a:lnTo>
                  <a:pt x="4015829" y="0"/>
                </a:lnTo>
                <a:lnTo>
                  <a:pt x="4015829" y="2613336"/>
                </a:lnTo>
                <a:lnTo>
                  <a:pt x="2540583" y="2602798"/>
                </a:lnTo>
                <a:lnTo>
                  <a:pt x="2485499" y="2768051"/>
                </a:lnTo>
                <a:lnTo>
                  <a:pt x="2393571" y="2790114"/>
                </a:lnTo>
                <a:lnTo>
                  <a:pt x="2124201" y="2790114"/>
                </a:lnTo>
                <a:lnTo>
                  <a:pt x="1780419" y="2613815"/>
                </a:lnTo>
                <a:lnTo>
                  <a:pt x="0" y="2613815"/>
                </a:ln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矩形 2"/>
          <p:cNvSpPr/>
          <p:nvPr/>
        </p:nvSpPr>
        <p:spPr>
          <a:xfrm>
            <a:off x="249238" y="558800"/>
            <a:ext cx="8789987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3.找一幅中国地图，量一量，说一说:北京在哈尔滨的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 ___偏___ ___方向上，哈尔滨在北京的___偏___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   ___方向上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29000" y="2311400"/>
            <a:ext cx="2286000" cy="5207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（答案略）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extBox 22"/>
          <p:cNvSpPr txBox="1"/>
          <p:nvPr/>
        </p:nvSpPr>
        <p:spPr>
          <a:xfrm>
            <a:off x="228600" y="438150"/>
            <a:ext cx="5842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 hangingPunct="0"/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4. </a:t>
            </a:r>
            <a:endParaRPr lang="en-US" altLang="zh-CN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5789" y="291227"/>
            <a:ext cx="5040560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）量一量，说一说：小刚家在学校的</a:t>
            </a:r>
            <a:r>
              <a:rPr lang="en-US" altLang="zh-CN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偏</a:t>
            </a:r>
            <a:r>
              <a:rPr lang="zh-CN" altLang="en-US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方向上；</a:t>
            </a:r>
            <a:r>
              <a:rPr lang="en-US" altLang="zh-CN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       </a:t>
            </a:r>
            <a:r>
              <a:rPr lang="zh-CN" altLang="en-US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学校在小刚家的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偏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方向上，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小刚家和学校的距离是</a:t>
            </a:r>
            <a:r>
              <a:rPr lang="zh-CN" altLang="en-US" sz="2800" b="1" u="sng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米。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pic>
        <p:nvPicPr>
          <p:cNvPr id="16" name="图片 1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EF6FA"/>
              </a:clrFrom>
              <a:clrTo>
                <a:srgbClr val="FEF6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11"/>
          <a:stretch>
            <a:fillRect/>
          </a:stretch>
        </p:blipFill>
        <p:spPr bwMode="auto">
          <a:xfrm>
            <a:off x="5182359" y="666512"/>
            <a:ext cx="4008775" cy="3030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2057450" y="1053728"/>
            <a:ext cx="54038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东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3047911" y="1053728"/>
            <a:ext cx="54038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北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32" name="矩形 31"/>
          <p:cNvSpPr>
            <a:spLocks noChangeArrowheads="1"/>
          </p:cNvSpPr>
          <p:nvPr/>
        </p:nvSpPr>
        <p:spPr bwMode="auto">
          <a:xfrm>
            <a:off x="3497580" y="1064895"/>
            <a:ext cx="132397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45°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33" name="矩形 32"/>
          <p:cNvSpPr>
            <a:spLocks noChangeArrowheads="1"/>
          </p:cNvSpPr>
          <p:nvPr/>
        </p:nvSpPr>
        <p:spPr bwMode="auto">
          <a:xfrm>
            <a:off x="728489" y="3022848"/>
            <a:ext cx="9017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1000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pic>
        <p:nvPicPr>
          <p:cNvPr id="37" name="图片 1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EF6FA"/>
              </a:clrFrom>
              <a:clrTo>
                <a:srgbClr val="FEF6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65" b="78887"/>
          <a:stretch>
            <a:fillRect/>
          </a:stretch>
        </p:blipFill>
        <p:spPr bwMode="auto">
          <a:xfrm>
            <a:off x="5436096" y="595521"/>
            <a:ext cx="451692" cy="639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353485" y="1740163"/>
            <a:ext cx="54038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西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4493260" y="2163445"/>
            <a:ext cx="100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>
            <a:spLocks noChangeArrowheads="1"/>
          </p:cNvSpPr>
          <p:nvPr/>
        </p:nvSpPr>
        <p:spPr bwMode="auto">
          <a:xfrm>
            <a:off x="4549825" y="1693173"/>
            <a:ext cx="12573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charset="-122"/>
                <a:ea typeface="Malgun Gothic" panose="020B0503020000020004" pitchFamily="2" charset="-127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南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rPr>
              <a:t>45°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20040" y="3694430"/>
            <a:ext cx="7512685" cy="12541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 eaLnBrk="1" hangingPunct="1"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2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）你还能像上面这样说一说其他小朋友的家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  <a:p>
            <a:pPr algn="l" eaLnBrk="1" hangingPunct="1"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和学校的位置关系吗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32" grpId="0"/>
      <p:bldP spid="33" grpId="0"/>
      <p:bldP spid="25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矩形 1"/>
          <p:cNvSpPr/>
          <p:nvPr/>
        </p:nvSpPr>
        <p:spPr>
          <a:xfrm>
            <a:off x="600075" y="515938"/>
            <a:ext cx="775335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marL="266700" indent="-266700"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5.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石油勘探队在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A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城东偏北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40°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方向上，约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45km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处打出一口油井。请你在平面图上确定油井的位置。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43010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45013" y="1446213"/>
            <a:ext cx="3813175" cy="35131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" name="组合 19"/>
          <p:cNvGrpSpPr/>
          <p:nvPr/>
        </p:nvGrpSpPr>
        <p:grpSpPr>
          <a:xfrm rot="-2400000">
            <a:off x="6396038" y="2630488"/>
            <a:ext cx="1512887" cy="34925"/>
            <a:chOff x="2739516" y="4551974"/>
            <a:chExt cx="1513396" cy="36000"/>
          </a:xfrm>
        </p:grpSpPr>
        <p:grpSp>
          <p:nvGrpSpPr>
            <p:cNvPr id="43012" name="组合 10"/>
            <p:cNvGrpSpPr/>
            <p:nvPr/>
          </p:nvGrpSpPr>
          <p:grpSpPr>
            <a:xfrm>
              <a:off x="3748856" y="4551974"/>
              <a:ext cx="504056" cy="36000"/>
              <a:chOff x="3748856" y="4551974"/>
              <a:chExt cx="504056" cy="36000"/>
            </a:xfrm>
          </p:grpSpPr>
          <p:cxnSp>
            <p:nvCxnSpPr>
              <p:cNvPr id="43013" name="直接连接符 7"/>
              <p:cNvCxnSpPr/>
              <p:nvPr/>
            </p:nvCxnSpPr>
            <p:spPr>
              <a:xfrm>
                <a:off x="3748856" y="4587974"/>
                <a:ext cx="504056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14" name="直接连接符 8"/>
              <p:cNvCxnSpPr/>
              <p:nvPr/>
            </p:nvCxnSpPr>
            <p:spPr>
              <a:xfrm rot="5400000">
                <a:off x="3730856" y="4569974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15" name="直接连接符 9"/>
              <p:cNvCxnSpPr/>
              <p:nvPr/>
            </p:nvCxnSpPr>
            <p:spPr>
              <a:xfrm rot="5400000">
                <a:off x="4234912" y="4569974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3016" name="组合 11"/>
            <p:cNvGrpSpPr/>
            <p:nvPr/>
          </p:nvGrpSpPr>
          <p:grpSpPr>
            <a:xfrm>
              <a:off x="3239281" y="4551974"/>
              <a:ext cx="504056" cy="36000"/>
              <a:chOff x="3748856" y="4551974"/>
              <a:chExt cx="504056" cy="36000"/>
            </a:xfrm>
          </p:grpSpPr>
          <p:cxnSp>
            <p:nvCxnSpPr>
              <p:cNvPr id="43017" name="直接连接符 12"/>
              <p:cNvCxnSpPr/>
              <p:nvPr/>
            </p:nvCxnSpPr>
            <p:spPr>
              <a:xfrm>
                <a:off x="3748856" y="4587974"/>
                <a:ext cx="504056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18" name="直接连接符 13"/>
              <p:cNvCxnSpPr/>
              <p:nvPr/>
            </p:nvCxnSpPr>
            <p:spPr>
              <a:xfrm rot="5400000">
                <a:off x="3730856" y="4569974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19" name="直接连接符 14"/>
              <p:cNvCxnSpPr/>
              <p:nvPr/>
            </p:nvCxnSpPr>
            <p:spPr>
              <a:xfrm rot="5400000">
                <a:off x="4234912" y="4569974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3020" name="组合 15"/>
            <p:cNvGrpSpPr/>
            <p:nvPr/>
          </p:nvGrpSpPr>
          <p:grpSpPr>
            <a:xfrm>
              <a:off x="2739516" y="4551974"/>
              <a:ext cx="504056" cy="36000"/>
              <a:chOff x="3748856" y="4551974"/>
              <a:chExt cx="504056" cy="36000"/>
            </a:xfrm>
          </p:grpSpPr>
          <p:cxnSp>
            <p:nvCxnSpPr>
              <p:cNvPr id="43021" name="直接连接符 16"/>
              <p:cNvCxnSpPr/>
              <p:nvPr/>
            </p:nvCxnSpPr>
            <p:spPr>
              <a:xfrm>
                <a:off x="3748856" y="4587974"/>
                <a:ext cx="504056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22" name="直接连接符 17"/>
              <p:cNvCxnSpPr/>
              <p:nvPr/>
            </p:nvCxnSpPr>
            <p:spPr>
              <a:xfrm rot="5400000">
                <a:off x="3730856" y="4569974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23" name="直接连接符 18"/>
              <p:cNvCxnSpPr/>
              <p:nvPr/>
            </p:nvCxnSpPr>
            <p:spPr>
              <a:xfrm rot="5400000">
                <a:off x="4234912" y="4569974"/>
                <a:ext cx="36000" cy="0"/>
              </a:xfrm>
              <a:prstGeom prst="line">
                <a:avLst/>
              </a:prstGeom>
              <a:ln w="127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24" name="矩形 23"/>
          <p:cNvSpPr/>
          <p:nvPr/>
        </p:nvSpPr>
        <p:spPr>
          <a:xfrm>
            <a:off x="7731125" y="2024063"/>
            <a:ext cx="700088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油井</a:t>
            </a:r>
            <a:endParaRPr lang="zh-CN" altLang="en-US" sz="1400" dirty="0">
              <a:solidFill>
                <a:srgbClr val="FF0000"/>
              </a:solidFill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6665913" y="2747963"/>
            <a:ext cx="892175" cy="427037"/>
            <a:chOff x="10486" y="4328"/>
            <a:chExt cx="1404" cy="672"/>
          </a:xfrm>
        </p:grpSpPr>
        <p:sp>
          <p:nvSpPr>
            <p:cNvPr id="43026" name="矩形 22"/>
            <p:cNvSpPr/>
            <p:nvPr/>
          </p:nvSpPr>
          <p:spPr>
            <a:xfrm>
              <a:off x="10790" y="4327"/>
              <a:ext cx="1100" cy="6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/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40°</a:t>
              </a:r>
              <a:endParaRPr lang="zh-CN" altLang="en-US" sz="1400" dirty="0">
                <a:solidFill>
                  <a:srgbClr val="FF0000"/>
                </a:solidFill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3027" name="Arc 36"/>
            <p:cNvSpPr/>
            <p:nvPr/>
          </p:nvSpPr>
          <p:spPr>
            <a:xfrm>
              <a:off x="10486" y="4880"/>
              <a:ext cx="270" cy="1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21600" h="21600" fill="none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4033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90" y="1058863"/>
            <a:ext cx="3622675" cy="328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4" name="矩形 1"/>
          <p:cNvSpPr/>
          <p:nvPr/>
        </p:nvSpPr>
        <p:spPr>
          <a:xfrm>
            <a:off x="3911600" y="548640"/>
            <a:ext cx="5081905" cy="42259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如果一个小正方形的对角线长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10 m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，则点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(0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0)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东偏北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45°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方向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30m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处是点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latinLnBrk="1">
              <a:lnSpc>
                <a:spcPct val="120000"/>
              </a:lnSpc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(4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南偏西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45°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方向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20m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处是点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(6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7)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北偏东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45°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方向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10m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处是点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(4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西偏北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45°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方向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40m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处是点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 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，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546850" y="1664970"/>
            <a:ext cx="360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000875" y="1664970"/>
            <a:ext cx="360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928235" y="2692083"/>
            <a:ext cx="36036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 rot="-10800000" flipV="1">
            <a:off x="5339398" y="2692083"/>
            <a:ext cx="3968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184708" y="3191510"/>
            <a:ext cx="360362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662545" y="3191510"/>
            <a:ext cx="360363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24108" y="4212273"/>
            <a:ext cx="360362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352733" y="4212273"/>
            <a:ext cx="360362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44043" name="矩形 1"/>
          <p:cNvSpPr/>
          <p:nvPr/>
        </p:nvSpPr>
        <p:spPr>
          <a:xfrm>
            <a:off x="561975" y="282575"/>
            <a:ext cx="685800" cy="6080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marL="266700" indent="-266700"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6.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2642.0251968503935,&quot;width&quot;:6717.707086614173}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1720</Words>
  <Application>WPS 演示</Application>
  <PresentationFormat>在屏幕上显示</PresentationFormat>
  <Paragraphs>311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6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等线</vt:lpstr>
      <vt:lpstr>Malgun Gothic</vt:lpstr>
      <vt:lpstr>Gulim</vt:lpstr>
      <vt:lpstr>楷体_GB2312</vt:lpstr>
      <vt:lpstr>新宋体</vt:lpstr>
      <vt:lpstr>楷体</vt:lpstr>
      <vt:lpstr>Arial Narrow</vt:lpstr>
      <vt:lpstr>Bell MT</vt:lpstr>
      <vt:lpstr>Arial Unicode MS</vt:lpstr>
      <vt:lpstr>Calibri Light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2022-09-01T15:06:09Z</dcterms:created>
  <dcterms:modified xsi:type="dcterms:W3CDTF">2022-09-01T15:06:09Z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KSORubyTemplateID">
    <vt:lpwstr>13</vt:lpwstr>
  </property>
  <property fmtid="{D5CDD505-2E9C-101B-9397-08002B2CF9AE}" pid="5" name="ICV">
    <vt:lpwstr>A5E0954DB3F949CBA57F19673CE28911</vt:lpwstr>
  </property>
</Properties>
</file>