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451" r:id="rId3"/>
    <p:sldId id="538" r:id="rId4"/>
    <p:sldId id="539" r:id="rId5"/>
    <p:sldId id="540" r:id="rId6"/>
    <p:sldId id="541" r:id="rId7"/>
    <p:sldId id="553" r:id="rId8"/>
    <p:sldId id="544" r:id="rId9"/>
    <p:sldId id="543" r:id="rId10"/>
    <p:sldId id="545" r:id="rId11"/>
    <p:sldId id="552" r:id="rId12"/>
    <p:sldId id="546" r:id="rId13"/>
    <p:sldId id="562" r:id="rId14"/>
    <p:sldId id="548" r:id="rId15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2"/>
    <a:srgbClr val="032DC9"/>
    <a:srgbClr val="E805EB"/>
    <a:srgbClr val="CC00C0"/>
    <a:srgbClr val="FEF8D4"/>
    <a:srgbClr val="FCD9DD"/>
    <a:srgbClr val="D4E15B"/>
    <a:srgbClr val="FFFFFF"/>
    <a:srgbClr val="1FB3A9"/>
    <a:srgbClr val="2E6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434"/>
        <p:guide pos="2948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8195" name="组合 48"/>
          <p:cNvGrpSpPr/>
          <p:nvPr/>
        </p:nvGrpSpPr>
        <p:grpSpPr>
          <a:xfrm>
            <a:off x="2165033" y="1042988"/>
            <a:ext cx="5634037" cy="768350"/>
            <a:chOff x="4003" y="1286"/>
            <a:chExt cx="8875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zh-CN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圆</a:t>
              </a:r>
              <a:endParaRPr lang="zh-CN" altLang="zh-CN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4003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39"/>
          <p:cNvSpPr txBox="1"/>
          <p:nvPr/>
        </p:nvSpPr>
        <p:spPr>
          <a:xfrm>
            <a:off x="1221105" y="2129155"/>
            <a:ext cx="63087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练习十四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文本框 1"/>
          <p:cNvSpPr txBox="1"/>
          <p:nvPr/>
        </p:nvSpPr>
        <p:spPr>
          <a:xfrm>
            <a:off x="386715" y="643890"/>
            <a:ext cx="532384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9.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李明家一扇门上要装上形状如右图所示的装饰木条，需要木条多少米？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5861685" y="829945"/>
            <a:ext cx="2893060" cy="3258185"/>
            <a:chOff x="9372" y="2300"/>
            <a:chExt cx="4556" cy="5131"/>
          </a:xfrm>
        </p:grpSpPr>
        <p:pic>
          <p:nvPicPr>
            <p:cNvPr id="15363" name="图片 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9372" y="2300"/>
              <a:ext cx="4556" cy="509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" name="文本框 1"/>
            <p:cNvSpPr txBox="1"/>
            <p:nvPr/>
          </p:nvSpPr>
          <p:spPr>
            <a:xfrm>
              <a:off x="10482" y="3052"/>
              <a:ext cx="2065" cy="725"/>
            </a:xfrm>
            <a:prstGeom prst="rect">
              <a:avLst/>
            </a:prstGeom>
            <a:solidFill>
              <a:srgbClr val="E1EFE2"/>
            </a:solidFill>
          </p:spPr>
          <p:txBody>
            <a:bodyPr wrap="square" rtlCol="0">
              <a:spAutoFit/>
            </a:bodyPr>
            <a:p>
              <a:r>
                <a:rPr lang="en-US" altLang="zh-CN" sz="24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n-US" altLang="zh-CN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=50cm</a:t>
              </a:r>
              <a:endParaRPr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10803" y="6707"/>
              <a:ext cx="1382" cy="72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r>
                <a:rPr lang="en-US" altLang="zh-CN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50cm</a:t>
              </a:r>
              <a:endParaRPr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 rot="16200000">
              <a:off x="12626" y="5078"/>
              <a:ext cx="1382" cy="72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r>
                <a:rPr lang="en-US" altLang="zh-CN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50cm</a:t>
              </a:r>
              <a:endParaRPr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矩形 6"/>
          <p:cNvSpPr/>
          <p:nvPr/>
        </p:nvSpPr>
        <p:spPr>
          <a:xfrm>
            <a:off x="1500823" y="4172585"/>
            <a:ext cx="384302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答：需要木条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2.785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米。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98333" y="2065655"/>
            <a:ext cx="3324860" cy="15125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>
              <a:lnSpc>
                <a:spcPct val="11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50×4+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50÷2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algn="l">
              <a:lnSpc>
                <a:spcPct val="11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=200+78.5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algn="l">
              <a:lnSpc>
                <a:spcPct val="11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=278.5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500823" y="3650615"/>
            <a:ext cx="27355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278.5cm=2.785m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矩形 3"/>
          <p:cNvSpPr/>
          <p:nvPr/>
        </p:nvSpPr>
        <p:spPr>
          <a:xfrm>
            <a:off x="266700" y="509588"/>
            <a:ext cx="77774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10.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下面图形的周长是多少厘米？你是怎样算的？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708275" y="964565"/>
            <a:ext cx="3224530" cy="2167890"/>
            <a:chOff x="4161" y="1807"/>
            <a:chExt cx="5078" cy="3414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1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rcRect l="11587" t="17939" r="53995" b="32337"/>
            <a:stretch>
              <a:fillRect/>
            </a:stretch>
          </p:blipFill>
          <p:spPr>
            <a:xfrm>
              <a:off x="4161" y="1807"/>
              <a:ext cx="5078" cy="3415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/>
          </p:nvSpPr>
          <p:spPr>
            <a:xfrm>
              <a:off x="5282" y="4052"/>
              <a:ext cx="1068" cy="62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p>
              <a:r>
                <a:rPr lang="en-US" altLang="zh-CN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5cm</a:t>
              </a:r>
              <a:endPara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175385" y="3851910"/>
            <a:ext cx="701357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3.14×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+3.14×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÷2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=31.4(cm)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80683" y="3126105"/>
            <a:ext cx="876300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阴影部分周长就是小圆的周长和大圆周长的一半的和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3488" y="1203598"/>
            <a:ext cx="7557025" cy="2240991"/>
          </a:xfrm>
          <a:prstGeom prst="rect">
            <a:avLst/>
          </a:prstGeom>
        </p:spPr>
      </p:pic>
      <p:sp>
        <p:nvSpPr>
          <p:cNvPr id="5" name="矩形 3"/>
          <p:cNvSpPr>
            <a:spLocks noChangeArrowheads="1"/>
          </p:cNvSpPr>
          <p:nvPr/>
        </p:nvSpPr>
        <p:spPr bwMode="auto">
          <a:xfrm>
            <a:off x="827584" y="483518"/>
            <a:ext cx="6570663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11.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把表格补完整，再填空。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3"/>
          <p:cNvSpPr>
            <a:spLocks noChangeArrowheads="1"/>
          </p:cNvSpPr>
          <p:nvPr/>
        </p:nvSpPr>
        <p:spPr bwMode="auto">
          <a:xfrm>
            <a:off x="827584" y="3507854"/>
            <a:ext cx="7560840" cy="107696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半径扩大到原来的</a:t>
            </a:r>
            <a:r>
              <a:rPr lang="en-US" altLang="zh-CN" sz="2800" b="1" i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n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倍，直径扩大到原来的（      ）倍，周长扩大到原来的（       ）倍。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403648" y="401191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n</a:t>
            </a:r>
            <a:endParaRPr lang="en-US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228184" y="401191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n</a:t>
            </a:r>
            <a:endParaRPr lang="en-US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364088" y="1779662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419872" y="1779662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419872" y="2321253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020272" y="2321253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9.42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364088" y="2859782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732240" y="2859782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25.12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197" y="1733431"/>
            <a:ext cx="6870023" cy="1984773"/>
          </a:xfrm>
          <a:prstGeom prst="rect">
            <a:avLst/>
          </a:prstGeom>
        </p:spPr>
      </p:pic>
      <p:sp>
        <p:nvSpPr>
          <p:cNvPr id="2" name="矩形 2"/>
          <p:cNvSpPr/>
          <p:nvPr/>
        </p:nvSpPr>
        <p:spPr>
          <a:xfrm>
            <a:off x="450850" y="383223"/>
            <a:ext cx="8242300" cy="1641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12*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.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把圆柱形物体分别捆成如下图（从底面方向看）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的形状，如果接头处不计，每组至少需要多长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的绳子？你发现了什么？</a:t>
            </a:r>
            <a:endParaRPr lang="zh-CN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38493" y="3816985"/>
            <a:ext cx="2433955" cy="9531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7×2+3.14×7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=35.98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176270" y="3837940"/>
            <a:ext cx="2433955" cy="9531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7×4+3.14×7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=49.98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920423" y="3855085"/>
            <a:ext cx="2433955" cy="9531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7×8+3.14×7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=77.98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50"/>
          <p:cNvSpPr txBox="1">
            <a:spLocks noChangeArrowheads="1"/>
          </p:cNvSpPr>
          <p:nvPr/>
        </p:nvSpPr>
        <p:spPr bwMode="auto">
          <a:xfrm>
            <a:off x="685800" y="2190750"/>
            <a:ext cx="7512685" cy="1383665"/>
          </a:xfrm>
          <a:prstGeom prst="rect">
            <a:avLst/>
          </a:prstGeom>
          <a:solidFill>
            <a:schemeClr val="bg1"/>
          </a:solidFill>
          <a:ln w="50800" cmpd="thickThin">
            <a:solidFill>
              <a:srgbClr val="01A0E9"/>
            </a:solidFill>
            <a:miter lim="800000"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发现：绳子的长度由一个整圆的周长和若干个直径的长度组成，最外圈有多少个圆，就有多少条直径。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矩形 1"/>
          <p:cNvSpPr/>
          <p:nvPr/>
        </p:nvSpPr>
        <p:spPr>
          <a:xfrm>
            <a:off x="561975" y="824230"/>
            <a:ext cx="8020050" cy="6508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1.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一个圆形喷水池的半径是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5m,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它的周长是多少米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？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565275" y="1958975"/>
            <a:ext cx="5375275" cy="737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    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3.14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31.4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（米）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85695" y="3121025"/>
            <a:ext cx="411162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答：它的周长是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31.4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米。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矩形 1"/>
          <p:cNvSpPr/>
          <p:nvPr/>
        </p:nvSpPr>
        <p:spPr>
          <a:xfrm>
            <a:off x="384175" y="369570"/>
            <a:ext cx="8223885" cy="17703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在一个圆形亭子里，小丽沿着直径从一端走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12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步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latinLnBrk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到达另一端，每步长大约是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55cm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。这个圆的周长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latinLnBrk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大约是多少米？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619885" y="2150745"/>
            <a:ext cx="6149975" cy="737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atinLnBrk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3.14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2072.4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（厘米）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04465" y="2887980"/>
            <a:ext cx="3568700" cy="7372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latinLnBrk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2072.4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厘米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20.724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米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41830" y="3718560"/>
            <a:ext cx="5808345" cy="7372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latinLnBrk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答：这个圆的周长大约是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20.724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米。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TextBox 22"/>
          <p:cNvSpPr txBox="1">
            <a:spLocks noChangeArrowheads="1"/>
          </p:cNvSpPr>
          <p:nvPr/>
        </p:nvSpPr>
        <p:spPr bwMode="auto">
          <a:xfrm>
            <a:off x="351155" y="611505"/>
            <a:ext cx="8441690" cy="112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fontAlgn="base" latinLnBrk="1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一个古代建筑中大红圆柱横截面的周长是</a:t>
            </a:r>
            <a:r>
              <a:rPr lang="en-US" altLang="zh-CN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3.14m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fontAlgn="base" latinLnBrk="1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这个圆柱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横截面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的直径是多少米？</a:t>
            </a:r>
            <a:endParaRPr lang="zh-CN" altLang="en-US" sz="2800" b="1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TextBox 35"/>
          <p:cNvSpPr txBox="1">
            <a:spLocks noChangeArrowheads="1"/>
          </p:cNvSpPr>
          <p:nvPr/>
        </p:nvSpPr>
        <p:spPr bwMode="auto">
          <a:xfrm>
            <a:off x="2057252" y="1961858"/>
            <a:ext cx="3230245" cy="737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3.14÷3.14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（米）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95545" y="2847325"/>
            <a:ext cx="5723255" cy="7372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答：这个圆柱横截面的直径是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米。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TextBox 22"/>
          <p:cNvSpPr txBox="1">
            <a:spLocks noChangeArrowheads="1"/>
          </p:cNvSpPr>
          <p:nvPr/>
        </p:nvSpPr>
        <p:spPr bwMode="auto">
          <a:xfrm>
            <a:off x="369553" y="413381"/>
            <a:ext cx="8221211" cy="112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fontAlgn="base" latinLnBrk="1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一只挂钟的分针长</a:t>
            </a:r>
            <a:r>
              <a:rPr lang="en-US" altLang="zh-CN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20cm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，经过</a:t>
            </a:r>
            <a:r>
              <a:rPr lang="en-US" altLang="zh-CN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30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分钟后，分针的</a:t>
            </a:r>
            <a:endParaRPr lang="zh-CN" altLang="en-US" sz="2800" b="1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fontAlgn="base" latinLnBrk="1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尖端所走的路程是多少厘米？经过</a:t>
            </a:r>
            <a:r>
              <a:rPr lang="en-US" altLang="zh-CN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分钟呢？</a:t>
            </a:r>
            <a:endParaRPr lang="zh-CN" altLang="en-US" sz="2800" b="1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138045" y="1654175"/>
            <a:ext cx="5214620" cy="889000"/>
            <a:chOff x="3367" y="2605"/>
            <a:chExt cx="8212" cy="1400"/>
          </a:xfrm>
        </p:grpSpPr>
        <p:sp>
          <p:nvSpPr>
            <p:cNvPr id="2" name="文本框 1"/>
            <p:cNvSpPr txBox="1"/>
            <p:nvPr/>
          </p:nvSpPr>
          <p:spPr>
            <a:xfrm>
              <a:off x="3367" y="2895"/>
              <a:ext cx="821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3.14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×      ＝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62.8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cm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7126" name="组合 37"/>
            <p:cNvGrpSpPr/>
            <p:nvPr/>
          </p:nvGrpSpPr>
          <p:grpSpPr>
            <a:xfrm>
              <a:off x="6981" y="2605"/>
              <a:ext cx="874" cy="1401"/>
              <a:chOff x="1452" y="1887"/>
              <a:chExt cx="1003" cy="1401"/>
            </a:xfrm>
          </p:grpSpPr>
          <p:sp>
            <p:nvSpPr>
              <p:cNvPr id="47127" name="文本框 38"/>
              <p:cNvSpPr txBox="1"/>
              <p:nvPr/>
            </p:nvSpPr>
            <p:spPr>
              <a:xfrm>
                <a:off x="1452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30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128" name="文本框 39"/>
              <p:cNvSpPr txBox="1"/>
              <p:nvPr/>
            </p:nvSpPr>
            <p:spPr>
              <a:xfrm>
                <a:off x="1468" y="2466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60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组合 3"/>
          <p:cNvGrpSpPr/>
          <p:nvPr/>
        </p:nvGrpSpPr>
        <p:grpSpPr>
          <a:xfrm>
            <a:off x="2185670" y="2673350"/>
            <a:ext cx="5215255" cy="889635"/>
            <a:chOff x="3367" y="2605"/>
            <a:chExt cx="8213" cy="1401"/>
          </a:xfrm>
        </p:grpSpPr>
        <p:sp>
          <p:nvSpPr>
            <p:cNvPr id="5" name="文本框 4"/>
            <p:cNvSpPr txBox="1"/>
            <p:nvPr/>
          </p:nvSpPr>
          <p:spPr>
            <a:xfrm>
              <a:off x="3367" y="2895"/>
              <a:ext cx="821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3.14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×      ＝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94.2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cm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" name="组合 37"/>
            <p:cNvGrpSpPr/>
            <p:nvPr/>
          </p:nvGrpSpPr>
          <p:grpSpPr>
            <a:xfrm>
              <a:off x="6981" y="2605"/>
              <a:ext cx="874" cy="1401"/>
              <a:chOff x="1452" y="1887"/>
              <a:chExt cx="1003" cy="1401"/>
            </a:xfrm>
          </p:grpSpPr>
          <p:sp>
            <p:nvSpPr>
              <p:cNvPr id="7" name="文本框 38"/>
              <p:cNvSpPr txBox="1"/>
              <p:nvPr/>
            </p:nvSpPr>
            <p:spPr>
              <a:xfrm>
                <a:off x="1452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45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文本框 39"/>
              <p:cNvSpPr txBox="1"/>
              <p:nvPr/>
            </p:nvSpPr>
            <p:spPr>
              <a:xfrm>
                <a:off x="1468" y="2466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60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9" name="直接连接符 8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" name="TextBox 35"/>
          <p:cNvSpPr txBox="1">
            <a:spLocks noChangeArrowheads="1"/>
          </p:cNvSpPr>
          <p:nvPr/>
        </p:nvSpPr>
        <p:spPr bwMode="auto">
          <a:xfrm>
            <a:off x="190098" y="3619286"/>
            <a:ext cx="8764905" cy="112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答：经过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分钟后，分针的尖端所走的路程是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62.8cm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   经过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分钟后，分针的尖端所走的路程是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94.2cm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2"/>
          <p:cNvSpPr txBox="1"/>
          <p:nvPr/>
        </p:nvSpPr>
        <p:spPr>
          <a:xfrm>
            <a:off x="325755" y="457835"/>
            <a:ext cx="857504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 altLang="zh-CN" sz="2800" b="1" spc="-100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5.</a:t>
            </a:r>
            <a:r>
              <a:rPr lang="zh-CN" altLang="en-US" sz="2800" b="1" spc="-100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一个圆形牛栏的半径是</a:t>
            </a:r>
            <a:r>
              <a:rPr lang="en-US" altLang="zh-CN" sz="2800" b="1" spc="-100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15m</a:t>
            </a:r>
            <a:r>
              <a:rPr lang="zh-CN" altLang="en-US" sz="2800" b="1" spc="-100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，至少要用多长的粗铁丝</a:t>
            </a:r>
            <a:endParaRPr lang="zh-CN" altLang="en-US" sz="2800" b="1" spc="-100" dirty="0">
              <a:solidFill>
                <a:schemeClr val="tx1"/>
              </a:solidFill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spc="-100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spc="-100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2800" b="1" spc="-100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才能把牛栏围上</a:t>
            </a:r>
            <a:r>
              <a:rPr lang="en-US" altLang="zh-CN" sz="2800" b="1" spc="-100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spc="-100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圈？（接头处忽略不计。）</a:t>
            </a:r>
            <a:r>
              <a:rPr lang="zh-CN" altLang="en-US" sz="28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如果每</a:t>
            </a:r>
            <a:endParaRPr lang="zh-CN" altLang="en-US" sz="28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隔</a:t>
            </a:r>
            <a:r>
              <a:rPr lang="en-US" altLang="zh-CN" sz="28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2m</a:t>
            </a:r>
            <a:r>
              <a:rPr lang="zh-CN" altLang="en-US" sz="28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打一根木桩，大约要打多少根木桩？</a:t>
            </a:r>
            <a:endParaRPr lang="zh-CN" altLang="en-US" sz="28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TextBox 11"/>
          <p:cNvSpPr txBox="1"/>
          <p:nvPr/>
        </p:nvSpPr>
        <p:spPr>
          <a:xfrm>
            <a:off x="1479550" y="2235200"/>
            <a:ext cx="531241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3.14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3=282.6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13"/>
          <p:cNvSpPr txBox="1"/>
          <p:nvPr/>
        </p:nvSpPr>
        <p:spPr>
          <a:xfrm>
            <a:off x="325755" y="3645535"/>
            <a:ext cx="8052435" cy="10388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答：要用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282.6m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长的粗铁丝才能把牛栏围上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圈。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  每隔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打一根木桩，大约要打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47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根木桩。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TextBox 11"/>
          <p:cNvSpPr txBox="1"/>
          <p:nvPr/>
        </p:nvSpPr>
        <p:spPr>
          <a:xfrm>
            <a:off x="1479550" y="2966720"/>
            <a:ext cx="50526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3.14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2≈47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（根）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2"/>
          <p:cNvSpPr txBox="1"/>
          <p:nvPr/>
        </p:nvSpPr>
        <p:spPr>
          <a:xfrm>
            <a:off x="325755" y="533400"/>
            <a:ext cx="8080375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6.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杂技演员表演独轮车走钢丝，车轮的直径为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40cm, 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要骑过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50.24m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长的钢丝，车轮大约要转动多少周？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TextBox 11"/>
          <p:cNvSpPr txBox="1"/>
          <p:nvPr/>
        </p:nvSpPr>
        <p:spPr>
          <a:xfrm>
            <a:off x="1565275" y="2173605"/>
            <a:ext cx="26701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40cm=0.4m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TextBox 13"/>
          <p:cNvSpPr txBox="1"/>
          <p:nvPr/>
        </p:nvSpPr>
        <p:spPr>
          <a:xfrm>
            <a:off x="1142365" y="3662680"/>
            <a:ext cx="45453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答：车轮大约要转动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周。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11"/>
          <p:cNvSpPr txBox="1"/>
          <p:nvPr/>
        </p:nvSpPr>
        <p:spPr>
          <a:xfrm>
            <a:off x="1032510" y="2866390"/>
            <a:ext cx="55264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50.24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3.14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0.4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=40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（周）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矩形 1"/>
          <p:cNvSpPr/>
          <p:nvPr/>
        </p:nvSpPr>
        <p:spPr>
          <a:xfrm>
            <a:off x="495935" y="390525"/>
            <a:ext cx="43649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7.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看图填空。（单位：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cm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245" name="Picture 3" descr="E:\梅子花开 2016年秋上\理科\上课课件制作\人六数\人六数导学案\人六数导学案(上)\H12.t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4500" y="3131820"/>
            <a:ext cx="3070225" cy="13255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4" descr="E:\梅子花开 2016年秋上\理科\上课课件制作\人六数\人六数导学案\人六数导学案(上)\H11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525" y="1343660"/>
            <a:ext cx="1358900" cy="1349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36830" y="1057275"/>
            <a:ext cx="9569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6355" y="2609850"/>
            <a:ext cx="9569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0243" name="矩形 2"/>
          <p:cNvSpPr/>
          <p:nvPr/>
        </p:nvSpPr>
        <p:spPr>
          <a:xfrm>
            <a:off x="3514725" y="1135063"/>
            <a:ext cx="4957763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</a:pP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正方形的周长是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   )cm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</a:t>
            </a:r>
            <a:endParaRPr lang="zh-CN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</a:pP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圆的周长是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      )cm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。</a:t>
            </a:r>
            <a:endParaRPr lang="zh-CN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0244" name="矩形 3"/>
          <p:cNvSpPr/>
          <p:nvPr/>
        </p:nvSpPr>
        <p:spPr>
          <a:xfrm>
            <a:off x="3601085" y="2959100"/>
            <a:ext cx="560324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</a:pP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其中一个圆的周长是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    )cm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</a:t>
            </a:r>
            <a:endParaRPr lang="zh-CN" altLang="zh-CN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</a:pP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长方形的周长是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    )cm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72530" y="1298575"/>
            <a:ext cx="6178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46738" y="1938020"/>
            <a:ext cx="1008062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12.56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51358" y="3125788"/>
            <a:ext cx="1008062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9.42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69380" y="3767455"/>
            <a:ext cx="7512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TextBox 22"/>
          <p:cNvSpPr txBox="1">
            <a:spLocks noChangeArrowheads="1"/>
          </p:cNvSpPr>
          <p:nvPr/>
        </p:nvSpPr>
        <p:spPr bwMode="auto">
          <a:xfrm>
            <a:off x="318770" y="492760"/>
            <a:ext cx="8352790" cy="1038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fontAlgn="base" latinLnBrk="1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8.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在一个周长为</a:t>
            </a:r>
            <a:r>
              <a:rPr lang="en-US" altLang="zh-CN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100cm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的正方形纸片内，要剪一个半</a:t>
            </a:r>
            <a:endParaRPr lang="zh-CN" altLang="en-US" sz="2800" b="1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fontAlgn="base" latinLnBrk="1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径最大的圆，这个圆的半径是多少厘米？</a:t>
            </a:r>
            <a:endParaRPr lang="zh-CN" altLang="en-US" sz="2800" b="1" dirty="0">
              <a:solidFill>
                <a:prstClr val="black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563" y="1788881"/>
            <a:ext cx="1971950" cy="1876687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395095" y="2171700"/>
            <a:ext cx="39865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12.5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TextBox 13"/>
          <p:cNvSpPr txBox="1"/>
          <p:nvPr/>
        </p:nvSpPr>
        <p:spPr>
          <a:xfrm>
            <a:off x="1037590" y="3019425"/>
            <a:ext cx="52495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这个圆的半径是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12.5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厘米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theme/theme1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1473</Words>
  <Application>WPS 演示</Application>
  <PresentationFormat>在屏幕上显示</PresentationFormat>
  <Paragraphs>175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6" baseType="lpstr">
      <vt:lpstr>Arial</vt:lpstr>
      <vt:lpstr>宋体</vt:lpstr>
      <vt:lpstr>Wingdings</vt:lpstr>
      <vt:lpstr>黑体</vt:lpstr>
      <vt:lpstr>微软雅黑</vt:lpstr>
      <vt:lpstr>Times New Roman</vt:lpstr>
      <vt:lpstr>Calibri</vt:lpstr>
      <vt:lpstr>楷体</vt:lpstr>
      <vt:lpstr>Gulim</vt:lpstr>
      <vt:lpstr>Arial Narrow</vt:lpstr>
      <vt:lpstr>Bell MT</vt:lpstr>
      <vt:lpstr>Arial Unicode MS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2022-09-02T03:08:49Z</dcterms:created>
  <dcterms:modified xsi:type="dcterms:W3CDTF">2022-09-02T03:08:49Z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6A36F2280DA34EDA876576EBF4839C28</vt:lpwstr>
  </property>
</Properties>
</file>