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</p:sldMasterIdLst>
  <p:notesMasterIdLst>
    <p:notesMasterId r:id="rId18"/>
  </p:notesMasterIdLst>
  <p:sldIdLst>
    <p:sldId id="544" r:id="rId5"/>
    <p:sldId id="568" r:id="rId6"/>
    <p:sldId id="643" r:id="rId7"/>
    <p:sldId id="588" r:id="rId8"/>
    <p:sldId id="606" r:id="rId9"/>
    <p:sldId id="613" r:id="rId10"/>
    <p:sldId id="634" r:id="rId11"/>
    <p:sldId id="614" r:id="rId12"/>
    <p:sldId id="580" r:id="rId13"/>
    <p:sldId id="597" r:id="rId14"/>
    <p:sldId id="615" r:id="rId15"/>
    <p:sldId id="628" r:id="rId16"/>
    <p:sldId id="622" r:id="rId17"/>
  </p:sldIdLst>
  <p:sldSz cx="9144000" cy="51435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60C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5"/>
        <p:guide pos="313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5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9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17.xml"/><Relationship Id="rId2" Type="http://schemas.openxmlformats.org/officeDocument/2006/relationships/image" Target="../media/image8.jpe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893310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301490" y="2637790"/>
            <a:ext cx="2169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8620" y="2637790"/>
            <a:ext cx="166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税  率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91000" y="185293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99505" y="1852930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Times New Roman" panose="02020603050405020304" pitchFamily="18" charset="0"/>
                <a:cs typeface="楷体" panose="02010609060101010101" charset="-122"/>
              </a:rPr>
              <a:t>百分数（二）</a:t>
            </a:r>
            <a:endParaRPr lang="zh-CN" sz="36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533400" y="666750"/>
            <a:ext cx="8307705" cy="16421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妈妈买了一瓶售价为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元的化妆品，其中消费税占售价的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。妈妈为此支付消费税多少元？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118995" y="2038350"/>
            <a:ext cx="4265930" cy="5378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879600" y="2652395"/>
            <a:ext cx="5832475" cy="64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妈妈为此支付消费税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3710" y="177800"/>
            <a:ext cx="2841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T6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686435" y="514350"/>
            <a:ext cx="7942580" cy="13258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小明的爸爸得到一笔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3000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元的劳务报酬，其中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元是免税的，其余部分要按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20%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的税率缴税。这笔劳务报酬一共要缴税多少元？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899920" y="2266950"/>
            <a:ext cx="5326380" cy="746125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74165" y="2926080"/>
            <a:ext cx="6311900" cy="64643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黑体" panose="02010609060101010101" pitchFamily="2" charset="-122"/>
              </a:rPr>
              <a:t>这笔劳务报酬一共要缴税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640" y="177800"/>
            <a:ext cx="2841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T7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rgbClr val="FD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34000" y="1354455"/>
            <a:ext cx="3198495" cy="2014220"/>
            <a:chOff x="8600" y="2133"/>
            <a:chExt cx="5037" cy="3172"/>
          </a:xfrm>
        </p:grpSpPr>
        <p:sp>
          <p:nvSpPr>
            <p:cNvPr id="8198" name="AutoShape 27"/>
            <p:cNvSpPr/>
            <p:nvPr/>
          </p:nvSpPr>
          <p:spPr>
            <a:xfrm>
              <a:off x="8600" y="2133"/>
              <a:ext cx="5037" cy="1455"/>
            </a:xfrm>
            <a:prstGeom prst="wedgeRoundRectCallout">
              <a:avLst>
                <a:gd name="adj1" fmla="val 34037"/>
                <a:gd name="adj2" fmla="val 8769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>
                <a:lnSpc>
                  <a:spcPct val="11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开展这些建设的费用是从哪儿来的？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6" name="图片 5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0" y="3330"/>
              <a:ext cx="1568" cy="197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19150"/>
            <a:ext cx="4878705" cy="350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43000" y="1733550"/>
            <a:ext cx="6083935" cy="1777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27660"/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什么是纳税？</a:t>
            </a:r>
            <a:endParaRPr 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327660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税收的种类主要有哪些？</a:t>
            </a:r>
            <a:endParaRPr 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327660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应纳税额和税率又是什么意思？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标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143000" y="898525"/>
            <a:ext cx="5446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自学教材第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页第一、二自然段。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6300" y="540385"/>
            <a:ext cx="5625465" cy="615315"/>
          </a:xfrm>
          <a:prstGeom prst="rect">
            <a:avLst/>
          </a:prstGeom>
          <a:noFill/>
          <a:ln w="254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33600" y="895350"/>
            <a:ext cx="3487420" cy="1064260"/>
            <a:chOff x="523" y="2010"/>
            <a:chExt cx="5492" cy="1676"/>
          </a:xfrm>
        </p:grpSpPr>
        <p:pic>
          <p:nvPicPr>
            <p:cNvPr id="7" name="图片 6" descr="F:\ppt素材\新画人物图\书本 拷贝.png书本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523" y="2010"/>
              <a:ext cx="1333" cy="1677"/>
            </a:xfrm>
            <a:prstGeom prst="rect">
              <a:avLst/>
            </a:prstGeom>
          </p:spPr>
        </p:pic>
        <p:sp>
          <p:nvSpPr>
            <p:cNvPr id="8198" name="AutoShape 27"/>
            <p:cNvSpPr/>
            <p:nvPr/>
          </p:nvSpPr>
          <p:spPr>
            <a:xfrm>
              <a:off x="2131" y="2261"/>
              <a:ext cx="3885" cy="1003"/>
            </a:xfrm>
            <a:prstGeom prst="wedgeRoundRectCallout">
              <a:avLst>
                <a:gd name="adj1" fmla="val -58308"/>
                <a:gd name="adj2" fmla="val 3715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什么是纳税？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85800" y="2343150"/>
            <a:ext cx="8190865" cy="1210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纳税是根据国家税法的有关规定，按照一定的比率把集体或个人收入的一部分缴纳给国家。</a:t>
            </a:r>
            <a:endParaRPr lang="zh-CN" altLang="en-US" sz="2800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47800" y="666750"/>
            <a:ext cx="5028565" cy="998855"/>
            <a:chOff x="1680" y="450"/>
            <a:chExt cx="7919" cy="1573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3242" y="607"/>
              <a:ext cx="6357" cy="920"/>
            </a:xfrm>
            <a:prstGeom prst="wedgeRoundRectCallout">
              <a:avLst>
                <a:gd name="adj1" fmla="val -55576"/>
                <a:gd name="adj2" fmla="val 3569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你能列举出哪几种税收？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pic>
          <p:nvPicPr>
            <p:cNvPr id="7" name="图片 6" descr="F:\ppt素材\新画人物图\熊03 拷贝.png熊03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680" y="450"/>
              <a:ext cx="1250" cy="1573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066800" y="1885950"/>
            <a:ext cx="701103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720090" algn="l" defTabSz="914400" rt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税收主要分为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消费税、增值税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个人所得税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等几类。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600200" y="514350"/>
            <a:ext cx="5302250" cy="1032510"/>
            <a:chOff x="3000" y="222"/>
            <a:chExt cx="8350" cy="1626"/>
          </a:xfrm>
        </p:grpSpPr>
        <p:pic>
          <p:nvPicPr>
            <p:cNvPr id="2" name="图片 1" descr="F:\ppt素材\新画人物图\兔子3 拷贝.png兔子3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000" y="222"/>
              <a:ext cx="1262" cy="1626"/>
            </a:xfrm>
            <a:prstGeom prst="rect">
              <a:avLst/>
            </a:prstGeom>
          </p:spPr>
        </p:pic>
        <p:sp>
          <p:nvSpPr>
            <p:cNvPr id="8198" name="AutoShape 27"/>
            <p:cNvSpPr/>
            <p:nvPr/>
          </p:nvSpPr>
          <p:spPr>
            <a:xfrm>
              <a:off x="4764" y="491"/>
              <a:ext cx="6586" cy="1003"/>
            </a:xfrm>
            <a:prstGeom prst="wedgeRoundRectCallout">
              <a:avLst>
                <a:gd name="adj1" fmla="val -58308"/>
                <a:gd name="adj2" fmla="val 3715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什么是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应纳税额和税率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？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85800" y="2571750"/>
            <a:ext cx="8174355" cy="11245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应纳税额与各种收入（销售额、营业额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）中应纳税部分的比率叫作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税率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01725" y="3714750"/>
            <a:ext cx="7151491" cy="1158875"/>
            <a:chOff x="2237910" y="2569067"/>
            <a:chExt cx="6493764" cy="1158874"/>
          </a:xfrm>
        </p:grpSpPr>
        <p:sp>
          <p:nvSpPr>
            <p:cNvPr id="5" name="矩形: 圆角 3"/>
            <p:cNvSpPr/>
            <p:nvPr/>
          </p:nvSpPr>
          <p:spPr>
            <a:xfrm>
              <a:off x="2237910" y="2569067"/>
              <a:ext cx="6483300" cy="1158874"/>
            </a:xfrm>
            <a:prstGeom prst="roundRect">
              <a:avLst>
                <a:gd name="adj" fmla="val 118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3322" name="组合 8"/>
            <p:cNvGrpSpPr/>
            <p:nvPr/>
          </p:nvGrpSpPr>
          <p:grpSpPr>
            <a:xfrm>
              <a:off x="2237910" y="2569421"/>
              <a:ext cx="6493764" cy="1125433"/>
              <a:chOff x="3460" y="5561"/>
              <a:chExt cx="10225" cy="1771"/>
            </a:xfrm>
          </p:grpSpPr>
          <p:sp>
            <p:nvSpPr>
              <p:cNvPr id="6" name="文本框 6"/>
              <p:cNvSpPr txBox="1">
                <a:spLocks noChangeArrowheads="1"/>
              </p:cNvSpPr>
              <p:nvPr/>
            </p:nvSpPr>
            <p:spPr bwMode="auto">
              <a:xfrm>
                <a:off x="3460" y="5938"/>
                <a:ext cx="10225" cy="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黑体" panose="02010609060101010101" pitchFamily="2" charset="-122"/>
                    <a:cs typeface="+mn-cs"/>
                  </a:rPr>
                  <a:t>税率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=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黑体" panose="02010609060101010101" pitchFamily="2" charset="-122"/>
                    <a:cs typeface="+mn-cs"/>
                  </a:rPr>
                  <a:t>                                              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黑体" panose="02010609060101010101" pitchFamily="2" charset="-122"/>
                    <a:cs typeface="+mn-cs"/>
                  </a:rPr>
                  <a:t>×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100%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文本框 7"/>
              <p:cNvSpPr txBox="1">
                <a:spLocks noChangeArrowheads="1"/>
              </p:cNvSpPr>
              <p:nvPr/>
            </p:nvSpPr>
            <p:spPr bwMode="auto">
              <a:xfrm>
                <a:off x="4826" y="5561"/>
                <a:ext cx="6872" cy="1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黑体" panose="02010609060101010101" pitchFamily="2" charset="-122"/>
                    <a:cs typeface="+mn-cs"/>
                  </a:rPr>
                  <a:t>应纳税额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黑体" panose="02010609060101010101" pitchFamily="2" charset="-122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黑体" panose="02010609060101010101" pitchFamily="2" charset="-122"/>
                    <a:cs typeface="+mn-cs"/>
                  </a:rPr>
                  <a:t>各种收入中应纳税部分  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黑体" panose="02010609060101010101" pitchFamily="2" charset="-122"/>
                  <a:cs typeface="+mn-cs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5197" y="6447"/>
                <a:ext cx="61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371600" y="1889760"/>
            <a:ext cx="4707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应缴纳的税款叫作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应纳税额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矩形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7335" y="356870"/>
            <a:ext cx="8410575" cy="1770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某小规模纳税企业要按应纳税销售额的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缴纳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增值税。该企业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月份的应纳税销售额是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万元，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月份应缴纳增值税多少万元？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800" y="360680"/>
            <a:ext cx="634365" cy="688340"/>
            <a:chOff x="1080" y="1050"/>
            <a:chExt cx="999" cy="1084"/>
          </a:xfrm>
        </p:grpSpPr>
        <p:pic>
          <p:nvPicPr>
            <p:cNvPr id="5" name="图片 4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39165" y="2647950"/>
            <a:ext cx="74187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思考：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①“3%”表示什么？</a:t>
            </a:r>
            <a:r>
              <a:rPr 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            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②求应缴纳的增值税，就是求什么？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③如何解决呢？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5"/>
            </p:custDataLst>
          </p:nvPr>
        </p:nvCxnSpPr>
        <p:spPr>
          <a:xfrm>
            <a:off x="7012305" y="911225"/>
            <a:ext cx="61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746125" y="2086610"/>
            <a:ext cx="4554220" cy="69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V="1">
            <a:off x="4572000" y="1504950"/>
            <a:ext cx="3581400" cy="177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矩形 20"/>
          <p:cNvSpPr>
            <a:spLocks noChangeArrowheads="1"/>
          </p:cNvSpPr>
          <p:nvPr/>
        </p:nvSpPr>
        <p:spPr bwMode="auto">
          <a:xfrm>
            <a:off x="267335" y="356870"/>
            <a:ext cx="8410575" cy="1770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某小规模纳税企业要按应纳税销售额的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缴纳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增值税。该企业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月份的应纳税销售额是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万元，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月份应缴纳增值税多少万元？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7012305" y="911225"/>
            <a:ext cx="61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46125" y="2086610"/>
            <a:ext cx="4554220" cy="69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8"/>
          <p:cNvSpPr txBox="1"/>
          <p:nvPr/>
        </p:nvSpPr>
        <p:spPr>
          <a:xfrm>
            <a:off x="1447800" y="2243455"/>
            <a:ext cx="55143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应纳税额＝</a:t>
            </a:r>
            <a:r>
              <a:rPr lang="zh-CN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应纳税销售额</a:t>
            </a:r>
            <a:r>
              <a:rPr lang="en-US" alt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×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税率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438400" y="2800350"/>
            <a:ext cx="3592195" cy="650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30×3%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（万元）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518285" y="3486150"/>
            <a:ext cx="5590540" cy="650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月份应缴纳增值税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万元。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800" y="360680"/>
            <a:ext cx="634365" cy="688340"/>
            <a:chOff x="1080" y="1050"/>
            <a:chExt cx="999" cy="1084"/>
          </a:xfrm>
        </p:grpSpPr>
        <p:pic>
          <p:nvPicPr>
            <p:cNvPr id="5" name="图片 4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572000" y="1504950"/>
            <a:ext cx="3581400" cy="177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1500" y="684530"/>
            <a:ext cx="8136255" cy="1704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李阿姨某月工资中应纳税的部分为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元，需要按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的税率缴纳工资薪金个人所得税。该月她应缴工资薪金个人所得税多少元？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2362200" y="2648585"/>
            <a:ext cx="3572510" cy="638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×3%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68045" y="3333750"/>
            <a:ext cx="6989445" cy="635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该月她应缴工资薪金个人所得税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75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0425" y="140970"/>
            <a:ext cx="258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P10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PP_MARK_KEY" val="c8f9cc14-8d58-4e93-a26b-d55492faa877"/>
  <p:tag name="COMMONDATA" val="eyJoZGlkIjoiMDY0ZGEzYTU4MWMxZTY0OWY1ZTU2MGQ4YjBhZTJjYTIifQ==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WPS 演示</Application>
  <PresentationFormat>在屏幕上显示</PresentationFormat>
  <Paragraphs>114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迷你简艺黑</vt:lpstr>
      <vt:lpstr>Calibri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264</cp:revision>
  <dcterms:created xsi:type="dcterms:W3CDTF">2015-05-29T07:51:00Z</dcterms:created>
  <dcterms:modified xsi:type="dcterms:W3CDTF">2024-01-23T03:47:35Z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7C6D54332C7644ABA89E8A6A36A1864C</vt:lpwstr>
  </property>
</Properties>
</file>