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647" r:id="rId4"/>
    <p:sldId id="650" r:id="rId6"/>
    <p:sldId id="557" r:id="rId7"/>
    <p:sldId id="651" r:id="rId8"/>
    <p:sldId id="674" r:id="rId9"/>
    <p:sldId id="588" r:id="rId10"/>
    <p:sldId id="673" r:id="rId11"/>
    <p:sldId id="624" r:id="rId12"/>
    <p:sldId id="625" r:id="rId13"/>
    <p:sldId id="675" r:id="rId14"/>
    <p:sldId id="596" r:id="rId15"/>
    <p:sldId id="628" r:id="rId16"/>
    <p:sldId id="688" r:id="rId17"/>
    <p:sldId id="355" r:id="rId18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</p:embeddedFont>
    <p:embeddedFont>
      <p:font typeface="楷体_GB2312" panose="02010609030101010101" pitchFamily="49" charset="-122"/>
      <p:regular r:id="rId25"/>
    </p:embeddedFont>
    <p:embeddedFont>
      <p:font typeface="华文楷体" panose="02010600040101010101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等线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5" userDrawn="1">
          <p15:clr>
            <a:srgbClr val="A4A3A4"/>
          </p15:clr>
        </p15:guide>
        <p15:guide id="2" pos="3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DE"/>
    <a:srgbClr val="7CCD75"/>
    <a:srgbClr val="01A0E9"/>
    <a:srgbClr val="FAEFB0"/>
    <a:srgbClr val="FF00FF"/>
    <a:srgbClr val="0066FF"/>
    <a:srgbClr val="99CC00"/>
    <a:srgbClr val="F8E889"/>
    <a:srgbClr val="F5F5F5"/>
    <a:srgbClr val="C6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5238" autoAdjust="0"/>
  </p:normalViewPr>
  <p:slideViewPr>
    <p:cSldViewPr snapToGrid="0" showGuides="1">
      <p:cViewPr varScale="1">
        <p:scale>
          <a:sx n="149" d="100"/>
          <a:sy n="149" d="100"/>
        </p:scale>
        <p:origin x="288" y="114"/>
      </p:cViewPr>
      <p:guideLst>
        <p:guide orient="horz" pos="1765"/>
        <p:guide pos="30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4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26F805C-B60F-4187-ABCB-CE7CF81EFE94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2FA2660-DB28-4699-BD6D-A22070132BFD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A2660-DB28-4699-BD6D-A22070132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23813"/>
            <a:ext cx="9144000" cy="5143500"/>
          </a:xfrm>
          <a:prstGeom prst="rect">
            <a:avLst/>
          </a:prstGeom>
          <a:solidFill>
            <a:srgbClr val="B7E77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sym typeface="inpin heiti" panose="00000500000000000000" pitchFamily="2" charset="-122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9144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形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9175" y="3327400"/>
            <a:ext cx="4565650" cy="162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11"/>
          <p:cNvSpPr txBox="1"/>
          <p:nvPr userDrawn="1"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2"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  <p:sp>
        <p:nvSpPr>
          <p:cNvPr id="8" name="文本框 11"/>
          <p:cNvSpPr txBox="1"/>
          <p:nvPr userDrawn="1"/>
        </p:nvSpPr>
        <p:spPr>
          <a:xfrm rot="19730992">
            <a:off x="3296999" y="2032760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>
                    <a:lumMod val="50000"/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1">
                  <a:lumMod val="50000"/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E77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sym typeface="inpin heiti" panose="00000500000000000000" pitchFamily="2" charset="-122"/>
            </a:endParaRPr>
          </a:p>
        </p:txBody>
      </p:sp>
      <p:sp>
        <p:nvSpPr>
          <p:cNvPr id="4" name="任意多边形 4"/>
          <p:cNvSpPr/>
          <p:nvPr userDrawn="1"/>
        </p:nvSpPr>
        <p:spPr>
          <a:xfrm>
            <a:off x="53975" y="36513"/>
            <a:ext cx="9036050" cy="5070475"/>
          </a:xfrm>
          <a:custGeom>
            <a:avLst/>
            <a:gdLst>
              <a:gd name="connsiteX0" fmla="*/ 11075049 w 11444459"/>
              <a:gd name="connsiteY0" fmla="*/ 5504143 h 6131935"/>
              <a:gd name="connsiteX1" fmla="*/ 10815276 w 11444459"/>
              <a:gd name="connsiteY1" fmla="*/ 5763916 h 6131935"/>
              <a:gd name="connsiteX2" fmla="*/ 11075049 w 11444459"/>
              <a:gd name="connsiteY2" fmla="*/ 6023689 h 6131935"/>
              <a:gd name="connsiteX3" fmla="*/ 11334822 w 11444459"/>
              <a:gd name="connsiteY3" fmla="*/ 5763916 h 6131935"/>
              <a:gd name="connsiteX4" fmla="*/ 11075049 w 11444459"/>
              <a:gd name="connsiteY4" fmla="*/ 5504143 h 6131935"/>
              <a:gd name="connsiteX5" fmla="*/ 11076868 w 11444459"/>
              <a:gd name="connsiteY5" fmla="*/ 5013851 h 6131935"/>
              <a:gd name="connsiteX6" fmla="*/ 10929577 w 11444459"/>
              <a:gd name="connsiteY6" fmla="*/ 5161142 h 6131935"/>
              <a:gd name="connsiteX7" fmla="*/ 11076868 w 11444459"/>
              <a:gd name="connsiteY7" fmla="*/ 5308433 h 6131935"/>
              <a:gd name="connsiteX8" fmla="*/ 11224159 w 11444459"/>
              <a:gd name="connsiteY8" fmla="*/ 5161142 h 6131935"/>
              <a:gd name="connsiteX9" fmla="*/ 11076868 w 11444459"/>
              <a:gd name="connsiteY9" fmla="*/ 5013851 h 6131935"/>
              <a:gd name="connsiteX10" fmla="*/ 0 w 11444459"/>
              <a:gd name="connsiteY10" fmla="*/ 0 h 6131935"/>
              <a:gd name="connsiteX11" fmla="*/ 11444459 w 11444459"/>
              <a:gd name="connsiteY11" fmla="*/ 0 h 6131935"/>
              <a:gd name="connsiteX12" fmla="*/ 11444459 w 11444459"/>
              <a:gd name="connsiteY12" fmla="*/ 6131935 h 6131935"/>
              <a:gd name="connsiteX13" fmla="*/ 0 w 11444459"/>
              <a:gd name="connsiteY13" fmla="*/ 6131935 h 613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44459" h="6131935">
                <a:moveTo>
                  <a:pt x="11075049" y="5504143"/>
                </a:moveTo>
                <a:cubicBezTo>
                  <a:pt x="10931580" y="5504143"/>
                  <a:pt x="10815276" y="5620447"/>
                  <a:pt x="10815276" y="5763916"/>
                </a:cubicBezTo>
                <a:cubicBezTo>
                  <a:pt x="10815276" y="5907385"/>
                  <a:pt x="10931580" y="6023689"/>
                  <a:pt x="11075049" y="6023689"/>
                </a:cubicBezTo>
                <a:cubicBezTo>
                  <a:pt x="11218518" y="6023689"/>
                  <a:pt x="11334822" y="5907385"/>
                  <a:pt x="11334822" y="5763916"/>
                </a:cubicBezTo>
                <a:cubicBezTo>
                  <a:pt x="11334822" y="5620447"/>
                  <a:pt x="11218518" y="5504143"/>
                  <a:pt x="11075049" y="5504143"/>
                </a:cubicBezTo>
                <a:close/>
                <a:moveTo>
                  <a:pt x="11076868" y="5013851"/>
                </a:moveTo>
                <a:cubicBezTo>
                  <a:pt x="10995521" y="5013851"/>
                  <a:pt x="10929577" y="5079795"/>
                  <a:pt x="10929577" y="5161142"/>
                </a:cubicBezTo>
                <a:cubicBezTo>
                  <a:pt x="10929577" y="5242489"/>
                  <a:pt x="10995521" y="5308433"/>
                  <a:pt x="11076868" y="5308433"/>
                </a:cubicBezTo>
                <a:cubicBezTo>
                  <a:pt x="11158215" y="5308433"/>
                  <a:pt x="11224159" y="5242489"/>
                  <a:pt x="11224159" y="5161142"/>
                </a:cubicBezTo>
                <a:cubicBezTo>
                  <a:pt x="11224159" y="5079795"/>
                  <a:pt x="11158215" y="5013851"/>
                  <a:pt x="11076868" y="5013851"/>
                </a:cubicBezTo>
                <a:close/>
                <a:moveTo>
                  <a:pt x="0" y="0"/>
                </a:moveTo>
                <a:lnTo>
                  <a:pt x="11444459" y="0"/>
                </a:lnTo>
                <a:lnTo>
                  <a:pt x="11444459" y="6131935"/>
                </a:lnTo>
                <a:lnTo>
                  <a:pt x="0" y="6131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11"/>
          <p:cNvSpPr txBox="1"/>
          <p:nvPr userDrawn="1"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2"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  <p:sp>
        <p:nvSpPr>
          <p:cNvPr id="7" name="文本框 11"/>
          <p:cNvSpPr txBox="1"/>
          <p:nvPr userDrawn="1"/>
        </p:nvSpPr>
        <p:spPr>
          <a:xfrm rot="19730992">
            <a:off x="3297000" y="2029487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>
                    <a:lumMod val="50000"/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1">
                  <a:lumMod val="50000"/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E77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sym typeface="inpin heiti" panose="00000500000000000000" pitchFamily="2" charset="-122"/>
            </a:endParaRPr>
          </a:p>
        </p:txBody>
      </p:sp>
      <p:sp>
        <p:nvSpPr>
          <p:cNvPr id="4" name="任意多边形 4"/>
          <p:cNvSpPr/>
          <p:nvPr userDrawn="1"/>
        </p:nvSpPr>
        <p:spPr>
          <a:xfrm>
            <a:off x="53975" y="36513"/>
            <a:ext cx="9036050" cy="5070475"/>
          </a:xfrm>
          <a:custGeom>
            <a:avLst/>
            <a:gdLst>
              <a:gd name="connsiteX0" fmla="*/ 11075049 w 11444459"/>
              <a:gd name="connsiteY0" fmla="*/ 5504143 h 6131935"/>
              <a:gd name="connsiteX1" fmla="*/ 10815276 w 11444459"/>
              <a:gd name="connsiteY1" fmla="*/ 5763916 h 6131935"/>
              <a:gd name="connsiteX2" fmla="*/ 11075049 w 11444459"/>
              <a:gd name="connsiteY2" fmla="*/ 6023689 h 6131935"/>
              <a:gd name="connsiteX3" fmla="*/ 11334822 w 11444459"/>
              <a:gd name="connsiteY3" fmla="*/ 5763916 h 6131935"/>
              <a:gd name="connsiteX4" fmla="*/ 11075049 w 11444459"/>
              <a:gd name="connsiteY4" fmla="*/ 5504143 h 6131935"/>
              <a:gd name="connsiteX5" fmla="*/ 11076868 w 11444459"/>
              <a:gd name="connsiteY5" fmla="*/ 5013851 h 6131935"/>
              <a:gd name="connsiteX6" fmla="*/ 10929577 w 11444459"/>
              <a:gd name="connsiteY6" fmla="*/ 5161142 h 6131935"/>
              <a:gd name="connsiteX7" fmla="*/ 11076868 w 11444459"/>
              <a:gd name="connsiteY7" fmla="*/ 5308433 h 6131935"/>
              <a:gd name="connsiteX8" fmla="*/ 11224159 w 11444459"/>
              <a:gd name="connsiteY8" fmla="*/ 5161142 h 6131935"/>
              <a:gd name="connsiteX9" fmla="*/ 11076868 w 11444459"/>
              <a:gd name="connsiteY9" fmla="*/ 5013851 h 6131935"/>
              <a:gd name="connsiteX10" fmla="*/ 0 w 11444459"/>
              <a:gd name="connsiteY10" fmla="*/ 0 h 6131935"/>
              <a:gd name="connsiteX11" fmla="*/ 11444459 w 11444459"/>
              <a:gd name="connsiteY11" fmla="*/ 0 h 6131935"/>
              <a:gd name="connsiteX12" fmla="*/ 11444459 w 11444459"/>
              <a:gd name="connsiteY12" fmla="*/ 6131935 h 6131935"/>
              <a:gd name="connsiteX13" fmla="*/ 0 w 11444459"/>
              <a:gd name="connsiteY13" fmla="*/ 6131935 h 613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44459" h="6131935">
                <a:moveTo>
                  <a:pt x="11075049" y="5504143"/>
                </a:moveTo>
                <a:cubicBezTo>
                  <a:pt x="10931580" y="5504143"/>
                  <a:pt x="10815276" y="5620447"/>
                  <a:pt x="10815276" y="5763916"/>
                </a:cubicBezTo>
                <a:cubicBezTo>
                  <a:pt x="10815276" y="5907385"/>
                  <a:pt x="10931580" y="6023689"/>
                  <a:pt x="11075049" y="6023689"/>
                </a:cubicBezTo>
                <a:cubicBezTo>
                  <a:pt x="11218518" y="6023689"/>
                  <a:pt x="11334822" y="5907385"/>
                  <a:pt x="11334822" y="5763916"/>
                </a:cubicBezTo>
                <a:cubicBezTo>
                  <a:pt x="11334822" y="5620447"/>
                  <a:pt x="11218518" y="5504143"/>
                  <a:pt x="11075049" y="5504143"/>
                </a:cubicBezTo>
                <a:close/>
                <a:moveTo>
                  <a:pt x="11076868" y="5013851"/>
                </a:moveTo>
                <a:cubicBezTo>
                  <a:pt x="10995521" y="5013851"/>
                  <a:pt x="10929577" y="5079795"/>
                  <a:pt x="10929577" y="5161142"/>
                </a:cubicBezTo>
                <a:cubicBezTo>
                  <a:pt x="10929577" y="5242489"/>
                  <a:pt x="10995521" y="5308433"/>
                  <a:pt x="11076868" y="5308433"/>
                </a:cubicBezTo>
                <a:cubicBezTo>
                  <a:pt x="11158215" y="5308433"/>
                  <a:pt x="11224159" y="5242489"/>
                  <a:pt x="11224159" y="5161142"/>
                </a:cubicBezTo>
                <a:cubicBezTo>
                  <a:pt x="11224159" y="5079795"/>
                  <a:pt x="11158215" y="5013851"/>
                  <a:pt x="11076868" y="5013851"/>
                </a:cubicBezTo>
                <a:close/>
                <a:moveTo>
                  <a:pt x="0" y="0"/>
                </a:moveTo>
                <a:lnTo>
                  <a:pt x="11444459" y="0"/>
                </a:lnTo>
                <a:lnTo>
                  <a:pt x="11444459" y="6131935"/>
                </a:lnTo>
                <a:lnTo>
                  <a:pt x="0" y="6131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8100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 userDrawn="1"/>
        </p:nvCxnSpPr>
        <p:spPr>
          <a:xfrm>
            <a:off x="950913" y="698500"/>
            <a:ext cx="2828925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1"/>
          <p:cNvSpPr txBox="1"/>
          <p:nvPr userDrawn="1"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2"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  <p:sp>
        <p:nvSpPr>
          <p:cNvPr id="9" name="文本框 11"/>
          <p:cNvSpPr txBox="1"/>
          <p:nvPr userDrawn="1"/>
        </p:nvSpPr>
        <p:spPr>
          <a:xfrm rot="19730992">
            <a:off x="3297001" y="2011226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>
                    <a:lumMod val="50000"/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1">
                  <a:lumMod val="50000"/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 userDrawn="1"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>
                    <a:lumMod val="50000"/>
                    <a:alpha val="24000"/>
                  </a:schemeClr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1">
                  <a:lumMod val="50000"/>
                  <a:alpha val="24000"/>
                </a:schemeClr>
              </a:solidFill>
              <a:latin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1.wmf"/><Relationship Id="rId19" Type="http://schemas.openxmlformats.org/officeDocument/2006/relationships/notesSlide" Target="../notesSlides/notesSlide5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17.png"/><Relationship Id="rId15" Type="http://schemas.openxmlformats.org/officeDocument/2006/relationships/image" Target="../media/image6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8.wmf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7.png"/><Relationship Id="rId13" Type="http://schemas.openxmlformats.org/officeDocument/2006/relationships/image" Target="../media/image19.png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1.wmf"/><Relationship Id="rId17" Type="http://schemas.openxmlformats.org/officeDocument/2006/relationships/notesSlide" Target="../notesSlides/notesSlide7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7.png"/><Relationship Id="rId13" Type="http://schemas.openxmlformats.org/officeDocument/2006/relationships/image" Target="../media/image19.png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6350"/>
            <a:ext cx="1879600" cy="500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R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·六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年级上册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220" name="文本框 25"/>
          <p:cNvSpPr txBox="1">
            <a:spLocks noChangeArrowheads="1"/>
          </p:cNvSpPr>
          <p:nvPr/>
        </p:nvSpPr>
        <p:spPr bwMode="auto">
          <a:xfrm>
            <a:off x="7336321" y="5064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00">
                <a:solidFill>
                  <a:srgbClr val="59AEE5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状元成才路</a:t>
            </a:r>
            <a:endParaRPr lang="zh-CN" altLang="zh-CN" sz="500">
              <a:solidFill>
                <a:srgbClr val="59AEE5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-1" y="2233065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百分数与小数、分数的互化（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39065" y="899795"/>
            <a:ext cx="46202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6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百分数（一）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6908800" y="1783080"/>
            <a:ext cx="565150" cy="2578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29005" y="1054735"/>
            <a:ext cx="3719351" cy="5226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881380" y="3154680"/>
            <a:ext cx="5240020" cy="13030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92810" y="1706880"/>
            <a:ext cx="5228590" cy="13030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46" name="矩形 1"/>
          <p:cNvSpPr/>
          <p:nvPr/>
        </p:nvSpPr>
        <p:spPr>
          <a:xfrm>
            <a:off x="856933" y="1054418"/>
            <a:ext cx="37914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百分之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和几分之几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856933" y="1879283"/>
            <a:ext cx="533431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latinLnBrk="1">
              <a:buFont typeface="Arial" panose="020B0604020202020204" pitchFamily="34" charset="0"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一个数是另一个数的百分之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一个数是另一个数的几分之几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</a:pP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965518" y="3374708"/>
            <a:ext cx="48304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latinLnBrk="1">
              <a:buFont typeface="Arial" panose="020B0604020202020204" pitchFamily="34" charset="0"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一个数的百分之多少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latinLnBrk="1">
              <a:buFont typeface="Arial" panose="020B0604020202020204" pitchFamily="34" charset="0"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一个数的几分之几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多少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</a:pP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1500" y="1815465"/>
            <a:ext cx="551815" cy="2712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意义和方法都一样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  <p:bldP spid="11" grpId="1" animBg="1"/>
      <p:bldP spid="10" grpId="0" animBg="1"/>
      <p:bldP spid="10" grpId="1" animBg="1"/>
      <p:bldP spid="5" grpId="0"/>
      <p:bldP spid="5" grpId="1"/>
      <p:bldP spid="9" grpId="0"/>
      <p:bldP spid="9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7160" y="3472815"/>
            <a:ext cx="8796655" cy="13030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3035" y="1805940"/>
            <a:ext cx="8796655" cy="14312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29005" y="1054735"/>
            <a:ext cx="4593590" cy="5226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46" name="矩形 1"/>
          <p:cNvSpPr/>
          <p:nvPr/>
        </p:nvSpPr>
        <p:spPr>
          <a:xfrm>
            <a:off x="928688" y="1054418"/>
            <a:ext cx="44729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百分数和分数、小数的互化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6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18475" y="1060768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703263" y="2036763"/>
            <a:ext cx="896937" cy="5286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1508125" y="2339975"/>
            <a:ext cx="5832475" cy="0"/>
          </a:xfrm>
          <a:prstGeom prst="straightConnector1">
            <a:avLst/>
          </a:prstGeom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矩形 3"/>
          <p:cNvSpPr/>
          <p:nvPr/>
        </p:nvSpPr>
        <p:spPr>
          <a:xfrm>
            <a:off x="1611630" y="1844675"/>
            <a:ext cx="5706110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先把小数点向右移动两位，再添上“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%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”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16788" y="2036763"/>
            <a:ext cx="1184275" cy="5286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2113" y="2619375"/>
            <a:ext cx="1239837" cy="5286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517650" y="2965450"/>
            <a:ext cx="5799138" cy="0"/>
          </a:xfrm>
          <a:prstGeom prst="straightConnector1">
            <a:avLst/>
          </a:prstGeom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矩形 26"/>
          <p:cNvSpPr/>
          <p:nvPr/>
        </p:nvSpPr>
        <p:spPr>
          <a:xfrm>
            <a:off x="7340600" y="2622550"/>
            <a:ext cx="1184275" cy="5286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11313" y="2519363"/>
            <a:ext cx="5508625" cy="4953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先去掉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%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，再把小数点向左移动两位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5790" y="4139565"/>
            <a:ext cx="1241425" cy="5286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732915" y="4484053"/>
            <a:ext cx="5797550" cy="0"/>
          </a:xfrm>
          <a:prstGeom prst="straightConnector1">
            <a:avLst/>
          </a:prstGeom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" name="矩形 35"/>
          <p:cNvSpPr/>
          <p:nvPr/>
        </p:nvSpPr>
        <p:spPr>
          <a:xfrm>
            <a:off x="7554278" y="4141153"/>
            <a:ext cx="1185862" cy="5286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13865" y="4012565"/>
            <a:ext cx="5999163" cy="5353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先把百分数写成分母是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的分数，再约分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4538" y="3588068"/>
            <a:ext cx="1239837" cy="5286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1539875" y="3930968"/>
            <a:ext cx="5797550" cy="0"/>
          </a:xfrm>
          <a:prstGeom prst="straightConnector1">
            <a:avLst/>
          </a:prstGeom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" name="矩形 39"/>
          <p:cNvSpPr/>
          <p:nvPr/>
        </p:nvSpPr>
        <p:spPr>
          <a:xfrm>
            <a:off x="7361238" y="3588068"/>
            <a:ext cx="1185862" cy="5286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039938" y="3488055"/>
            <a:ext cx="4887912" cy="5353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先把分数化成小数，再化成百分数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6" grpId="0" bldLvl="0" animBg="1"/>
      <p:bldP spid="6" grpId="1" animBg="1"/>
      <p:bldP spid="17" grpId="0"/>
      <p:bldP spid="4" grpId="0"/>
      <p:bldP spid="16" grpId="0"/>
      <p:bldP spid="19" grpId="0"/>
      <p:bldP spid="27" grpId="0"/>
      <p:bldP spid="28" grpId="0"/>
      <p:bldP spid="34" grpId="0"/>
      <p:bldP spid="36" grpId="0"/>
      <p:bldP spid="37" grpId="0"/>
      <p:bldP spid="38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三、巩固拓展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02" name="矩形 9"/>
          <p:cNvSpPr/>
          <p:nvPr/>
        </p:nvSpPr>
        <p:spPr>
          <a:xfrm>
            <a:off x="857250" y="993140"/>
            <a:ext cx="50552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1.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基础练习（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P83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做一做第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矩形 9"/>
          <p:cNvSpPr/>
          <p:nvPr/>
        </p:nvSpPr>
        <p:spPr>
          <a:xfrm>
            <a:off x="1122044" y="1471843"/>
            <a:ext cx="7399656" cy="100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六（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）班有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40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名学生，上学期期末跳远测验有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95%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的人及格。及格的学生有多少人？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4813" y="2583180"/>
            <a:ext cx="1976437" cy="14811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latinLnBrk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</a:rPr>
              <a:t>     40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j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</a:rPr>
              <a:t>95%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j-ea"/>
            </a:endParaRPr>
          </a:p>
          <a:p>
            <a:pPr algn="l" latinLnBrk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j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</a:rPr>
              <a:t> 40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j-ea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  <a:sym typeface="+mn-ea"/>
              </a:rPr>
              <a:t>0.95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j-ea"/>
              <a:sym typeface="+mn-ea"/>
            </a:endParaRPr>
          </a:p>
          <a:p>
            <a:pPr algn="l" latinLnBrk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j-ea"/>
                <a:sym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  <a:sym typeface="+mn-ea"/>
              </a:rPr>
              <a:t> 38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j-ea"/>
              </a:rPr>
              <a:t>（人）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7454" y="4200048"/>
            <a:ext cx="374012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j-ea"/>
              </a:rPr>
              <a:t>答：及格的学生有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j-ea"/>
              </a:rPr>
              <a:t>38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j-ea"/>
              </a:rPr>
              <a:t>人。</a:t>
            </a:r>
            <a:endParaRPr lang="zh-CN" altLang="en-US" sz="2400" dirty="0">
              <a:solidFill>
                <a:srgbClr val="FF0000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三、巩固拓展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02" name="矩形 9"/>
          <p:cNvSpPr/>
          <p:nvPr/>
        </p:nvSpPr>
        <p:spPr>
          <a:xfrm>
            <a:off x="527050" y="891540"/>
            <a:ext cx="4832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综合练习（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P85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4818" name="TextBox 4"/>
          <p:cNvSpPr txBox="1"/>
          <p:nvPr/>
        </p:nvSpPr>
        <p:spPr>
          <a:xfrm>
            <a:off x="415291" y="1351915"/>
            <a:ext cx="7909560" cy="11649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    （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）油菜籽的出油率是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42%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2100 kg 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油菜籽可榨油多少千克？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    （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）油菜籽的出油率是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42%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。一个榨油厂榨出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2100 kg 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菜籽油，</a:t>
            </a:r>
            <a:endParaRPr lang="en-US" altLang="zh-CN" sz="20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0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用了多少千克油菜籽？</a:t>
            </a:r>
            <a:endParaRPr lang="zh-CN" altLang="en-US" sz="20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6" name="Group 77"/>
          <p:cNvGrpSpPr/>
          <p:nvPr/>
        </p:nvGrpSpPr>
        <p:grpSpPr>
          <a:xfrm>
            <a:off x="2426018" y="2455546"/>
            <a:ext cx="5387975" cy="892176"/>
            <a:chOff x="153" y="1151"/>
            <a:chExt cx="3307" cy="562"/>
          </a:xfrm>
        </p:grpSpPr>
        <p:sp>
          <p:nvSpPr>
            <p:cNvPr id="34834" name="矩形 9"/>
            <p:cNvSpPr/>
            <p:nvPr/>
          </p:nvSpPr>
          <p:spPr>
            <a:xfrm>
              <a:off x="153" y="1277"/>
              <a:ext cx="93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出油率＝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5" name="TextBox 10"/>
            <p:cNvSpPr txBox="1"/>
            <p:nvPr/>
          </p:nvSpPr>
          <p:spPr>
            <a:xfrm>
              <a:off x="1231" y="1151"/>
              <a:ext cx="163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菜籽油的质量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6" name="TextBox 11"/>
            <p:cNvSpPr txBox="1"/>
            <p:nvPr/>
          </p:nvSpPr>
          <p:spPr>
            <a:xfrm>
              <a:off x="1231" y="1462"/>
              <a:ext cx="147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油菜籽的质量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7" name="TextBox 12"/>
            <p:cNvSpPr txBox="1"/>
            <p:nvPr/>
          </p:nvSpPr>
          <p:spPr>
            <a:xfrm>
              <a:off x="2620" y="1309"/>
              <a:ext cx="84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atinLnBrk="1">
                <a:buFont typeface="Arial" panose="020B0604020202020204" pitchFamily="34" charset="0"/>
              </a:pPr>
              <a:r>
                <a:rPr lang="en-US" altLang="zh-CN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×100%</a:t>
              </a:r>
              <a:endPara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cxnSp>
          <p:nvCxnSpPr>
            <p:cNvPr id="34838" name="直接连接符 14"/>
            <p:cNvCxnSpPr>
              <a:endCxn id="34837" idx="1"/>
            </p:cNvCxnSpPr>
            <p:nvPr/>
          </p:nvCxnSpPr>
          <p:spPr>
            <a:xfrm>
              <a:off x="1019" y="1434"/>
              <a:ext cx="1601" cy="1"/>
            </a:xfrm>
            <a:prstGeom prst="line">
              <a:avLst/>
            </a:prstGeom>
            <a:ln w="2540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矩形 4"/>
          <p:cNvSpPr/>
          <p:nvPr/>
        </p:nvSpPr>
        <p:spPr>
          <a:xfrm>
            <a:off x="813753" y="3368841"/>
            <a:ext cx="3804247" cy="4263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2100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×42% = 882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（千克）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66100" y="913765"/>
            <a:ext cx="619125" cy="6191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07403" y="3801471"/>
            <a:ext cx="3932487" cy="4263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2100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42% = 5000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（千克）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Text Box 41"/>
          <p:cNvSpPr txBox="1"/>
          <p:nvPr/>
        </p:nvSpPr>
        <p:spPr>
          <a:xfrm>
            <a:off x="939800" y="4232788"/>
            <a:ext cx="6963093" cy="79566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latinLnBrk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2100 kg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油菜籽可以榨出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882 kg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菜籽油。榨出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2100 kg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菜籽油，需要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5000 kg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油菜籽。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82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913" y="1945499"/>
            <a:ext cx="7909274" cy="1655675"/>
          </a:xfrm>
          <a:prstGeom prst="rect">
            <a:avLst/>
          </a:prstGeom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三、巩固拓展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02" name="矩形 9"/>
          <p:cNvSpPr/>
          <p:nvPr/>
        </p:nvSpPr>
        <p:spPr>
          <a:xfrm>
            <a:off x="552450" y="868362"/>
            <a:ext cx="50552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3.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拓展练习（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P86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15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8399" y="4266493"/>
            <a:ext cx="452720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总人数：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黑体" panose="02010609060101010101" pitchFamily="49" charset="-122"/>
              </a:rPr>
              <a:t>437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黑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黑体" panose="02010609060101010101" pitchFamily="49" charset="-122"/>
              </a:rPr>
              <a:t>95% = 460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黑体" panose="02010609060101010101" pitchFamily="49" charset="-122"/>
              </a:rPr>
              <a:t>（人）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149" y="1325413"/>
            <a:ext cx="8125301" cy="49532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R="0" lvl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海滨小学对学生吃早餐的情况进行了调查，结果如下：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57395" y="3668432"/>
            <a:ext cx="4241165" cy="4788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 marR="0" lvl="0" defTabSz="914400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dirty="0"/>
              <a:t>请你将表格补充完整。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3915093" y="3105996"/>
            <a:ext cx="49244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23</a:t>
            </a:r>
            <a:endParaRPr 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22708" y="3105996"/>
            <a:ext cx="6463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5%</a:t>
            </a:r>
            <a:endParaRPr 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2" grpId="0"/>
      <p:bldP spid="42" grpId="1"/>
      <p:bldP spid="43" grpId="0"/>
      <p:bldP spid="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67658" y="2211127"/>
            <a:ext cx="4968638" cy="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ts val="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一、复习导入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198200" y="3444716"/>
            <a:ext cx="780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楷体_GB2312" panose="02010609030101010101" pitchFamily="49" charset="-122"/>
              </a:rPr>
              <a:t>2.</a:t>
            </a:r>
            <a:r>
              <a:rPr lang="zh-CN" sz="2000" dirty="0">
                <a:latin typeface="楷体_GB2312" panose="02010609030101010101" pitchFamily="49" charset="-122"/>
              </a:rPr>
              <a:t>《人类简史》一共有</a:t>
            </a:r>
            <a:r>
              <a:rPr lang="en-US" altLang="zh-CN" sz="2000" dirty="0">
                <a:latin typeface="楷体_GB2312" panose="02010609030101010101" pitchFamily="49" charset="-122"/>
              </a:rPr>
              <a:t>400</a:t>
            </a:r>
            <a:r>
              <a:rPr lang="zh-CN" altLang="en-US" sz="2000" dirty="0">
                <a:latin typeface="楷体_GB2312" panose="02010609030101010101" pitchFamily="49" charset="-122"/>
              </a:rPr>
              <a:t>页，小明已经读了     ，他读了多少页？</a:t>
            </a:r>
            <a:endParaRPr lang="zh-CN" altLang="en-US" sz="2000" dirty="0">
              <a:latin typeface="楷体_GB2312" panose="0201060903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45973" y="3320396"/>
            <a:ext cx="446405" cy="650976"/>
            <a:chOff x="4347424" y="2748115"/>
            <a:chExt cx="595964" cy="868902"/>
          </a:xfrm>
        </p:grpSpPr>
        <p:sp>
          <p:nvSpPr>
            <p:cNvPr id="9" name="TextBox 16"/>
            <p:cNvSpPr txBox="1"/>
            <p:nvPr/>
          </p:nvSpPr>
          <p:spPr>
            <a:xfrm>
              <a:off x="4363531" y="2748115"/>
              <a:ext cx="579857" cy="4915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347424" y="3125422"/>
              <a:ext cx="396744" cy="4915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5</a:t>
              </a:r>
              <a:endParaRPr lang="en-US" sz="1800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cxnSp>
          <p:nvCxnSpPr>
            <p:cNvPr id="11" name="直接连接符 18"/>
            <p:cNvCxnSpPr/>
            <p:nvPr/>
          </p:nvCxnSpPr>
          <p:spPr>
            <a:xfrm>
              <a:off x="4364061" y="3188467"/>
              <a:ext cx="40098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6" name="TextBox 18"/>
          <p:cNvSpPr txBox="1"/>
          <p:nvPr/>
        </p:nvSpPr>
        <p:spPr>
          <a:xfrm>
            <a:off x="198200" y="989806"/>
            <a:ext cx="754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楷体_GB2312" panose="02010609030101010101" pitchFamily="49" charset="-122"/>
              </a:rPr>
              <a:t>1.</a:t>
            </a:r>
            <a:r>
              <a:rPr lang="zh-CN" sz="2000" dirty="0">
                <a:latin typeface="楷体_GB2312" panose="02010609030101010101" pitchFamily="49" charset="-122"/>
              </a:rPr>
              <a:t>学校种植了</a:t>
            </a:r>
            <a:r>
              <a:rPr lang="en-US" altLang="zh-CN" sz="2000" dirty="0">
                <a:latin typeface="楷体_GB2312" panose="02010609030101010101" pitchFamily="49" charset="-122"/>
              </a:rPr>
              <a:t>200</a:t>
            </a:r>
            <a:r>
              <a:rPr lang="zh-CN" altLang="en-US" sz="2000" dirty="0">
                <a:latin typeface="楷体_GB2312" panose="02010609030101010101" pitchFamily="49" charset="-122"/>
              </a:rPr>
              <a:t>棵树苗，成活</a:t>
            </a:r>
            <a:r>
              <a:rPr lang="en-US" altLang="zh-CN" sz="2000" dirty="0">
                <a:latin typeface="楷体_GB2312" panose="02010609030101010101" pitchFamily="49" charset="-122"/>
              </a:rPr>
              <a:t>178</a:t>
            </a:r>
            <a:r>
              <a:rPr lang="zh-CN" altLang="en-US" sz="2000" dirty="0">
                <a:latin typeface="楷体_GB2312" panose="02010609030101010101" pitchFamily="49" charset="-122"/>
              </a:rPr>
              <a:t>棵，这批树木的成活率是多少？</a:t>
            </a:r>
            <a:endParaRPr lang="zh-CN" altLang="en-US" sz="2000" dirty="0">
              <a:latin typeface="楷体_GB2312" panose="02010609030101010101" pitchFamily="49" charset="-122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47000" y="40360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一、复习导入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198200" y="3444716"/>
            <a:ext cx="780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楷体_GB2312" panose="02010609030101010101" pitchFamily="49" charset="-122"/>
              </a:rPr>
              <a:t>2.</a:t>
            </a:r>
            <a:r>
              <a:rPr lang="zh-CN" sz="2000" dirty="0">
                <a:latin typeface="楷体_GB2312" panose="02010609030101010101" pitchFamily="49" charset="-122"/>
              </a:rPr>
              <a:t>《人类简史》一共有</a:t>
            </a:r>
            <a:r>
              <a:rPr lang="en-US" altLang="zh-CN" sz="2000" dirty="0">
                <a:latin typeface="楷体_GB2312" panose="02010609030101010101" pitchFamily="49" charset="-122"/>
              </a:rPr>
              <a:t>400</a:t>
            </a:r>
            <a:r>
              <a:rPr lang="zh-CN" altLang="en-US" sz="2000" dirty="0">
                <a:latin typeface="楷体_GB2312" panose="02010609030101010101" pitchFamily="49" charset="-122"/>
              </a:rPr>
              <a:t>页，小明已经读了     ，他读了多少页？</a:t>
            </a:r>
            <a:endParaRPr lang="zh-CN" altLang="en-US" sz="2000" dirty="0">
              <a:latin typeface="楷体_GB2312" panose="02010609030101010101" pitchFamily="49" charset="-122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198200" y="989806"/>
            <a:ext cx="754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楷体_GB2312" panose="02010609030101010101" pitchFamily="49" charset="-122"/>
              </a:rPr>
              <a:t>1.</a:t>
            </a:r>
            <a:r>
              <a:rPr lang="zh-CN" sz="2000" dirty="0">
                <a:latin typeface="楷体_GB2312" panose="02010609030101010101" pitchFamily="49" charset="-122"/>
              </a:rPr>
              <a:t>学校种植了</a:t>
            </a:r>
            <a:r>
              <a:rPr lang="en-US" altLang="zh-CN" sz="2000" dirty="0">
                <a:latin typeface="楷体_GB2312" panose="02010609030101010101" pitchFamily="49" charset="-122"/>
              </a:rPr>
              <a:t>200</a:t>
            </a:r>
            <a:r>
              <a:rPr lang="zh-CN" altLang="en-US" sz="2000" dirty="0">
                <a:latin typeface="楷体_GB2312" panose="02010609030101010101" pitchFamily="49" charset="-122"/>
              </a:rPr>
              <a:t>棵树苗，成活</a:t>
            </a:r>
            <a:r>
              <a:rPr lang="en-US" altLang="zh-CN" sz="2000" dirty="0">
                <a:latin typeface="楷体_GB2312" panose="02010609030101010101" pitchFamily="49" charset="-122"/>
              </a:rPr>
              <a:t>178</a:t>
            </a:r>
            <a:r>
              <a:rPr lang="zh-CN" altLang="en-US" sz="2000" dirty="0">
                <a:latin typeface="楷体_GB2312" panose="02010609030101010101" pitchFamily="49" charset="-122"/>
              </a:rPr>
              <a:t>棵，这批树木的成活率是多少？</a:t>
            </a:r>
            <a:endParaRPr lang="zh-CN" altLang="en-US" sz="2000" dirty="0">
              <a:latin typeface="楷体_GB2312" panose="0201060903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68960" y="1454706"/>
            <a:ext cx="7807325" cy="1816814"/>
            <a:chOff x="896" y="2291"/>
            <a:chExt cx="12295" cy="2861"/>
          </a:xfrm>
        </p:grpSpPr>
        <p:sp>
          <p:nvSpPr>
            <p:cNvPr id="12" name="圆角矩形 11"/>
            <p:cNvSpPr/>
            <p:nvPr/>
          </p:nvSpPr>
          <p:spPr>
            <a:xfrm>
              <a:off x="896" y="2291"/>
              <a:ext cx="12295" cy="2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18" y="2600"/>
              <a:ext cx="4984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成活率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</a:rPr>
                <a:t>=                        ×100%</a:t>
              </a:r>
              <a:endParaRPr lang="en-US" altLang="zh-CN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973" y="2291"/>
              <a:ext cx="2088" cy="1160"/>
              <a:chOff x="3708225" y="2687858"/>
              <a:chExt cx="1770089" cy="983455"/>
            </a:xfrm>
          </p:grpSpPr>
          <p:sp>
            <p:nvSpPr>
              <p:cNvPr id="17418" name="TextBox 16"/>
              <p:cNvSpPr txBox="1"/>
              <p:nvPr/>
            </p:nvSpPr>
            <p:spPr>
              <a:xfrm>
                <a:off x="3837930" y="2687858"/>
                <a:ext cx="1497964" cy="4915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sz="1800" dirty="0">
                    <a:solidFill>
                      <a:srgbClr val="FF0000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成活棵数</a:t>
                </a:r>
                <a:endParaRPr lang="zh-CN" sz="1800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sp>
            <p:nvSpPr>
              <p:cNvPr id="17419" name="TextBox 17"/>
              <p:cNvSpPr txBox="1"/>
              <p:nvPr/>
            </p:nvSpPr>
            <p:spPr>
              <a:xfrm>
                <a:off x="3708225" y="3179718"/>
                <a:ext cx="1770089" cy="4915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800" dirty="0">
                    <a:solidFill>
                      <a:srgbClr val="FF0000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播种总棵树</a:t>
                </a:r>
                <a:endParaRPr lang="zh-CN" altLang="en-US" sz="1800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cxnSp>
            <p:nvCxnSpPr>
              <p:cNvPr id="17420" name="直接连接符 18"/>
              <p:cNvCxnSpPr/>
              <p:nvPr/>
            </p:nvCxnSpPr>
            <p:spPr>
              <a:xfrm>
                <a:off x="3837612" y="3179559"/>
                <a:ext cx="1510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" name="文本框 6"/>
            <p:cNvSpPr txBox="1"/>
            <p:nvPr/>
          </p:nvSpPr>
          <p:spPr>
            <a:xfrm>
              <a:off x="1552" y="3616"/>
              <a:ext cx="79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华文楷体" panose="02010600040101010101" charset="-122"/>
                  <a:ea typeface="华文楷体" panose="02010600040101010101" charset="-122"/>
                </a:rPr>
                <a:t>178</a:t>
              </a:r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÷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</a:rPr>
                <a:t>200=         ×100%=         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×100%=89%</a:t>
              </a:r>
              <a:endParaRPr lang="en-US" altLang="zh-CN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281" y="3451"/>
              <a:ext cx="1820" cy="1035"/>
              <a:chOff x="3708225" y="2793805"/>
              <a:chExt cx="1508985" cy="877740"/>
            </a:xfrm>
          </p:grpSpPr>
          <p:sp>
            <p:nvSpPr>
              <p:cNvPr id="15" name="TextBox 16"/>
              <p:cNvSpPr txBox="1"/>
              <p:nvPr/>
            </p:nvSpPr>
            <p:spPr>
              <a:xfrm>
                <a:off x="3719246" y="2793805"/>
                <a:ext cx="1497964" cy="491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178</a:t>
                </a:r>
                <a:endParaRPr lang="en-US" altLang="zh-CN" sz="18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3708225" y="3179718"/>
                <a:ext cx="673956" cy="491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200</a:t>
                </a:r>
                <a:endParaRPr lang="en-US" altLang="zh-CN" sz="18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cxnSp>
            <p:nvCxnSpPr>
              <p:cNvPr id="17" name="直接连接符 18"/>
              <p:cNvCxnSpPr/>
              <p:nvPr/>
            </p:nvCxnSpPr>
            <p:spPr>
              <a:xfrm flipV="1">
                <a:off x="3788491" y="3227963"/>
                <a:ext cx="57626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组合 17"/>
            <p:cNvGrpSpPr/>
            <p:nvPr/>
          </p:nvGrpSpPr>
          <p:grpSpPr>
            <a:xfrm>
              <a:off x="5709" y="3383"/>
              <a:ext cx="1920" cy="1035"/>
              <a:chOff x="3708225" y="2793805"/>
              <a:chExt cx="1595593" cy="877740"/>
            </a:xfrm>
          </p:grpSpPr>
          <p:sp>
            <p:nvSpPr>
              <p:cNvPr id="19" name="TextBox 16"/>
              <p:cNvSpPr txBox="1"/>
              <p:nvPr/>
            </p:nvSpPr>
            <p:spPr>
              <a:xfrm>
                <a:off x="3805853" y="2793805"/>
                <a:ext cx="1497965" cy="491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89</a:t>
                </a:r>
                <a:endParaRPr lang="en-US" altLang="zh-CN" sz="18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3708225" y="3179718"/>
                <a:ext cx="673956" cy="491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100</a:t>
                </a:r>
                <a:endParaRPr lang="en-US" altLang="zh-CN" sz="18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cxnSp>
            <p:nvCxnSpPr>
              <p:cNvPr id="21" name="直接连接符 18"/>
              <p:cNvCxnSpPr/>
              <p:nvPr/>
            </p:nvCxnSpPr>
            <p:spPr>
              <a:xfrm flipV="1">
                <a:off x="3737215" y="3238164"/>
                <a:ext cx="57626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2" name="文本框 21"/>
            <p:cNvSpPr txBox="1"/>
            <p:nvPr/>
          </p:nvSpPr>
          <p:spPr>
            <a:xfrm>
              <a:off x="1518" y="4418"/>
              <a:ext cx="524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>
                  <a:latin typeface="华文楷体" panose="02010600040101010101" charset="-122"/>
                  <a:ea typeface="华文楷体" panose="02010600040101010101" charset="-122"/>
                </a:rPr>
                <a:t>答：这批树苗的成活率是</a:t>
              </a:r>
              <a:r>
                <a:rPr lang="en-US" altLang="zh-CN">
                  <a:latin typeface="华文楷体" panose="02010600040101010101" charset="-122"/>
                  <a:ea typeface="华文楷体" panose="02010600040101010101" charset="-122"/>
                </a:rPr>
                <a:t>89%</a:t>
              </a:r>
              <a:r>
                <a:rPr lang="zh-CN" altLang="en-US">
                  <a:latin typeface="华文楷体" panose="02010600040101010101" charset="-122"/>
                  <a:ea typeface="华文楷体" panose="02010600040101010101" charset="-122"/>
                </a:rPr>
                <a:t>。</a:t>
              </a:r>
              <a:endParaRPr lang="zh-CN" altLang="en-US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960" y="3869690"/>
            <a:ext cx="7807325" cy="883920"/>
            <a:chOff x="896" y="6094"/>
            <a:chExt cx="12295" cy="1392"/>
          </a:xfrm>
        </p:grpSpPr>
        <p:sp>
          <p:nvSpPr>
            <p:cNvPr id="13" name="圆角矩形 12"/>
            <p:cNvSpPr/>
            <p:nvPr/>
          </p:nvSpPr>
          <p:spPr>
            <a:xfrm>
              <a:off x="896" y="6213"/>
              <a:ext cx="12295" cy="12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270" y="6094"/>
              <a:ext cx="703" cy="1008"/>
              <a:chOff x="4347424" y="2710798"/>
              <a:chExt cx="595964" cy="854568"/>
            </a:xfrm>
          </p:grpSpPr>
          <p:sp>
            <p:nvSpPr>
              <p:cNvPr id="24" name="TextBox 16"/>
              <p:cNvSpPr txBox="1"/>
              <p:nvPr/>
            </p:nvSpPr>
            <p:spPr>
              <a:xfrm>
                <a:off x="4363531" y="2710798"/>
                <a:ext cx="579857" cy="491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1</a:t>
                </a:r>
                <a:endPara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  <p:sp>
            <p:nvSpPr>
              <p:cNvPr id="25" name="TextBox 17"/>
              <p:cNvSpPr txBox="1"/>
              <p:nvPr/>
            </p:nvSpPr>
            <p:spPr>
              <a:xfrm>
                <a:off x="4347424" y="3073771"/>
                <a:ext cx="396744" cy="4915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5</a:t>
                </a:r>
                <a:endPara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  <p:cxnSp>
            <p:nvCxnSpPr>
              <p:cNvPr id="26" name="直接连接符 18"/>
              <p:cNvCxnSpPr/>
              <p:nvPr/>
            </p:nvCxnSpPr>
            <p:spPr>
              <a:xfrm>
                <a:off x="4364061" y="3152828"/>
                <a:ext cx="40098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7" name="文本框 26"/>
            <p:cNvSpPr txBox="1"/>
            <p:nvPr/>
          </p:nvSpPr>
          <p:spPr>
            <a:xfrm>
              <a:off x="1163" y="6341"/>
              <a:ext cx="3906" cy="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dirty="0">
                  <a:latin typeface="华文楷体" panose="02010600040101010101" charset="-122"/>
                  <a:ea typeface="华文楷体" panose="02010600040101010101" charset="-122"/>
                </a:rPr>
                <a:t>400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</a:rPr>
                <a:t>×   </a:t>
              </a:r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     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</a:rPr>
                <a:t>=80</a:t>
              </a:r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（页）</a:t>
              </a:r>
              <a:endParaRPr lang="zh-CN" altLang="en-US" dirty="0"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答：他已经读了</a:t>
              </a:r>
              <a:r>
                <a:rPr lang="en-US" altLang="zh-CN" dirty="0">
                  <a:latin typeface="华文楷体" panose="02010600040101010101" charset="-122"/>
                  <a:ea typeface="华文楷体" panose="02010600040101010101" charset="-122"/>
                </a:rPr>
                <a:t>80</a:t>
              </a:r>
              <a:r>
                <a:rPr lang="zh-CN" altLang="en-US" dirty="0">
                  <a:latin typeface="华文楷体" panose="02010600040101010101" charset="-122"/>
                  <a:ea typeface="华文楷体" panose="02010600040101010101" charset="-122"/>
                </a:rPr>
                <a:t>页。</a:t>
              </a:r>
              <a:endParaRPr lang="zh-CN" altLang="en-US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013325" y="1651000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华文楷体" panose="02010600040101010101" charset="-122"/>
                <a:ea typeface="华文楷体" panose="02010600040101010101" charset="-122"/>
              </a:rPr>
              <a:t>178</a:t>
            </a:r>
            <a:r>
              <a:rPr lang="zh-CN" altLang="en-US" dirty="0">
                <a:latin typeface="华文楷体" panose="02010600040101010101" charset="-122"/>
                <a:ea typeface="华文楷体" panose="02010600040101010101" charset="-122"/>
              </a:rPr>
              <a:t>÷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</a:rPr>
              <a:t>200=0.89 ×100%=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89%</a:t>
            </a:r>
            <a:endParaRPr lang="en-US" altLang="zh-CN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8505" y="229235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①</a:t>
            </a:r>
            <a:endParaRPr lang="zh-CN" altLang="en-US">
              <a:latin typeface="Calibri" panose="020F050202020403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87570" y="16510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②</a:t>
            </a:r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45973" y="3320396"/>
            <a:ext cx="446405" cy="650976"/>
            <a:chOff x="4347424" y="2748115"/>
            <a:chExt cx="595964" cy="868902"/>
          </a:xfrm>
        </p:grpSpPr>
        <p:sp>
          <p:nvSpPr>
            <p:cNvPr id="37" name="TextBox 16"/>
            <p:cNvSpPr txBox="1"/>
            <p:nvPr/>
          </p:nvSpPr>
          <p:spPr>
            <a:xfrm>
              <a:off x="4363531" y="2748115"/>
              <a:ext cx="579857" cy="4915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38" name="TextBox 17"/>
            <p:cNvSpPr txBox="1"/>
            <p:nvPr/>
          </p:nvSpPr>
          <p:spPr>
            <a:xfrm>
              <a:off x="4347424" y="3125422"/>
              <a:ext cx="396744" cy="4915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5</a:t>
              </a:r>
              <a:endParaRPr lang="en-US" sz="1800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cxnSp>
          <p:nvCxnSpPr>
            <p:cNvPr id="39" name="直接连接符 18"/>
            <p:cNvCxnSpPr/>
            <p:nvPr/>
          </p:nvCxnSpPr>
          <p:spPr>
            <a:xfrm>
              <a:off x="4364061" y="3188467"/>
              <a:ext cx="40098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1071551" y="868516"/>
            <a:ext cx="7037911" cy="93852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春蕾小学举办书画比赛，共收到参赛作品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750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幅，其中书法作品占了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14%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。书法作品有多少幅？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1155700" y="1878330"/>
            <a:ext cx="2395855" cy="42851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750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的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14%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是多少？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华文楷体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17170" y="2501431"/>
            <a:ext cx="6020320" cy="1470025"/>
            <a:chOff x="1790032" y="3106431"/>
            <a:chExt cx="6020569" cy="1470105"/>
          </a:xfrm>
        </p:grpSpPr>
        <p:sp>
          <p:nvSpPr>
            <p:cNvPr id="10250" name="AutoShape 3"/>
            <p:cNvSpPr/>
            <p:nvPr/>
          </p:nvSpPr>
          <p:spPr>
            <a:xfrm>
              <a:off x="1790032" y="3413633"/>
              <a:ext cx="4236850" cy="855704"/>
            </a:xfrm>
            <a:prstGeom prst="wedgeRoundRectCallout">
              <a:avLst>
                <a:gd name="adj1" fmla="val 60504"/>
                <a:gd name="adj2" fmla="val 18755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求一个数的百分之多少和求一个数的几分之几，意义一样吗？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251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30532" y="3106431"/>
              <a:ext cx="1180069" cy="14701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" y="941594"/>
            <a:ext cx="699575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4367530" y="1897380"/>
            <a:ext cx="2395855" cy="43120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宋体" panose="02010600030101010101" pitchFamily="2" charset="-122"/>
              </a:rPr>
              <a:t>750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cs typeface="宋体" panose="02010600030101010101" pitchFamily="2" charset="-122"/>
              </a:rPr>
              <a:t>×14%  </a:t>
            </a:r>
            <a:endParaRPr lang="en-US" altLang="zh-CN" sz="2000" b="1" dirty="0">
              <a:solidFill>
                <a:schemeClr val="tx1"/>
              </a:solidFill>
              <a:latin typeface="+mn-lt"/>
              <a:cs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91565" y="2425065"/>
            <a:ext cx="2684145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344035" y="2418080"/>
            <a:ext cx="2684145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628775" y="2514600"/>
          <a:ext cx="13970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" imgW="20116800" imgH="26822400" progId="Equation.DSMT4">
                  <p:embed/>
                </p:oleObj>
              </mc:Choice>
              <mc:Fallback>
                <p:oleObj name="Equation" r:id="rId1" imgW="20116800" imgH="268224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8775" y="2514600"/>
                        <a:ext cx="1397000" cy="18653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>
                            <a:alpha val="0"/>
                          </a:srgb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927600" y="2384425"/>
          <a:ext cx="137477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20116800" imgH="31089600" progId="Equation.DSMT4">
                  <p:embed/>
                </p:oleObj>
              </mc:Choice>
              <mc:Fallback>
                <p:oleObj name="Equation" r:id="rId3" imgW="20116800" imgH="310896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384425"/>
                        <a:ext cx="1374775" cy="2127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圆角矩形 11"/>
          <p:cNvSpPr/>
          <p:nvPr/>
        </p:nvSpPr>
        <p:spPr>
          <a:xfrm>
            <a:off x="2409824" y="3628390"/>
            <a:ext cx="536575" cy="34861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690870" y="3504565"/>
            <a:ext cx="367030" cy="64960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2"/>
          <p:cNvSpPr txBox="1"/>
          <p:nvPr/>
        </p:nvSpPr>
        <p:spPr>
          <a:xfrm>
            <a:off x="1211104" y="4559935"/>
            <a:ext cx="4338796" cy="42851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sz="2000" b="1" dirty="0">
                <a:latin typeface="+mn-lt"/>
                <a:cs typeface="宋体" panose="02010600030101010101" pitchFamily="2" charset="-122"/>
              </a:rPr>
              <a:t>答：</a:t>
            </a:r>
            <a:r>
              <a:rPr lang="zh-CN" altLang="en-US" sz="2000" b="1" dirty="0">
                <a:latin typeface="+mn-lt"/>
                <a:cs typeface="宋体" panose="02010600030101010101" pitchFamily="2" charset="-122"/>
              </a:rPr>
              <a:t>书法作品有 </a:t>
            </a:r>
            <a:r>
              <a:rPr lang="en-US" altLang="zh-CN" sz="2000" b="1" dirty="0">
                <a:latin typeface="+mn-lt"/>
                <a:cs typeface="宋体" panose="02010600030101010101" pitchFamily="2" charset="-122"/>
              </a:rPr>
              <a:t>105 </a:t>
            </a:r>
            <a:r>
              <a:rPr lang="zh-CN" altLang="en-US" sz="2000" b="1" dirty="0">
                <a:latin typeface="+mn-lt"/>
                <a:cs typeface="宋体" panose="02010600030101010101" pitchFamily="2" charset="-122"/>
              </a:rPr>
              <a:t>幅。</a:t>
            </a:r>
            <a:endParaRPr lang="zh-CN" altLang="en-US" sz="2000" b="1" dirty="0">
              <a:latin typeface="+mn-lt"/>
              <a:cs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endCxn id="7" idx="1"/>
          </p:cNvCxnSpPr>
          <p:nvPr/>
        </p:nvCxnSpPr>
        <p:spPr>
          <a:xfrm>
            <a:off x="3712845" y="2109470"/>
            <a:ext cx="654685" cy="3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/>
          <p:nvPr/>
        </p:nvSpPr>
        <p:spPr>
          <a:xfrm>
            <a:off x="1071551" y="868516"/>
            <a:ext cx="7037911" cy="93852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春蕾小学举办书画比赛，共收到参赛作品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750 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幅，其中书法作品占了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14%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宋体" panose="02010600030101010101" pitchFamily="2" charset="-122"/>
              </a:rPr>
              <a:t>。书法作品有多少幅？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" y="941594"/>
            <a:ext cx="699575" cy="695045"/>
          </a:xfrm>
          <a:prstGeom prst="rect">
            <a:avLst/>
          </a:prstGeom>
        </p:spPr>
      </p:pic>
      <p:sp>
        <p:nvSpPr>
          <p:cNvPr id="19" name="Text Box 2"/>
          <p:cNvSpPr txBox="1"/>
          <p:nvPr/>
        </p:nvSpPr>
        <p:spPr>
          <a:xfrm>
            <a:off x="1155700" y="1878330"/>
            <a:ext cx="2395855" cy="42851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750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的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14%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华文楷体" panose="02010600040101010101" charset="-122"/>
              </a:rPr>
              <a:t>是多少？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bldLvl="0" animBg="1"/>
      <p:bldP spid="13" grpId="1" animBg="1"/>
      <p:bldP spid="14" grpId="0"/>
      <p:bldP spid="14" grpId="1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4"/>
          <p:cNvSpPr txBox="1"/>
          <p:nvPr/>
        </p:nvSpPr>
        <p:spPr>
          <a:xfrm>
            <a:off x="711200" y="1389380"/>
            <a:ext cx="76384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把下面的百分数改成小数和分数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。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P83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页 第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556" name="TextBox 5"/>
          <p:cNvSpPr txBox="1"/>
          <p:nvPr/>
        </p:nvSpPr>
        <p:spPr>
          <a:xfrm>
            <a:off x="911225" y="2154238"/>
            <a:ext cx="1436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TextBox 6"/>
          <p:cNvSpPr txBox="1"/>
          <p:nvPr/>
        </p:nvSpPr>
        <p:spPr>
          <a:xfrm>
            <a:off x="911225" y="3195638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8" name="TextBox 7"/>
          <p:cNvSpPr txBox="1"/>
          <p:nvPr/>
        </p:nvSpPr>
        <p:spPr>
          <a:xfrm>
            <a:off x="911225" y="4238625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9" name="TextBox 5"/>
          <p:cNvSpPr txBox="1"/>
          <p:nvPr/>
        </p:nvSpPr>
        <p:spPr>
          <a:xfrm>
            <a:off x="4806950" y="2090738"/>
            <a:ext cx="14843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0" name="TextBox 5"/>
          <p:cNvSpPr txBox="1"/>
          <p:nvPr/>
        </p:nvSpPr>
        <p:spPr>
          <a:xfrm>
            <a:off x="4806950" y="4227513"/>
            <a:ext cx="18367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1" name="TextBox 5"/>
          <p:cNvSpPr txBox="1"/>
          <p:nvPr/>
        </p:nvSpPr>
        <p:spPr>
          <a:xfrm>
            <a:off x="4806950" y="3159125"/>
            <a:ext cx="18002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6613" y="2012950"/>
          <a:ext cx="14525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" r:id="rId1" imgW="711200" imgH="393700" progId="Equation.DSMT4">
                  <p:embed/>
                </p:oleObj>
              </mc:Choice>
              <mc:Fallback>
                <p:oleObj name="" r:id="rId1" imgW="7112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6613" y="2012950"/>
                        <a:ext cx="1452562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1960563" y="3060700"/>
          <a:ext cx="207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" r:id="rId3" imgW="1016000" imgH="393700" progId="Equation.DSMT4">
                  <p:embed/>
                </p:oleObj>
              </mc:Choice>
              <mc:Fallback>
                <p:oleObj name="" r:id="rId3" imgW="10160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3060700"/>
                        <a:ext cx="207327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2179638" y="4108450"/>
          <a:ext cx="2590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" r:id="rId5" imgW="1269365" imgH="393700" progId="Equation.DSMT4">
                  <p:embed/>
                </p:oleObj>
              </mc:Choice>
              <mc:Fallback>
                <p:oleObj name="" r:id="rId5" imgW="126936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9638" y="4108450"/>
                        <a:ext cx="25908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5995988" y="1951038"/>
          <a:ext cx="1943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" r:id="rId7" imgW="951865" imgH="393700" progId="Equation.DSMT4">
                  <p:embed/>
                </p:oleObj>
              </mc:Choice>
              <mc:Fallback>
                <p:oleObj name="" r:id="rId7" imgW="9518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5988" y="1951038"/>
                        <a:ext cx="19431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6256338" y="3019425"/>
          <a:ext cx="22542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" r:id="rId9" imgW="1104900" imgH="393700" progId="Equation.DSMT4">
                  <p:embed/>
                </p:oleObj>
              </mc:Choice>
              <mc:Fallback>
                <p:oleObj name="" r:id="rId9" imgW="11049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6338" y="3019425"/>
                        <a:ext cx="225425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6291263" y="4098925"/>
          <a:ext cx="17621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" r:id="rId11" imgW="862965" imgH="393700" progId="Equation.DSMT4">
                  <p:embed/>
                </p:oleObj>
              </mc:Choice>
              <mc:Fallback>
                <p:oleObj name="" r:id="rId11" imgW="8629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91263" y="4098925"/>
                        <a:ext cx="176212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出羽良彰 - Cry for the Moon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73900" y="96528"/>
            <a:ext cx="619125" cy="619125"/>
          </a:xfrm>
          <a:prstGeom prst="rect">
            <a:avLst/>
          </a:prstGeom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" y="882967"/>
            <a:ext cx="1644629" cy="47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182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5"/>
          <p:cNvSpPr txBox="1"/>
          <p:nvPr/>
        </p:nvSpPr>
        <p:spPr>
          <a:xfrm>
            <a:off x="911225" y="2154238"/>
            <a:ext cx="1436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TextBox 6"/>
          <p:cNvSpPr txBox="1"/>
          <p:nvPr/>
        </p:nvSpPr>
        <p:spPr>
          <a:xfrm>
            <a:off x="911225" y="3195638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8" name="TextBox 7"/>
          <p:cNvSpPr txBox="1"/>
          <p:nvPr/>
        </p:nvSpPr>
        <p:spPr>
          <a:xfrm>
            <a:off x="911225" y="4238625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9" name="TextBox 5"/>
          <p:cNvSpPr txBox="1"/>
          <p:nvPr/>
        </p:nvSpPr>
        <p:spPr>
          <a:xfrm>
            <a:off x="4806950" y="2090738"/>
            <a:ext cx="14843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0" name="TextBox 5"/>
          <p:cNvSpPr txBox="1"/>
          <p:nvPr/>
        </p:nvSpPr>
        <p:spPr>
          <a:xfrm>
            <a:off x="4806950" y="4227513"/>
            <a:ext cx="18367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1" name="TextBox 5"/>
          <p:cNvSpPr txBox="1"/>
          <p:nvPr/>
        </p:nvSpPr>
        <p:spPr>
          <a:xfrm>
            <a:off x="4806950" y="3159125"/>
            <a:ext cx="18002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6771" y="2012633"/>
          <a:ext cx="1452245" cy="80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1" imgW="711200" imgH="393700" progId="Equation.DSMT4">
                  <p:embed/>
                </p:oleObj>
              </mc:Choice>
              <mc:Fallback>
                <p:oleObj name="" r:id="rId1" imgW="7112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6771" y="2012633"/>
                        <a:ext cx="1452245" cy="803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1960563" y="3060700"/>
          <a:ext cx="207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3" imgW="1016000" imgH="393700" progId="Equation.DSMT4">
                  <p:embed/>
                </p:oleObj>
              </mc:Choice>
              <mc:Fallback>
                <p:oleObj name="" r:id="rId3" imgW="10160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3060700"/>
                        <a:ext cx="207327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2179638" y="4108450"/>
          <a:ext cx="2590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5" imgW="1269365" imgH="393700" progId="Equation.DSMT4">
                  <p:embed/>
                </p:oleObj>
              </mc:Choice>
              <mc:Fallback>
                <p:oleObj name="" r:id="rId5" imgW="126936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9638" y="4108450"/>
                        <a:ext cx="25908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5995988" y="1951038"/>
          <a:ext cx="1943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7" imgW="951865" imgH="393700" progId="Equation.DSMT4">
                  <p:embed/>
                </p:oleObj>
              </mc:Choice>
              <mc:Fallback>
                <p:oleObj name="" r:id="rId7" imgW="9518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5988" y="1951038"/>
                        <a:ext cx="19431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6256338" y="3019425"/>
          <a:ext cx="22542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9" imgW="1104900" imgH="393700" progId="Equation.DSMT4">
                  <p:embed/>
                </p:oleObj>
              </mc:Choice>
              <mc:Fallback>
                <p:oleObj name="" r:id="rId9" imgW="11049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6338" y="3019425"/>
                        <a:ext cx="225425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6291263" y="4098925"/>
          <a:ext cx="17621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11" imgW="862965" imgH="393700" progId="Equation.DSMT4">
                  <p:embed/>
                </p:oleObj>
              </mc:Choice>
              <mc:Fallback>
                <p:oleObj name="" r:id="rId11" imgW="8629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91263" y="4098925"/>
                        <a:ext cx="176212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 flipH="1">
            <a:off x="4495798" y="699418"/>
            <a:ext cx="4217352" cy="1347539"/>
            <a:chOff x="1150586" y="3639797"/>
            <a:chExt cx="7318908" cy="2431841"/>
          </a:xfrm>
        </p:grpSpPr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0586" y="3639797"/>
              <a:ext cx="1258480" cy="2431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3037754" y="3823673"/>
              <a:ext cx="5431740" cy="810418"/>
            </a:xfrm>
            <a:prstGeom prst="wedgeRoundRectCallout">
              <a:avLst>
                <a:gd name="adj1" fmla="val -59226"/>
                <a:gd name="adj2" fmla="val 3987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just" eaLnBrk="1" hangingPunct="1">
                <a:buFontTx/>
                <a:buNone/>
              </a:pPr>
              <a:endParaRPr lang="en-US" altLang="zh-CN"/>
            </a:p>
            <a:p>
              <a:pPr eaLnBrk="1" hangingPunct="1">
                <a:buFontTx/>
                <a:buNone/>
              </a:pPr>
              <a:endParaRPr lang="en-US" altLang="zh-CN" sz="1800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268999" y="3856570"/>
              <a:ext cx="4969251" cy="744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怎么把百分数化成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小数</a:t>
              </a:r>
              <a:r>
                <a:rPr lang="zh-CN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716530" y="1943100"/>
            <a:ext cx="1129030" cy="9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635250" y="3019425"/>
            <a:ext cx="1398905" cy="9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73070" y="3992245"/>
            <a:ext cx="1834515" cy="9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53530" y="1943100"/>
            <a:ext cx="1400810" cy="83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26910" y="3002280"/>
            <a:ext cx="1483995" cy="83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26275" y="4066540"/>
            <a:ext cx="1400810" cy="83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11200" y="1389380"/>
            <a:ext cx="76384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把下面的百分数改成小数和分数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。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P83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页 第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" y="882967"/>
            <a:ext cx="1644629" cy="470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5"/>
          <p:cNvSpPr txBox="1"/>
          <p:nvPr/>
        </p:nvSpPr>
        <p:spPr>
          <a:xfrm>
            <a:off x="911225" y="2154238"/>
            <a:ext cx="14366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TextBox 6"/>
          <p:cNvSpPr txBox="1"/>
          <p:nvPr/>
        </p:nvSpPr>
        <p:spPr>
          <a:xfrm>
            <a:off x="911225" y="3195638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8" name="TextBox 7"/>
          <p:cNvSpPr txBox="1"/>
          <p:nvPr/>
        </p:nvSpPr>
        <p:spPr>
          <a:xfrm>
            <a:off x="911225" y="4238625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9" name="TextBox 5"/>
          <p:cNvSpPr txBox="1"/>
          <p:nvPr/>
        </p:nvSpPr>
        <p:spPr>
          <a:xfrm>
            <a:off x="4806950" y="2090738"/>
            <a:ext cx="14843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0" name="TextBox 5"/>
          <p:cNvSpPr txBox="1"/>
          <p:nvPr/>
        </p:nvSpPr>
        <p:spPr>
          <a:xfrm>
            <a:off x="4806950" y="4227513"/>
            <a:ext cx="18367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16.7%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1" name="TextBox 5"/>
          <p:cNvSpPr txBox="1"/>
          <p:nvPr/>
        </p:nvSpPr>
        <p:spPr>
          <a:xfrm>
            <a:off x="4806950" y="3159125"/>
            <a:ext cx="18002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12.5%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6613" y="2012950"/>
          <a:ext cx="14525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" r:id="rId1" imgW="711200" imgH="393700" progId="Equation.DSMT4">
                  <p:embed/>
                </p:oleObj>
              </mc:Choice>
              <mc:Fallback>
                <p:oleObj name="" r:id="rId1" imgW="7112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6613" y="2012950"/>
                        <a:ext cx="1452562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1960563" y="3060700"/>
          <a:ext cx="207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" r:id="rId3" imgW="1016000" imgH="393700" progId="Equation.DSMT4">
                  <p:embed/>
                </p:oleObj>
              </mc:Choice>
              <mc:Fallback>
                <p:oleObj name="" r:id="rId3" imgW="10160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3060700"/>
                        <a:ext cx="207327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2179638" y="4108450"/>
          <a:ext cx="2590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" r:id="rId5" imgW="1269365" imgH="393700" progId="Equation.DSMT4">
                  <p:embed/>
                </p:oleObj>
              </mc:Choice>
              <mc:Fallback>
                <p:oleObj name="" r:id="rId5" imgW="126936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9638" y="4108450"/>
                        <a:ext cx="25908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5995988" y="1951038"/>
          <a:ext cx="1943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" r:id="rId7" imgW="951865" imgH="393700" progId="Equation.DSMT4">
                  <p:embed/>
                </p:oleObj>
              </mc:Choice>
              <mc:Fallback>
                <p:oleObj name="" r:id="rId7" imgW="9518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5988" y="1951038"/>
                        <a:ext cx="194310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6256338" y="3019425"/>
          <a:ext cx="22542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" r:id="rId9" imgW="1104900" imgH="393700" progId="Equation.DSMT4">
                  <p:embed/>
                </p:oleObj>
              </mc:Choice>
              <mc:Fallback>
                <p:oleObj name="" r:id="rId9" imgW="11049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6338" y="3019425"/>
                        <a:ext cx="2254250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6291263" y="4098925"/>
          <a:ext cx="17621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" r:id="rId11" imgW="862965" imgH="393700" progId="Equation.DSMT4">
                  <p:embed/>
                </p:oleObj>
              </mc:Choice>
              <mc:Fallback>
                <p:oleObj name="" r:id="rId11" imgW="8629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91263" y="4098925"/>
                        <a:ext cx="176212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495798" y="699418"/>
            <a:ext cx="4217352" cy="1347539"/>
            <a:chOff x="1150586" y="3639797"/>
            <a:chExt cx="7318908" cy="2431841"/>
          </a:xfrm>
        </p:grpSpPr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0586" y="3639797"/>
              <a:ext cx="1258480" cy="2431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3037754" y="3823673"/>
              <a:ext cx="5431740" cy="810418"/>
            </a:xfrm>
            <a:prstGeom prst="wedgeRoundRectCallout">
              <a:avLst>
                <a:gd name="adj1" fmla="val -59226"/>
                <a:gd name="adj2" fmla="val 3987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just" eaLnBrk="1" hangingPunct="1">
                <a:buFontTx/>
                <a:buNone/>
              </a:pPr>
              <a:endParaRPr lang="en-US" altLang="zh-CN"/>
            </a:p>
            <a:p>
              <a:pPr eaLnBrk="1" hangingPunct="1">
                <a:buFontTx/>
                <a:buNone/>
              </a:pPr>
              <a:endParaRPr lang="en-US" altLang="zh-CN" sz="1800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3268999" y="3856570"/>
              <a:ext cx="4969251" cy="744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怎么把百分数化成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小数</a:t>
              </a:r>
              <a:r>
                <a:rPr lang="zh-CN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711200" y="1389380"/>
            <a:ext cx="76384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把下面的百分数改成小数和分数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。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P83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页 第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 dirty="0">
              <a:latin typeface="+mn-lt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" y="882967"/>
            <a:ext cx="1644629" cy="470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1121" y="3147175"/>
            <a:ext cx="2805493" cy="1465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6" name="矩形 1"/>
          <p:cNvSpPr/>
          <p:nvPr/>
        </p:nvSpPr>
        <p:spPr>
          <a:xfrm>
            <a:off x="1154113" y="89312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355" y="1575344"/>
            <a:ext cx="2988945" cy="126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181" y="1515110"/>
            <a:ext cx="2584703" cy="1381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1"/>
          <p:cNvSpPr/>
          <p:nvPr/>
        </p:nvSpPr>
        <p:spPr>
          <a:xfrm>
            <a:off x="1628458" y="2896553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821998" y="2896553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解决问题</a:t>
            </a:r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1"/>
          <p:cNvSpPr/>
          <p:nvPr/>
        </p:nvSpPr>
        <p:spPr>
          <a:xfrm>
            <a:off x="3658711" y="4618604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>
              <a:buFont typeface="Arial" panose="020B0604020202020204" pitchFamily="34" charset="0"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总结规律</a:t>
            </a:r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57395" y="7685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二、新知探究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tags/tag1.xml><?xml version="1.0" encoding="utf-8"?>
<p:tagLst xmlns:p="http://schemas.openxmlformats.org/presentationml/2006/main">
  <p:tag name="ISLIDE.ADDREMOVEWATERMARK" val="JORczfQomH"/>
</p:tagLst>
</file>

<file path=ppt/tags/tag2.xml><?xml version="1.0" encoding="utf-8"?>
<p:tagLst xmlns:p="http://schemas.openxmlformats.org/presentationml/2006/main">
  <p:tag name="ISLIDE.ADDREMOVEWATERMARK" val="ndDjqKPMGN"/>
</p:tagLst>
</file>

<file path=ppt/tags/tag3.xml><?xml version="1.0" encoding="utf-8"?>
<p:tagLst xmlns:p="http://schemas.openxmlformats.org/presentationml/2006/main">
  <p:tag name="ISLIDE.ADDREMOVEWATERMARK" val="4J2DWMeMGz"/>
</p:tagLst>
</file>

<file path=ppt/tags/tag4.xml><?xml version="1.0" encoding="utf-8"?>
<p:tagLst xmlns:p="http://schemas.openxmlformats.org/presentationml/2006/main">
  <p:tag name="COMMONDATA" val="eyJoZGlkIjoiYzJmYmM0OTc5ZTFiNzBkNzQzODgwOGQyYTI1NDgyMGU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叶盛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WPS 演示</Application>
  <PresentationFormat>全屏显示(16:9)</PresentationFormat>
  <Paragraphs>238</Paragraphs>
  <Slides>15</Slides>
  <Notes>13</Notes>
  <HiddenSlides>0</HiddenSlides>
  <MMClips>3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15</vt:i4>
      </vt:variant>
    </vt:vector>
  </HeadingPairs>
  <TitlesOfParts>
    <vt:vector size="51" baseType="lpstr">
      <vt:lpstr>Arial</vt:lpstr>
      <vt:lpstr>宋体</vt:lpstr>
      <vt:lpstr>Wingdings</vt:lpstr>
      <vt:lpstr>楷体</vt:lpstr>
      <vt:lpstr>Times New Roman</vt:lpstr>
      <vt:lpstr>黑体</vt:lpstr>
      <vt:lpstr>inpin heiti</vt:lpstr>
      <vt:lpstr>微软雅黑</vt:lpstr>
      <vt:lpstr>楷体_GB2312</vt:lpstr>
      <vt:lpstr>华文楷体</vt:lpstr>
      <vt:lpstr>Calibri</vt:lpstr>
      <vt:lpstr>Gulim</vt:lpstr>
      <vt:lpstr>Malgun Gothic</vt:lpstr>
      <vt:lpstr>Arial Unicode MS</vt:lpstr>
      <vt:lpstr>等线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550</cp:revision>
  <dcterms:created xsi:type="dcterms:W3CDTF">2016-01-14T07:05:00Z</dcterms:created>
  <dcterms:modified xsi:type="dcterms:W3CDTF">2023-09-06T13:10:38Z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E4F3EA67A20540BEBE13622E146FDE51_12</vt:lpwstr>
  </property>
</Properties>
</file>