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81" r:id="rId3"/>
    <p:sldId id="457" r:id="rId4"/>
    <p:sldId id="425" r:id="rId5"/>
    <p:sldId id="502" r:id="rId6"/>
    <p:sldId id="426" r:id="rId7"/>
    <p:sldId id="503" r:id="rId8"/>
    <p:sldId id="504" r:id="rId9"/>
    <p:sldId id="427" r:id="rId10"/>
    <p:sldId id="428" r:id="rId11"/>
    <p:sldId id="459" r:id="rId12"/>
    <p:sldId id="507" r:id="rId14"/>
    <p:sldId id="514" r:id="rId15"/>
    <p:sldId id="433" r:id="rId16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276C4"/>
    <a:srgbClr val="FFFFF2"/>
    <a:srgbClr val="D4E15B"/>
    <a:srgbClr val="FFFFFF"/>
    <a:srgbClr val="1FB3A9"/>
    <a:srgbClr val="2E6B5E"/>
    <a:srgbClr val="378070"/>
    <a:srgbClr val="F9EDD3"/>
    <a:srgbClr val="AD6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80"/>
        <p:guide pos="2985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39"/>
          <p:cNvSpPr txBox="1"/>
          <p:nvPr/>
        </p:nvSpPr>
        <p:spPr>
          <a:xfrm>
            <a:off x="-331152" y="2249170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 整理和复习    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236788" y="950913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百分数（一）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矩形 1"/>
          <p:cNvSpPr/>
          <p:nvPr/>
        </p:nvSpPr>
        <p:spPr>
          <a:xfrm>
            <a:off x="247015" y="542925"/>
            <a:ext cx="8650605" cy="1512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小明的储蓄罐里有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125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枚硬币，其中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元硬币的数量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占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44%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角的占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20%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角的占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36%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。这些硬币一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共是多少钱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?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119755" y="144145"/>
            <a:ext cx="29044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78305" y="2076450"/>
            <a:ext cx="42456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125×44%=55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78305" y="2638425"/>
            <a:ext cx="41522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角：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125×20%=25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678305" y="3190875"/>
            <a:ext cx="40468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角：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125×36%=45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995670" y="2619375"/>
            <a:ext cx="1940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角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0.5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995670" y="3171825"/>
            <a:ext cx="1940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角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0.1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78330" y="3779520"/>
            <a:ext cx="56597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1×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55+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0.5×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25+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0.1×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45=72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元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lang="zh-CN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64055" y="4401820"/>
            <a:ext cx="50876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这些硬币一共是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72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矩形 1"/>
          <p:cNvSpPr/>
          <p:nvPr/>
        </p:nvSpPr>
        <p:spPr>
          <a:xfrm>
            <a:off x="228600" y="666750"/>
            <a:ext cx="874649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3. 2015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年我国国内游客共计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39.9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亿人次，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2019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年达到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了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60.1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亿人次。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2019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年我国国内游客人次比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2015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增加了百分之多少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?</a:t>
            </a:r>
            <a:endParaRPr lang="zh-CN" altLang="en-US" sz="1600" dirty="0">
              <a:solidFill>
                <a:srgbClr val="5BCBFF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119755" y="144145"/>
            <a:ext cx="29044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T3)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76400" y="2571115"/>
            <a:ext cx="62591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60.1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39.9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÷39.9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0.506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50.6%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81000" y="3486150"/>
            <a:ext cx="836549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2019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年我国国内游客人次比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2015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年增加了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50.6%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9937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994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9941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500495" y="2022475"/>
            <a:ext cx="1450975" cy="26454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9943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953135" y="1614488"/>
            <a:ext cx="6773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1.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从课后习题中选取；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2.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完成练习册本课时的习题。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-22225" y="635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" name="组合 2"/>
          <p:cNvGrpSpPr/>
          <p:nvPr/>
        </p:nvGrpSpPr>
        <p:grpSpPr>
          <a:xfrm>
            <a:off x="-22225" y="-20320"/>
            <a:ext cx="2209878" cy="506730"/>
            <a:chOff x="0" y="1"/>
            <a:chExt cx="3480" cy="798"/>
          </a:xfrm>
        </p:grpSpPr>
        <p:sp>
          <p:nvSpPr>
            <p:cNvPr id="5" name="平行四边形 4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平行四边形 8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en-US" altLang="zh-CN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17" name="圆角矩形 16"/>
          <p:cNvSpPr/>
          <p:nvPr/>
        </p:nvSpPr>
        <p:spPr>
          <a:xfrm>
            <a:off x="958215" y="1622425"/>
            <a:ext cx="1229360" cy="1688474"/>
          </a:xfrm>
          <a:prstGeom prst="roundRect">
            <a:avLst/>
          </a:prstGeom>
          <a:solidFill>
            <a:srgbClr val="D276C4">
              <a:alpha val="59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百分数（一）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左大括号 12"/>
          <p:cNvSpPr/>
          <p:nvPr/>
        </p:nvSpPr>
        <p:spPr>
          <a:xfrm>
            <a:off x="2329180" y="654050"/>
            <a:ext cx="464820" cy="3445510"/>
          </a:xfrm>
          <a:prstGeom prst="leftBrace">
            <a:avLst>
              <a:gd name="adj1" fmla="val 71227"/>
              <a:gd name="adj2" fmla="val 49683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z="2800" b="1" strike="noStrike" noProof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9" name="圆角矩形 18">
            <a:hlinkClick r:id="rId1" action="ppaction://hlinksldjump"/>
          </p:cNvPr>
          <p:cNvSpPr/>
          <p:nvPr/>
        </p:nvSpPr>
        <p:spPr>
          <a:xfrm>
            <a:off x="2870835" y="486410"/>
            <a:ext cx="4636770" cy="651905"/>
          </a:xfrm>
          <a:prstGeom prst="roundRect">
            <a:avLst/>
          </a:prstGeom>
          <a:solidFill>
            <a:srgbClr val="D276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百分数的意义和读写法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2" name="圆角矩形 21">
            <a:hlinkClick r:id="rId1" action="ppaction://hlinksldjump"/>
          </p:cNvPr>
          <p:cNvSpPr/>
          <p:nvPr/>
        </p:nvSpPr>
        <p:spPr>
          <a:xfrm>
            <a:off x="2870835" y="2151380"/>
            <a:ext cx="5266055" cy="646803"/>
          </a:xfrm>
          <a:prstGeom prst="roundRect">
            <a:avLst/>
          </a:prstGeom>
          <a:solidFill>
            <a:srgbClr val="D276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百分数和小数、分数的互化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3" name="圆角矩形 22">
            <a:hlinkClick r:id="rId1" action="ppaction://hlinksldjump"/>
          </p:cNvPr>
          <p:cNvSpPr/>
          <p:nvPr/>
        </p:nvSpPr>
        <p:spPr>
          <a:xfrm>
            <a:off x="2927985" y="3599180"/>
            <a:ext cx="3819525" cy="651857"/>
          </a:xfrm>
          <a:prstGeom prst="roundRect">
            <a:avLst/>
          </a:prstGeom>
          <a:solidFill>
            <a:srgbClr val="D276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用百分数解决问题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3" grpId="0" bldLvl="0" animBg="1"/>
      <p:bldP spid="19" grpId="0" bldLvl="0" animBg="1"/>
      <p:bldP spid="22" grpId="0" bldLvl="0" animBg="1"/>
      <p:bldP spid="2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矩形 22"/>
          <p:cNvSpPr/>
          <p:nvPr/>
        </p:nvSpPr>
        <p:spPr>
          <a:xfrm>
            <a:off x="209550" y="414020"/>
            <a:ext cx="6158865" cy="521970"/>
          </a:xfrm>
          <a:prstGeom prst="rect">
            <a:avLst/>
          </a:prstGeom>
          <a:noFill/>
          <a:ln w="9525">
            <a:noFill/>
            <a:prstDash val="sysDot"/>
          </a:ln>
        </p:spPr>
        <p:txBody>
          <a:bodyPr wrap="square" anchor="t">
            <a:spAutoFit/>
          </a:bodyPr>
          <a:p>
            <a:pPr fontAlgn="base"/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知识点</a:t>
            </a:r>
            <a:r>
              <a:rPr lang="en-US" altLang="zh-CN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：百分数的意义和读、写法</a:t>
            </a:r>
            <a:endParaRPr lang="zh-CN" altLang="en-US" sz="2800" b="1" strike="noStrike" noProof="1" dirty="0">
              <a:solidFill>
                <a:srgbClr val="0000FF"/>
              </a:solidFill>
              <a:effectLst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9" name="圆角矩形 28"/>
          <p:cNvSpPr/>
          <p:nvPr/>
        </p:nvSpPr>
        <p:spPr bwMode="auto">
          <a:xfrm>
            <a:off x="893319" y="1332969"/>
            <a:ext cx="936104" cy="511537"/>
          </a:xfrm>
          <a:prstGeom prst="roundRect">
            <a:avLst/>
          </a:prstGeom>
          <a:solidFill>
            <a:srgbClr val="D4E15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wrap="square" lIns="0" tIns="0" rIns="0" bIns="0" numCol="1" rtlCol="0" anchor="ctr" anchorCtr="0" compatLnSpc="1"/>
          <a:p>
            <a:pPr algn="ctr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意义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011295" y="1304373"/>
            <a:ext cx="6336705" cy="138366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表示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一个数是另一个数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的百分之几。百分数是指的两个数的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比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，因此也叫百分率或百分比。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7" name="圆角矩形 26"/>
          <p:cNvSpPr/>
          <p:nvPr/>
        </p:nvSpPr>
        <p:spPr bwMode="auto">
          <a:xfrm>
            <a:off x="683895" y="3160395"/>
            <a:ext cx="1586865" cy="559435"/>
          </a:xfrm>
          <a:prstGeom prst="roundRect">
            <a:avLst/>
          </a:prstGeom>
          <a:solidFill>
            <a:srgbClr val="D4E15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wrap="square" lIns="0" tIns="0" rIns="0" bIns="0" numCol="1" rtlCol="0" anchor="ctr" anchorCtr="0" compatLnSpc="1"/>
          <a:p>
            <a:pPr algn="ctr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读、写法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386196" y="3141570"/>
            <a:ext cx="6184061" cy="95313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通常不写成分数形式，而在原来分子后面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加上“</a:t>
            </a:r>
            <a:r>
              <a:rPr lang="en-US" altLang="zh-CN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%”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来表示，读作</a:t>
            </a:r>
            <a:r>
              <a:rPr lang="zh-CN" altLang="en-US" sz="2800" b="1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百分之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ldLvl="0" animBg="1"/>
      <p:bldP spid="9" grpId="0" build="p"/>
      <p:bldP spid="27" grpId="0" bldLvl="0" animBg="1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TextBox 56"/>
          <p:cNvSpPr txBox="1">
            <a:spLocks noChangeArrowheads="1"/>
          </p:cNvSpPr>
          <p:nvPr/>
        </p:nvSpPr>
        <p:spPr bwMode="auto">
          <a:xfrm>
            <a:off x="3792220" y="1019810"/>
            <a:ext cx="1360805" cy="521970"/>
          </a:xfrm>
          <a:prstGeom prst="rect">
            <a:avLst/>
          </a:prstGeom>
          <a:solidFill>
            <a:srgbClr val="D276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百分数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1" name="TextBox 56"/>
          <p:cNvSpPr txBox="1">
            <a:spLocks noChangeArrowheads="1"/>
          </p:cNvSpPr>
          <p:nvPr/>
        </p:nvSpPr>
        <p:spPr bwMode="auto">
          <a:xfrm>
            <a:off x="1385758" y="3849007"/>
            <a:ext cx="1005488" cy="521970"/>
          </a:xfrm>
          <a:prstGeom prst="rect">
            <a:avLst/>
          </a:prstGeom>
          <a:solidFill>
            <a:srgbClr val="D276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小数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1" name="TextBox 56"/>
          <p:cNvSpPr txBox="1">
            <a:spLocks noChangeArrowheads="1"/>
          </p:cNvSpPr>
          <p:nvPr/>
        </p:nvSpPr>
        <p:spPr bwMode="auto">
          <a:xfrm>
            <a:off x="6980494" y="3848613"/>
            <a:ext cx="932662" cy="521970"/>
          </a:xfrm>
          <a:prstGeom prst="rect">
            <a:avLst/>
          </a:prstGeom>
          <a:solidFill>
            <a:srgbClr val="D276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分数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2" name="直接箭头连接符 6"/>
          <p:cNvCxnSpPr/>
          <p:nvPr/>
        </p:nvCxnSpPr>
        <p:spPr>
          <a:xfrm>
            <a:off x="5295523" y="1385583"/>
            <a:ext cx="1915111" cy="2306444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56"/>
          <p:cNvSpPr txBox="1">
            <a:spLocks noChangeArrowheads="1"/>
          </p:cNvSpPr>
          <p:nvPr/>
        </p:nvSpPr>
        <p:spPr bwMode="auto">
          <a:xfrm>
            <a:off x="7274560" y="1526540"/>
            <a:ext cx="1534160" cy="18148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改为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分母是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100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的分数，化简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4" name="直接箭头连接符 8"/>
          <p:cNvCxnSpPr/>
          <p:nvPr/>
        </p:nvCxnSpPr>
        <p:spPr>
          <a:xfrm rot="16200000" flipH="1">
            <a:off x="5120710" y="1731623"/>
            <a:ext cx="2135740" cy="1786114"/>
          </a:xfrm>
          <a:prstGeom prst="bentConnector3">
            <a:avLst>
              <a:gd name="adj1" fmla="val 116"/>
            </a:avLst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56"/>
          <p:cNvSpPr txBox="1">
            <a:spLocks noChangeArrowheads="1"/>
          </p:cNvSpPr>
          <p:nvPr/>
        </p:nvSpPr>
        <p:spPr bwMode="auto">
          <a:xfrm>
            <a:off x="5357521" y="2019488"/>
            <a:ext cx="1623104" cy="95313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CN" sz="2800" b="1" dirty="0">
                <a:latin typeface="楷体" panose="02010609060101010101" charset="-122"/>
                <a:ea typeface="楷体" panose="02010609060101010101" charset="-122"/>
              </a:rPr>
              <a:t>通常先化成</a:t>
            </a:r>
            <a:r>
              <a:rPr 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小数</a:t>
            </a:r>
            <a:endParaRPr lang="zh-CN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6" name="直接箭头连接符 14"/>
          <p:cNvCxnSpPr/>
          <p:nvPr/>
        </p:nvCxnSpPr>
        <p:spPr>
          <a:xfrm rot="5400000">
            <a:off x="1613522" y="1799460"/>
            <a:ext cx="2145558" cy="1697086"/>
          </a:xfrm>
          <a:prstGeom prst="bentConnector3">
            <a:avLst>
              <a:gd name="adj1" fmla="val -438"/>
            </a:avLst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56"/>
          <p:cNvSpPr txBox="1">
            <a:spLocks noChangeArrowheads="1"/>
          </p:cNvSpPr>
          <p:nvPr/>
        </p:nvSpPr>
        <p:spPr bwMode="auto">
          <a:xfrm>
            <a:off x="2103755" y="1607185"/>
            <a:ext cx="1393825" cy="18148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去掉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</a:rPr>
              <a:t>%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，小数点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向左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移动两位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38" name="直接箭头连接符 20"/>
          <p:cNvCxnSpPr/>
          <p:nvPr/>
        </p:nvCxnSpPr>
        <p:spPr>
          <a:xfrm rot="10800000" flipV="1">
            <a:off x="1699191" y="1414158"/>
            <a:ext cx="1835655" cy="2264034"/>
          </a:xfrm>
          <a:prstGeom prst="bentConnector2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56"/>
          <p:cNvSpPr txBox="1">
            <a:spLocks noChangeArrowheads="1"/>
          </p:cNvSpPr>
          <p:nvPr/>
        </p:nvSpPr>
        <p:spPr bwMode="auto">
          <a:xfrm>
            <a:off x="376555" y="1594485"/>
            <a:ext cx="1327785" cy="18148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加上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</a:rPr>
              <a:t>%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，小数点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向右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移动两位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 flipH="1" flipV="1">
            <a:off x="2574233" y="4239397"/>
            <a:ext cx="4166866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H="1" flipV="1">
            <a:off x="2574233" y="4109724"/>
            <a:ext cx="4166866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56"/>
          <p:cNvSpPr txBox="1">
            <a:spLocks noChangeArrowheads="1"/>
          </p:cNvSpPr>
          <p:nvPr/>
        </p:nvSpPr>
        <p:spPr bwMode="auto">
          <a:xfrm>
            <a:off x="3449463" y="4304266"/>
            <a:ext cx="2416268" cy="52197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分子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除以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分母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3" name="TextBox 56"/>
          <p:cNvSpPr txBox="1">
            <a:spLocks noChangeArrowheads="1"/>
          </p:cNvSpPr>
          <p:nvPr/>
        </p:nvSpPr>
        <p:spPr bwMode="auto">
          <a:xfrm>
            <a:off x="2802255" y="3354070"/>
            <a:ext cx="3841115" cy="75565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转化成分母是</a:t>
            </a:r>
            <a:r>
              <a:rPr lang="en-US" altLang="zh-CN" sz="2400" b="1" dirty="0">
                <a:latin typeface="楷体" panose="02010609060101010101" charset="-122"/>
                <a:ea typeface="楷体" panose="02010609060101010101" charset="-122"/>
              </a:rPr>
              <a:t>10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en-US" altLang="zh-CN" sz="2400" b="1" dirty="0">
                <a:latin typeface="楷体" panose="02010609060101010101" charset="-122"/>
                <a:ea typeface="楷体" panose="02010609060101010101" charset="-122"/>
              </a:rPr>
              <a:t>100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，</a:t>
            </a:r>
            <a:r>
              <a:rPr lang="en-US" altLang="zh-CN" sz="2400" b="1" dirty="0">
                <a:latin typeface="楷体" panose="02010609060101010101" charset="-122"/>
                <a:ea typeface="楷体" panose="02010609060101010101" charset="-122"/>
              </a:rPr>
              <a:t>1000……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的分数，再约分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16865" y="215265"/>
            <a:ext cx="66687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base"/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知识点2：百分数和分数、小数的互化</a:t>
            </a:r>
            <a:endParaRPr lang="zh-CN" altLang="en-US" sz="2800" b="1" strike="noStrike" noProof="1" dirty="0">
              <a:solidFill>
                <a:srgbClr val="0000FF"/>
              </a:solidFill>
              <a:effectLst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21" grpId="0" bldLvl="0" animBg="1"/>
      <p:bldP spid="31" grpId="0" bldLvl="0" animBg="1"/>
      <p:bldP spid="33" grpId="0" bldLvl="0" animBg="1"/>
      <p:bldP spid="35" grpId="0" bldLvl="0" animBg="1"/>
      <p:bldP spid="37" grpId="0" bldLvl="0" animBg="1"/>
      <p:bldP spid="39" grpId="0" bldLvl="0" animBg="1"/>
      <p:bldP spid="42" grpId="0" bldLvl="0" animBg="1"/>
      <p:bldP spid="4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04595" y="1467168"/>
          <a:ext cx="6540501" cy="28087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0167"/>
                <a:gridCol w="2180167"/>
                <a:gridCol w="2180167"/>
              </a:tblGrid>
              <a:tr h="702310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小数</a:t>
                      </a: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分数</a:t>
                      </a: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百分数</a:t>
                      </a: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91432" marR="91432"/>
                </a:tc>
              </a:tr>
              <a:tr h="702310"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</a:tr>
              <a:tr h="702072"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</a:tr>
              <a:tr h="702072"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  <a:tc>
                  <a:txBody>
                    <a:bodyPr/>
                    <a:p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91432" marR="91432"/>
                </a:tc>
              </a:tr>
            </a:tbl>
          </a:graphicData>
        </a:graphic>
      </p:graphicFrame>
      <p:sp>
        <p:nvSpPr>
          <p:cNvPr id="14" name="TextBox 6"/>
          <p:cNvSpPr txBox="1"/>
          <p:nvPr/>
        </p:nvSpPr>
        <p:spPr>
          <a:xfrm>
            <a:off x="1809115" y="2959735"/>
            <a:ext cx="12973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0.85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15" name="TextBox 7"/>
          <p:cNvSpPr txBox="1"/>
          <p:nvPr/>
        </p:nvSpPr>
        <p:spPr>
          <a:xfrm>
            <a:off x="1809115" y="3657600"/>
            <a:ext cx="14414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1.25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16" name="TextBox 8"/>
          <p:cNvSpPr txBox="1"/>
          <p:nvPr/>
        </p:nvSpPr>
        <p:spPr>
          <a:xfrm>
            <a:off x="6238875" y="2973705"/>
            <a:ext cx="10858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85%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17" name="TextBox 9"/>
          <p:cNvSpPr txBox="1"/>
          <p:nvPr/>
        </p:nvSpPr>
        <p:spPr>
          <a:xfrm>
            <a:off x="6238875" y="2275205"/>
            <a:ext cx="10134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45%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7202" name="文本框 20"/>
          <p:cNvSpPr txBox="1"/>
          <p:nvPr/>
        </p:nvSpPr>
        <p:spPr>
          <a:xfrm>
            <a:off x="408305" y="546735"/>
            <a:ext cx="38398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sz="2800" b="1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把表格补充完整。</a:t>
            </a:r>
            <a:endParaRPr lang="zh-CN" sz="2800" b="1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47130" name="组合 16"/>
          <p:cNvGrpSpPr/>
          <p:nvPr/>
        </p:nvGrpSpPr>
        <p:grpSpPr>
          <a:xfrm>
            <a:off x="4131310" y="2056130"/>
            <a:ext cx="721091" cy="917575"/>
            <a:chOff x="1513" y="1949"/>
            <a:chExt cx="1135" cy="1445"/>
          </a:xfrm>
        </p:grpSpPr>
        <p:sp>
          <p:nvSpPr>
            <p:cNvPr id="47131" name="文本框 17"/>
            <p:cNvSpPr txBox="1"/>
            <p:nvPr/>
          </p:nvSpPr>
          <p:spPr>
            <a:xfrm>
              <a:off x="1667" y="1949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sp>
          <p:nvSpPr>
            <p:cNvPr id="47132" name="文本框 18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20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4" name="直接连接符 3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3"/>
          <p:cNvSpPr txBox="1"/>
          <p:nvPr/>
        </p:nvSpPr>
        <p:spPr>
          <a:xfrm>
            <a:off x="1809115" y="2245995"/>
            <a:ext cx="12973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0.45</a:t>
            </a:r>
            <a:endParaRPr lang="en-US" altLang="zh-CN" sz="2800" b="1" dirty="0"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12" name="TextBox 4"/>
          <p:cNvSpPr txBox="1"/>
          <p:nvPr/>
        </p:nvSpPr>
        <p:spPr>
          <a:xfrm>
            <a:off x="6171565" y="3676650"/>
            <a:ext cx="11620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125%</a:t>
            </a:r>
            <a:endParaRPr lang="en-US" altLang="zh-CN" sz="2800" b="1" dirty="0"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grpSp>
        <p:nvGrpSpPr>
          <p:cNvPr id="5" name="组合 16"/>
          <p:cNvGrpSpPr/>
          <p:nvPr/>
        </p:nvGrpSpPr>
        <p:grpSpPr>
          <a:xfrm rot="0">
            <a:off x="4112260" y="2797175"/>
            <a:ext cx="627380" cy="948055"/>
            <a:chOff x="1513" y="1964"/>
            <a:chExt cx="987" cy="1493"/>
          </a:xfrm>
        </p:grpSpPr>
        <p:sp>
          <p:nvSpPr>
            <p:cNvPr id="6" name="文本框 17"/>
            <p:cNvSpPr txBox="1"/>
            <p:nvPr/>
          </p:nvSpPr>
          <p:spPr>
            <a:xfrm>
              <a:off x="1518" y="196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17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sp>
          <p:nvSpPr>
            <p:cNvPr id="7" name="文本框 18"/>
            <p:cNvSpPr txBox="1"/>
            <p:nvPr/>
          </p:nvSpPr>
          <p:spPr>
            <a:xfrm>
              <a:off x="1513" y="2572"/>
              <a:ext cx="987" cy="88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20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9" name="直接连接符 8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组合 16"/>
          <p:cNvGrpSpPr/>
          <p:nvPr/>
        </p:nvGrpSpPr>
        <p:grpSpPr>
          <a:xfrm>
            <a:off x="4247547" y="3478530"/>
            <a:ext cx="648664" cy="917575"/>
            <a:chOff x="1612" y="1949"/>
            <a:chExt cx="1021" cy="1445"/>
          </a:xfrm>
        </p:grpSpPr>
        <p:sp>
          <p:nvSpPr>
            <p:cNvPr id="19" name="文本框 17"/>
            <p:cNvSpPr txBox="1"/>
            <p:nvPr/>
          </p:nvSpPr>
          <p:spPr>
            <a:xfrm>
              <a:off x="1652" y="1949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sp>
          <p:nvSpPr>
            <p:cNvPr id="21" name="文本框 18"/>
            <p:cNvSpPr txBox="1"/>
            <p:nvPr/>
          </p:nvSpPr>
          <p:spPr>
            <a:xfrm>
              <a:off x="162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22" name="直接连接符 21"/>
            <p:cNvCxnSpPr/>
            <p:nvPr/>
          </p:nvCxnSpPr>
          <p:spPr>
            <a:xfrm>
              <a:off x="1612" y="2631"/>
              <a:ext cx="556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60" name="文本框 2"/>
          <p:cNvSpPr txBox="1"/>
          <p:nvPr/>
        </p:nvSpPr>
        <p:spPr>
          <a:xfrm>
            <a:off x="3358515" y="17780"/>
            <a:ext cx="206565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P92  T1)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4" grpId="0"/>
      <p:bldP spid="16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7"/>
          <p:cNvSpPr/>
          <p:nvPr/>
        </p:nvSpPr>
        <p:spPr>
          <a:xfrm>
            <a:off x="250825" y="335280"/>
            <a:ext cx="47428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base"/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知识点</a:t>
            </a:r>
            <a:r>
              <a:rPr lang="en-US" altLang="zh-CN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：用百分数解决问题</a:t>
            </a:r>
            <a:endParaRPr lang="zh-CN" altLang="en-US" sz="2800" b="1" strike="noStrike" noProof="1" dirty="0">
              <a:solidFill>
                <a:srgbClr val="0000FF"/>
              </a:solidFill>
              <a:effectLst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69950" y="1950085"/>
            <a:ext cx="712660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单位“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”的量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×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对应百分率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百分率对应量。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TextBox 56"/>
          <p:cNvSpPr txBox="1">
            <a:spLocks noChangeArrowheads="1"/>
          </p:cNvSpPr>
          <p:nvPr/>
        </p:nvSpPr>
        <p:spPr bwMode="auto">
          <a:xfrm>
            <a:off x="755650" y="2783205"/>
            <a:ext cx="687768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求一个数比另一个数多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少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百分之几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4" name="TextBox 56"/>
          <p:cNvSpPr txBox="1">
            <a:spLocks noChangeArrowheads="1"/>
          </p:cNvSpPr>
          <p:nvPr/>
        </p:nvSpPr>
        <p:spPr bwMode="auto">
          <a:xfrm>
            <a:off x="869950" y="3670300"/>
            <a:ext cx="667512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多（少）的量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÷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单位“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的量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百分之几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19" name="TextBox 56"/>
          <p:cNvSpPr txBox="1">
            <a:spLocks noChangeArrowheads="1"/>
          </p:cNvSpPr>
          <p:nvPr/>
        </p:nvSpPr>
        <p:spPr bwMode="auto">
          <a:xfrm>
            <a:off x="717550" y="1038225"/>
            <a:ext cx="520382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求一个数的百分之几是多少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1" grpId="0"/>
      <p:bldP spid="14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矩形 7"/>
          <p:cNvSpPr/>
          <p:nvPr/>
        </p:nvSpPr>
        <p:spPr>
          <a:xfrm>
            <a:off x="231775" y="554355"/>
            <a:ext cx="47428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base"/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知识点</a:t>
            </a:r>
            <a:r>
              <a:rPr lang="en-US" altLang="zh-CN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2800" b="1" strike="noStrike" noProof="1" dirty="0">
                <a:solidFill>
                  <a:srgbClr val="0000FF"/>
                </a:solidFill>
                <a:effectLst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：用百分数解决问题</a:t>
            </a:r>
            <a:endParaRPr lang="zh-CN" altLang="en-US" sz="2800" b="1" strike="noStrike" noProof="1" dirty="0">
              <a:solidFill>
                <a:srgbClr val="0000FF"/>
              </a:solidFill>
              <a:effectLst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2" name="TextBox 56"/>
          <p:cNvSpPr txBox="1">
            <a:spLocks noChangeArrowheads="1"/>
          </p:cNvSpPr>
          <p:nvPr/>
        </p:nvSpPr>
        <p:spPr bwMode="auto">
          <a:xfrm>
            <a:off x="812800" y="1297305"/>
            <a:ext cx="731393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求比一个数多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或少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百分之几的数是多少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3" name="TextBox 56"/>
          <p:cNvSpPr txBox="1">
            <a:spLocks noChangeArrowheads="1"/>
          </p:cNvSpPr>
          <p:nvPr/>
        </p:nvSpPr>
        <p:spPr bwMode="auto">
          <a:xfrm>
            <a:off x="812800" y="3226435"/>
            <a:ext cx="308165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变化幅度问题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6" name="TextBox 56"/>
          <p:cNvSpPr txBox="1">
            <a:spLocks noChangeArrowheads="1"/>
          </p:cNvSpPr>
          <p:nvPr/>
        </p:nvSpPr>
        <p:spPr bwMode="auto">
          <a:xfrm>
            <a:off x="1089660" y="1963420"/>
            <a:ext cx="485584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多（少）的量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单位“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的量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" name="TextBox 56"/>
          <p:cNvSpPr txBox="1">
            <a:spLocks noChangeArrowheads="1"/>
          </p:cNvSpPr>
          <p:nvPr/>
        </p:nvSpPr>
        <p:spPr bwMode="auto">
          <a:xfrm>
            <a:off x="1089660" y="2586990"/>
            <a:ext cx="586232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单位“</a:t>
            </a:r>
            <a:r>
              <a:rPr lang="en-US" altLang="zh-CN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的量</a:t>
            </a:r>
            <a:r>
              <a:rPr lang="en-US" altLang="zh-CN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×</a:t>
            </a:r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（</a:t>
            </a:r>
            <a:r>
              <a:rPr lang="en-US" altLang="zh-CN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1±</a:t>
            </a:r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百分数）</a:t>
            </a:r>
            <a:endParaRPr lang="zh-CN" altLang="en-US" sz="2800" b="1" dirty="0">
              <a:solidFill>
                <a:srgbClr val="0000FF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" name="TextBox 56"/>
          <p:cNvSpPr txBox="1">
            <a:spLocks noChangeArrowheads="1"/>
          </p:cNvSpPr>
          <p:nvPr/>
        </p:nvSpPr>
        <p:spPr bwMode="auto">
          <a:xfrm>
            <a:off x="1146118" y="3933125"/>
            <a:ext cx="4355636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注意单位“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”的变化即可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60" name="文本框 2"/>
          <p:cNvSpPr txBox="1"/>
          <p:nvPr/>
        </p:nvSpPr>
        <p:spPr>
          <a:xfrm>
            <a:off x="3538855" y="133350"/>
            <a:ext cx="19138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P92  T3)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386" name="矩形 2"/>
          <p:cNvSpPr/>
          <p:nvPr/>
        </p:nvSpPr>
        <p:spPr>
          <a:xfrm>
            <a:off x="428625" y="633730"/>
            <a:ext cx="8615680" cy="17703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</a:pP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一款电脑在促销中，第一次比原价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3600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元降低了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10%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，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</a:pP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第二次在这个基础上又降低了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10%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。这款电脑现价多少元？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74065" y="2384108"/>
            <a:ext cx="7812088" cy="1862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第一次降价后价格：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3600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×（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－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10%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）＝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3240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（元）</a:t>
            </a:r>
            <a:endParaRPr lang="en-US" altLang="zh-CN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现在的价格：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3240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×（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－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10%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）＝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2916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（元）</a:t>
            </a:r>
            <a:endParaRPr lang="zh-CN" altLang="zh-CN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答：这种电脑现价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2916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元。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30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charRg st="30" end="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57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charRg st="57" end="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-14605" y="-20320"/>
            <a:ext cx="2209878" cy="506730"/>
            <a:chOff x="0" y="1"/>
            <a:chExt cx="3480" cy="798"/>
          </a:xfrm>
        </p:grpSpPr>
        <p:sp>
          <p:nvSpPr>
            <p:cNvPr id="12" name="平行四边形 1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平行四边形 1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4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14338" name="矩形 2"/>
          <p:cNvSpPr/>
          <p:nvPr/>
        </p:nvSpPr>
        <p:spPr>
          <a:xfrm>
            <a:off x="466090" y="627380"/>
            <a:ext cx="802068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357505" indent="-357505"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1. 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李平家用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600kg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稻谷加工出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420kg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大米。他家稻谷的出米率是多少？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538855" y="133350"/>
            <a:ext cx="19138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P92 T2)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58888" y="1847850"/>
            <a:ext cx="6288087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分析：这是求常见的百分率的应用题。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52638" y="2655888"/>
            <a:ext cx="5040312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出米率＝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——————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100%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759200" y="2397125"/>
            <a:ext cx="1627188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大米重量</a:t>
            </a:r>
            <a:endParaRPr lang="zh-CN" altLang="en-US" sz="2800" dirty="0">
              <a:latin typeface="Gulim" panose="020B0600000101010101" pitchFamily="34" charset="-127"/>
              <a:ea typeface="Times New Roman" panose="02020603050405020304" pitchFamily="2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78250" y="2974975"/>
            <a:ext cx="1627188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稻谷重量</a:t>
            </a:r>
            <a:endParaRPr lang="zh-CN" altLang="en-US" sz="2800" dirty="0">
              <a:latin typeface="Gulim" panose="020B0600000101010101" pitchFamily="34" charset="-127"/>
              <a:ea typeface="Times New Roman" panose="02020603050405020304" pitchFamily="2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051050" y="3497263"/>
            <a:ext cx="5040313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420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600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100%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70%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答：他家稻谷的出米率是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70%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16" grpId="0"/>
      <p:bldP spid="17" grpId="0"/>
    </p:bldLst>
  </p:timing>
</p:sld>
</file>

<file path=ppt/tags/tag1.xml><?xml version="1.0" encoding="utf-8"?>
<p:tagLst xmlns:p="http://schemas.openxmlformats.org/presentationml/2006/main">
  <p:tag name="KSO_WM_UNIT_TABLE_BEAUTIFY" val="smartTable{1ee39c0d-34b6-4d8d-adc7-f8e74186e15e}"/>
</p:tagLst>
</file>

<file path=ppt/tags/tag2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1279</Words>
  <Application>WPS 演示</Application>
  <PresentationFormat>在屏幕上显示</PresentationFormat>
  <Paragraphs>190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黑体</vt:lpstr>
      <vt:lpstr>微软雅黑</vt:lpstr>
      <vt:lpstr>楷体</vt:lpstr>
      <vt:lpstr>Calibri</vt:lpstr>
      <vt:lpstr>Times New Roman</vt:lpstr>
      <vt:lpstr>Gulim</vt:lpstr>
      <vt:lpstr>Arial Narrow</vt:lpstr>
      <vt:lpstr>Bell MT</vt:lpstr>
      <vt:lpstr>Arial Unicode MS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2022-09-02T03:14:31Z</dcterms:created>
  <dcterms:modified xsi:type="dcterms:W3CDTF">2022-09-02T03:14:31Z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D8FB88D5767647748155F96C4468DE6E</vt:lpwstr>
  </property>
</Properties>
</file>