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5"/>
  </p:notesMasterIdLst>
  <p:sldIdLst>
    <p:sldId id="260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9144000" cy="5143500" type="screen16x9"/>
  <p:notesSz cx="6858000" cy="9144000"/>
  <p:defaultTextStyle>
    <a:defPPr>
      <a:defRPr lang="zh-CN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9311A"/>
    <a:srgbClr val="0E2D0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9DD5-932F-4C3D-BB75-6F4BA899DEFF}" type="datetimeFigureOut">
              <a:rPr lang="zh-CN" altLang="en-US" smtClean="0"/>
              <a:t>2023/2/12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37BC0-4B1D-422C-B4E9-4EE49025CC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15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37BC0-4B1D-422C-B4E9-4EE49025CC2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04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37BC0-4B1D-422C-B4E9-4EE49025CC2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65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5">
            <a:extLst>
              <a:ext uri="{FF2B5EF4-FFF2-40B4-BE49-F238E27FC236}">
                <a16:creationId xmlns:a16="http://schemas.microsoft.com/office/drawing/2014/main" id="{B6581BC5-D3B6-4348-ABBA-DC1A0136FF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2225" y="43195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3277AC36-1E1A-447E-B282-987D263BA6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4288" y="38846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5" name="文本框 25">
            <a:extLst>
              <a:ext uri="{FF2B5EF4-FFF2-40B4-BE49-F238E27FC236}">
                <a16:creationId xmlns:a16="http://schemas.microsoft.com/office/drawing/2014/main" id="{A35C1C23-B266-402D-9F1E-C550BA22B0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82938" y="36528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6" name="文本框 25">
            <a:extLst>
              <a:ext uri="{FF2B5EF4-FFF2-40B4-BE49-F238E27FC236}">
                <a16:creationId xmlns:a16="http://schemas.microsoft.com/office/drawing/2014/main" id="{851AA079-079A-41FC-BF97-DAD406733B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00" y="32178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7" name="文本框 25">
            <a:extLst>
              <a:ext uri="{FF2B5EF4-FFF2-40B4-BE49-F238E27FC236}">
                <a16:creationId xmlns:a16="http://schemas.microsoft.com/office/drawing/2014/main" id="{71FD92B2-A735-497F-867F-AD73F3B73B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81288" y="24431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8" name="文本框 25">
            <a:extLst>
              <a:ext uri="{FF2B5EF4-FFF2-40B4-BE49-F238E27FC236}">
                <a16:creationId xmlns:a16="http://schemas.microsoft.com/office/drawing/2014/main" id="{AE6665AE-FB77-493F-9DE7-E17D030DEA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03350" y="20113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9" name="文本框 25">
            <a:extLst>
              <a:ext uri="{FF2B5EF4-FFF2-40B4-BE49-F238E27FC236}">
                <a16:creationId xmlns:a16="http://schemas.microsoft.com/office/drawing/2014/main" id="{FFBFCD81-9FB6-4AC3-9080-5D10109448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8513" y="19732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0" name="文本框 25">
            <a:extLst>
              <a:ext uri="{FF2B5EF4-FFF2-40B4-BE49-F238E27FC236}">
                <a16:creationId xmlns:a16="http://schemas.microsoft.com/office/drawing/2014/main" id="{3602ACC2-641C-4E88-9A41-02F112D5BD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0575" y="15382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1" name="文本框 25">
            <a:extLst>
              <a:ext uri="{FF2B5EF4-FFF2-40B4-BE49-F238E27FC236}">
                <a16:creationId xmlns:a16="http://schemas.microsoft.com/office/drawing/2014/main" id="{9B1C950C-3FB6-4401-BA2B-15D4A0D012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72200" y="20526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2" name="文本框 25">
            <a:extLst>
              <a:ext uri="{FF2B5EF4-FFF2-40B4-BE49-F238E27FC236}">
                <a16:creationId xmlns:a16="http://schemas.microsoft.com/office/drawing/2014/main" id="{0B67CDB8-1161-4D00-A3F2-ECD36135A7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5850" y="16208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3" name="文本框 25">
            <a:extLst>
              <a:ext uri="{FF2B5EF4-FFF2-40B4-BE49-F238E27FC236}">
                <a16:creationId xmlns:a16="http://schemas.microsoft.com/office/drawing/2014/main" id="{CBBC3A24-66D9-4E1A-985B-306521948F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81713" y="37480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4" name="文本框 25">
            <a:extLst>
              <a:ext uri="{FF2B5EF4-FFF2-40B4-BE49-F238E27FC236}">
                <a16:creationId xmlns:a16="http://schemas.microsoft.com/office/drawing/2014/main" id="{CB4FB0AE-049F-482E-90EF-261006B816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03775" y="33162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5" name="文本框 25">
            <a:extLst>
              <a:ext uri="{FF2B5EF4-FFF2-40B4-BE49-F238E27FC236}">
                <a16:creationId xmlns:a16="http://schemas.microsoft.com/office/drawing/2014/main" id="{F92CEC88-DC51-4CE2-A3B1-F78EBDAAA0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3363" y="27098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6" name="文本框 25">
            <a:extLst>
              <a:ext uri="{FF2B5EF4-FFF2-40B4-BE49-F238E27FC236}">
                <a16:creationId xmlns:a16="http://schemas.microsoft.com/office/drawing/2014/main" id="{8B0E213C-EC44-4447-84ED-DC9F1D3673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05425" y="227488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7" name="文本框 25">
            <a:extLst>
              <a:ext uri="{FF2B5EF4-FFF2-40B4-BE49-F238E27FC236}">
                <a16:creationId xmlns:a16="http://schemas.microsoft.com/office/drawing/2014/main" id="{F549D279-329A-408C-9536-EFE185A877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58063" y="109061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8" name="文本框 25">
            <a:extLst>
              <a:ext uri="{FF2B5EF4-FFF2-40B4-BE49-F238E27FC236}">
                <a16:creationId xmlns:a16="http://schemas.microsoft.com/office/drawing/2014/main" id="{380AE60C-21A8-4088-B5F8-38FC0E44AC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81713" y="6556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19" name="文本框 25">
            <a:extLst>
              <a:ext uri="{FF2B5EF4-FFF2-40B4-BE49-F238E27FC236}">
                <a16:creationId xmlns:a16="http://schemas.microsoft.com/office/drawing/2014/main" id="{630730CA-BAB2-4BD6-839D-CFC2C4BF6E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1700" y="1417638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20" name="文本框 25">
            <a:extLst>
              <a:ext uri="{FF2B5EF4-FFF2-40B4-BE49-F238E27FC236}">
                <a16:creationId xmlns:a16="http://schemas.microsoft.com/office/drawing/2014/main" id="{1B662AAA-FF71-4CD9-A7DA-171EDCF6C2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33763" y="982663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>
                <a:solidFill>
                  <a:schemeClr val="bg1">
                    <a:lumMod val="95000"/>
                  </a:schemeClr>
                </a:solidFill>
              </a:rPr>
              <a:t>状元成才路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52BDF0F-E4E0-40CC-8D18-FF6E078E857E}"/>
              </a:ext>
            </a:extLst>
          </p:cNvPr>
          <p:cNvSpPr/>
          <p:nvPr userDrawn="1"/>
        </p:nvSpPr>
        <p:spPr>
          <a:xfrm>
            <a:off x="-26987" y="-26987"/>
            <a:ext cx="9197975" cy="5197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135" rIns="1080135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 noProof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5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声  明</a:t>
            </a:r>
          </a:p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 noProof="1">
              <a:solidFill>
                <a:srgbClr val="FF0000"/>
              </a:solidFill>
              <a:latin typeface="+mj-ea"/>
              <a:ea typeface="+mj-ea"/>
            </a:endParaRP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本文件仅用于个人学习、研究或欣赏，以及其他非商业性或非盈利性用途，但同时应遵守著作权法及其他相关法律的规定，不得侵犯本司及相关权利人的合法权利。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除此以外，将本文件任何内容用于其他用途时，应获得授权，如发现未经授权用于商业或盈利用途将追究侵权者的法律责任。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noProof="1">
              <a:solidFill>
                <a:srgbClr val="FF0000"/>
              </a:solidFill>
              <a:latin typeface="+mj-ea"/>
              <a:ea typeface="+mj-ea"/>
            </a:endParaRPr>
          </a:p>
          <a:p>
            <a:pPr indent="4572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武汉天成贵龙文化传播有限公司</a:t>
            </a:r>
          </a:p>
          <a:p>
            <a:pPr indent="4572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湖北山河律师事务所</a:t>
            </a:r>
            <a:endParaRPr lang="zh-CN" altLang="en-US" sz="2200" noProof="1">
              <a:solidFill>
                <a:srgbClr val="FF0000"/>
              </a:solidFill>
              <a:latin typeface="+mj-ea"/>
              <a:ea typeface="+mj-ea"/>
            </a:endParaRPr>
          </a:p>
          <a:p>
            <a:pPr algn="ctr">
              <a:defRPr/>
            </a:pPr>
            <a:endParaRPr lang="zh-CN" altLang="en-US" sz="2500" noProof="1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5948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3" y="0"/>
            <a:ext cx="9147663" cy="51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06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3" y="0"/>
            <a:ext cx="9147663" cy="514247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-1" y="449773"/>
            <a:ext cx="9144001" cy="4242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449774"/>
            <a:ext cx="9144001" cy="7632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3664" y="4654538"/>
            <a:ext cx="9144001" cy="7632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1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3" y="0"/>
            <a:ext cx="9147663" cy="5142470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196369" y="184467"/>
            <a:ext cx="8747598" cy="4773535"/>
          </a:xfrm>
          <a:prstGeom prst="roundRect">
            <a:avLst>
              <a:gd name="adj" fmla="val 8696"/>
            </a:avLst>
          </a:prstGeom>
          <a:solidFill>
            <a:schemeClr val="bg1"/>
          </a:solidFill>
          <a:ln w="38100">
            <a:solidFill>
              <a:srgbClr val="E9A6A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850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E17A9CB-C030-4F40-9433-3D26B97B8A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CEF7C231-6DCD-4921-A0D0-E4B61C955C57}"/>
              </a:ext>
            </a:extLst>
          </p:cNvPr>
          <p:cNvSpPr txBox="1">
            <a:spLocks/>
          </p:cNvSpPr>
          <p:nvPr userDrawn="1"/>
        </p:nvSpPr>
        <p:spPr>
          <a:xfrm>
            <a:off x="676275" y="798513"/>
            <a:ext cx="7772400" cy="14001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9pPr>
          </a:lstStyle>
          <a:p>
            <a:pPr>
              <a:defRPr/>
            </a:pPr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EEBE34CD-B9A1-4D6D-A7DD-2B90BCBAE4C9}"/>
              </a:ext>
            </a:extLst>
          </p:cNvPr>
          <p:cNvSpPr txBox="1">
            <a:spLocks/>
          </p:cNvSpPr>
          <p:nvPr userDrawn="1"/>
        </p:nvSpPr>
        <p:spPr>
          <a:xfrm>
            <a:off x="1362075" y="2087563"/>
            <a:ext cx="6400800" cy="66516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noProof="1">
                <a:latin typeface="楷体" panose="02010609060101010101" pitchFamily="49" charset="-122"/>
                <a:ea typeface="楷体" panose="02010609060101010101" pitchFamily="49" charset="-122"/>
              </a:rPr>
              <a:t>单击此处编辑母版副标题样式</a:t>
            </a: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1B9C9F12-9701-489A-BB85-05949A9695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E861DB8B-0343-417E-BFF0-1F752D477F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1AAB593B-7B27-4E91-A259-93FEF5980D4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  <p:sldLayoutId id="214748366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5"/>
          <p:cNvSpPr txBox="1">
            <a:spLocks noChangeArrowheads="1"/>
          </p:cNvSpPr>
          <p:nvPr/>
        </p:nvSpPr>
        <p:spPr bwMode="auto">
          <a:xfrm>
            <a:off x="2688103" y="1763582"/>
            <a:ext cx="3775075" cy="79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defTabSz="912813" eaLnBrk="1" hangingPunct="1"/>
            <a:r>
              <a:rPr lang="zh-CN" altLang="en-US" sz="4400" dirty="0"/>
              <a:t>练习四</a:t>
            </a:r>
          </a:p>
        </p:txBody>
      </p:sp>
      <p:sp>
        <p:nvSpPr>
          <p:cNvPr id="14" name="标题 5"/>
          <p:cNvSpPr txBox="1">
            <a:spLocks noChangeArrowheads="1"/>
          </p:cNvSpPr>
          <p:nvPr/>
        </p:nvSpPr>
        <p:spPr bwMode="auto">
          <a:xfrm>
            <a:off x="2428548" y="2559420"/>
            <a:ext cx="429418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（选自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P22-P23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练习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四）</a:t>
            </a:r>
          </a:p>
        </p:txBody>
      </p:sp>
    </p:spTree>
    <p:extLst>
      <p:ext uri="{BB962C8B-B14F-4D97-AF65-F5344CB8AC3E}">
        <p14:creationId xmlns:p14="http://schemas.microsoft.com/office/powerpoint/2010/main" val="48854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6879899-8E5D-47FE-ABD8-63DA768C9B26}"/>
              </a:ext>
            </a:extLst>
          </p:cNvPr>
          <p:cNvSpPr txBox="1"/>
          <p:nvPr/>
        </p:nvSpPr>
        <p:spPr>
          <a:xfrm>
            <a:off x="2571492" y="3584546"/>
            <a:ext cx="4003019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6×6×6=216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dm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</a:p>
        </p:txBody>
      </p:sp>
      <p:pic>
        <p:nvPicPr>
          <p:cNvPr id="4" name="图片 20">
            <a:extLst>
              <a:ext uri="{FF2B5EF4-FFF2-40B4-BE49-F238E27FC236}">
                <a16:creationId xmlns:a16="http://schemas.microsoft.com/office/drawing/2014/main" id="{D36F8922-A14E-4B9E-AD5B-0925F8D5B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5572" y="932244"/>
            <a:ext cx="2372857" cy="237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AA1D7BF-4255-4A67-9CCE-C48C0AF2AC09}"/>
              </a:ext>
            </a:extLst>
          </p:cNvPr>
          <p:cNvSpPr txBox="1"/>
          <p:nvPr/>
        </p:nvSpPr>
        <p:spPr>
          <a:xfrm>
            <a:off x="2284766" y="1319312"/>
            <a:ext cx="6784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侧面积：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              3.14×5×2×12=376.8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底面积：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              3.14×5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</a:rPr>
              <a:t>=78.5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表面积：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              376.8+78.5×2=533.8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7EF9BCAE-1B6B-4D71-B263-0079F655C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506" y="1286115"/>
            <a:ext cx="2078387" cy="23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3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CE3925A-7FD7-4656-8DBD-4375F093C89D}"/>
              </a:ext>
            </a:extLst>
          </p:cNvPr>
          <p:cNvSpPr txBox="1"/>
          <p:nvPr/>
        </p:nvSpPr>
        <p:spPr>
          <a:xfrm>
            <a:off x="182861" y="1194755"/>
            <a:ext cx="876072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/>
              <a:t>6.</a:t>
            </a:r>
            <a:r>
              <a:rPr lang="zh-CN" altLang="en-US" sz="3200" b="1"/>
              <a:t>一顶帽子，上面是圆柱形，用黑布做；帽檐部分是一个圆环，用红布做。做这顶帽子，哪种颜色的布用得多</a:t>
            </a:r>
            <a:r>
              <a:rPr lang="en-US" altLang="zh-CN" sz="3200" b="1"/>
              <a:t>?</a:t>
            </a:r>
            <a:endParaRPr lang="zh-CN" altLang="en-US" sz="32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CD051C-D90B-4841-AF35-875B54FD0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0800" y="2571750"/>
            <a:ext cx="3122741" cy="150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7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07225F4-01ED-472B-AC67-DF1A10983569}"/>
              </a:ext>
            </a:extLst>
          </p:cNvPr>
          <p:cNvSpPr txBox="1"/>
          <p:nvPr/>
        </p:nvSpPr>
        <p:spPr>
          <a:xfrm>
            <a:off x="309402" y="1068552"/>
            <a:ext cx="8709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黑布：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3.14×20×10+3.14×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20÷2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</a:rPr>
              <a:t>=942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红布：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3.14×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40÷2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</a:rPr>
              <a:t>-3.14×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20÷2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</a:rPr>
              <a:t>=942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答：两种颜色的布用得一样多。</a:t>
            </a:r>
          </a:p>
        </p:txBody>
      </p:sp>
    </p:spTree>
    <p:extLst>
      <p:ext uri="{BB962C8B-B14F-4D97-AF65-F5344CB8AC3E}">
        <p14:creationId xmlns:p14="http://schemas.microsoft.com/office/powerpoint/2010/main" val="25404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02D36AD-E12D-4D3C-9520-1F8F1717270C}"/>
              </a:ext>
            </a:extLst>
          </p:cNvPr>
          <p:cNvSpPr txBox="1"/>
          <p:nvPr/>
        </p:nvSpPr>
        <p:spPr>
          <a:xfrm>
            <a:off x="297453" y="1429418"/>
            <a:ext cx="6203657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/>
              <a:t>7.</a:t>
            </a:r>
            <a:r>
              <a:rPr lang="zh-CN" altLang="en-US" sz="3200" b="1"/>
              <a:t>林叔叔用彩纸做了一个圆柱形的灯笼（如右图）。上下底面的中间分别留出了</a:t>
            </a:r>
            <a:r>
              <a:rPr lang="en-US" altLang="zh-CN" sz="3200" b="1"/>
              <a:t>78.5cm</a:t>
            </a:r>
            <a:r>
              <a:rPr lang="en-US" altLang="zh-CN" sz="3200" b="1" baseline="30000"/>
              <a:t>2</a:t>
            </a:r>
            <a:r>
              <a:rPr lang="zh-CN" altLang="en-US" sz="3200" b="1"/>
              <a:t>的圆孔，他用了多少彩纸</a:t>
            </a:r>
            <a:r>
              <a:rPr lang="en-US" altLang="zh-CN" sz="3200" b="1"/>
              <a:t>?</a:t>
            </a:r>
            <a:endParaRPr lang="zh-CN" altLang="en-US" sz="32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FD90D39-035F-48CE-94FB-224E548D1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59" y="1616668"/>
            <a:ext cx="2511202" cy="23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9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59681E3-7AE6-4C14-92A1-0E685D5E768E}"/>
              </a:ext>
            </a:extLst>
          </p:cNvPr>
          <p:cNvSpPr txBox="1"/>
          <p:nvPr/>
        </p:nvSpPr>
        <p:spPr>
          <a:xfrm>
            <a:off x="1191274" y="914612"/>
            <a:ext cx="7389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侧面：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          3.14×20×30=1884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底面：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          3.14×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20÷2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</a:rPr>
              <a:t>=314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用的彩纸：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          1884+314×2-78.5×2=2355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答：他用了</a:t>
            </a:r>
            <a:r>
              <a:rPr lang="en-US" altLang="zh-CN" sz="3200" b="1" dirty="0">
                <a:solidFill>
                  <a:srgbClr val="FF0000"/>
                </a:solidFill>
              </a:rPr>
              <a:t>2355cm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彩纸。</a:t>
            </a:r>
          </a:p>
        </p:txBody>
      </p:sp>
    </p:spTree>
    <p:extLst>
      <p:ext uri="{BB962C8B-B14F-4D97-AF65-F5344CB8AC3E}">
        <p14:creationId xmlns:p14="http://schemas.microsoft.com/office/powerpoint/2010/main" val="31010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45E4923-0D06-4CD7-B3A4-FE4647490469}"/>
              </a:ext>
            </a:extLst>
          </p:cNvPr>
          <p:cNvSpPr txBox="1"/>
          <p:nvPr/>
        </p:nvSpPr>
        <p:spPr>
          <a:xfrm>
            <a:off x="112734" y="1393497"/>
            <a:ext cx="8705589" cy="121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/>
              <a:t>8.</a:t>
            </a:r>
            <a:r>
              <a:rPr lang="zh-CN" altLang="en-US" sz="3200" b="1" dirty="0"/>
              <a:t>一个圆柱形铁皮水桶（无盖），高</a:t>
            </a:r>
            <a:r>
              <a:rPr lang="en-US" altLang="zh-CN" sz="3200" b="1" dirty="0"/>
              <a:t>12dm</a:t>
            </a:r>
            <a:r>
              <a:rPr lang="zh-CN" altLang="en-US" sz="3200" b="1" dirty="0"/>
              <a:t>，底面直径是高的   。做这个水桶大约要用多少铁皮？</a:t>
            </a: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A4AC9FC3-56BD-4D31-9B28-89A6375F36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712179"/>
              </p:ext>
            </p:extLst>
          </p:nvPr>
        </p:nvGraphicFramePr>
        <p:xfrm>
          <a:off x="2671533" y="1895155"/>
          <a:ext cx="314890" cy="839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406080" progId="Equation.DSMT4">
                  <p:embed/>
                </p:oleObj>
              </mc:Choice>
              <mc:Fallback>
                <p:oleObj name="Equation" r:id="rId2" imgW="1522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71533" y="1895155"/>
                        <a:ext cx="314890" cy="839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559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BC9F1130-BB57-4CA4-829E-9C215C4F07D4}"/>
              </a:ext>
            </a:extLst>
          </p:cNvPr>
          <p:cNvGrpSpPr/>
          <p:nvPr/>
        </p:nvGrpSpPr>
        <p:grpSpPr>
          <a:xfrm>
            <a:off x="743244" y="820357"/>
            <a:ext cx="7991290" cy="3503820"/>
            <a:chOff x="881031" y="557310"/>
            <a:chExt cx="7991290" cy="350382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A7B16E0-FAB1-4BFA-9E8D-3936662C1C4F}"/>
                </a:ext>
              </a:extLst>
            </p:cNvPr>
            <p:cNvGrpSpPr/>
            <p:nvPr/>
          </p:nvGrpSpPr>
          <p:grpSpPr>
            <a:xfrm>
              <a:off x="881031" y="557310"/>
              <a:ext cx="4633691" cy="940426"/>
              <a:chOff x="1328220" y="550635"/>
              <a:chExt cx="4633691" cy="940426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D30738A6-108F-4F74-A0F3-20F2479CBDED}"/>
                  </a:ext>
                </a:extLst>
              </p:cNvPr>
              <p:cNvGrpSpPr/>
              <p:nvPr/>
            </p:nvGrpSpPr>
            <p:grpSpPr>
              <a:xfrm>
                <a:off x="2609711" y="550635"/>
                <a:ext cx="3352200" cy="940426"/>
                <a:chOff x="700818" y="323703"/>
                <a:chExt cx="3352200" cy="940426"/>
              </a:xfrm>
            </p:grpSpPr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91641A83-D20A-4E39-ABFB-BE23BE19C45B}"/>
                    </a:ext>
                  </a:extLst>
                </p:cNvPr>
                <p:cNvSpPr txBox="1"/>
                <p:nvPr/>
              </p:nvSpPr>
              <p:spPr>
                <a:xfrm>
                  <a:off x="700818" y="480561"/>
                  <a:ext cx="3352200" cy="6267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altLang="zh-CN" sz="3200" b="1" dirty="0">
                      <a:solidFill>
                        <a:srgbClr val="FF0000"/>
                      </a:solidFill>
                    </a:rPr>
                    <a:t>12</a:t>
                  </a:r>
                  <a:r>
                    <a:rPr lang="en-US" altLang="zh-CN" sz="3200" b="1">
                      <a:solidFill>
                        <a:srgbClr val="FF0000"/>
                      </a:solidFill>
                    </a:rPr>
                    <a:t>×     =8</a:t>
                  </a:r>
                  <a:r>
                    <a:rPr lang="zh-CN" altLang="en-US" sz="3200" b="1">
                      <a:solidFill>
                        <a:srgbClr val="FF0000"/>
                      </a:solidFill>
                    </a:rPr>
                    <a:t>（</a:t>
                  </a:r>
                  <a:r>
                    <a:rPr lang="en-US" altLang="zh-CN" sz="3200" b="1" dirty="0" err="1">
                      <a:solidFill>
                        <a:srgbClr val="FF0000"/>
                      </a:solidFill>
                    </a:rPr>
                    <a:t>dm</a:t>
                  </a:r>
                  <a:r>
                    <a:rPr lang="zh-CN" altLang="en-US" sz="3200" b="1" dirty="0">
                      <a:solidFill>
                        <a:srgbClr val="FF0000"/>
                      </a:solidFill>
                    </a:rPr>
                    <a:t>）</a:t>
                  </a:r>
                </a:p>
              </p:txBody>
            </p:sp>
            <p:graphicFrame>
              <p:nvGraphicFramePr>
                <p:cNvPr id="3" name="对象 2">
                  <a:extLst>
                    <a:ext uri="{FF2B5EF4-FFF2-40B4-BE49-F238E27FC236}">
                      <a16:creationId xmlns:a16="http://schemas.microsoft.com/office/drawing/2014/main" id="{1E788067-E9D6-436F-BFDF-C8E16BD1620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27083334"/>
                    </p:ext>
                  </p:extLst>
                </p:nvPr>
              </p:nvGraphicFramePr>
              <p:xfrm>
                <a:off x="1638300" y="323703"/>
                <a:ext cx="364036" cy="9404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" imgW="152280" imgH="393480" progId="Equation.DSMT4">
                        <p:embed/>
                      </p:oleObj>
                    </mc:Choice>
                    <mc:Fallback>
                      <p:oleObj name="Equation" r:id="rId2" imgW="152280" imgH="393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638300" y="323703"/>
                              <a:ext cx="364036" cy="94042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A99187E-0CC2-4414-BCBE-14893ED267A8}"/>
                  </a:ext>
                </a:extLst>
              </p:cNvPr>
              <p:cNvSpPr txBox="1"/>
              <p:nvPr/>
            </p:nvSpPr>
            <p:spPr>
              <a:xfrm>
                <a:off x="1328220" y="707493"/>
                <a:ext cx="1420582" cy="626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3200" b="1" dirty="0">
                    <a:solidFill>
                      <a:srgbClr val="FF0000"/>
                    </a:solidFill>
                  </a:rPr>
                  <a:t>直径：</a:t>
                </a: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B3F285C-1F34-464B-B000-908A304D0830}"/>
                </a:ext>
              </a:extLst>
            </p:cNvPr>
            <p:cNvSpPr txBox="1"/>
            <p:nvPr/>
          </p:nvSpPr>
          <p:spPr>
            <a:xfrm>
              <a:off x="881031" y="1497736"/>
              <a:ext cx="6882012" cy="62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</a:rPr>
                <a:t>侧面积</a:t>
              </a:r>
              <a:r>
                <a:rPr lang="zh-CN" altLang="en-US" sz="3200" b="1">
                  <a:solidFill>
                    <a:srgbClr val="FF0000"/>
                  </a:solidFill>
                </a:rPr>
                <a:t>：</a:t>
              </a:r>
              <a:r>
                <a:rPr lang="en-US" altLang="zh-CN" sz="3200" b="1">
                  <a:solidFill>
                    <a:srgbClr val="FF0000"/>
                  </a:solidFill>
                </a:rPr>
                <a:t>3.14×8×12=301.44</a:t>
              </a:r>
              <a:r>
                <a:rPr lang="zh-CN" altLang="en-US" sz="3200" b="1">
                  <a:solidFill>
                    <a:srgbClr val="FF0000"/>
                  </a:solidFill>
                </a:rPr>
                <a:t>（</a:t>
              </a:r>
              <a:r>
                <a:rPr lang="en-US" altLang="zh-CN" sz="3200" b="1" dirty="0">
                  <a:solidFill>
                    <a:srgbClr val="FF0000"/>
                  </a:solidFill>
                </a:rPr>
                <a:t>dm</a:t>
              </a:r>
              <a:r>
                <a:rPr lang="en-US" altLang="zh-CN" sz="3200" b="1" baseline="30000" dirty="0">
                  <a:solidFill>
                    <a:srgbClr val="FF0000"/>
                  </a:solidFill>
                </a:rPr>
                <a:t>2</a:t>
              </a:r>
              <a:r>
                <a:rPr lang="zh-CN" altLang="en-US" sz="3200" b="1" dirty="0">
                  <a:solidFill>
                    <a:srgbClr val="FF0000"/>
                  </a:solidFill>
                </a:rPr>
                <a:t>）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821F496-C757-479C-9004-14D1651BCEB6}"/>
                </a:ext>
              </a:extLst>
            </p:cNvPr>
            <p:cNvSpPr txBox="1"/>
            <p:nvPr/>
          </p:nvSpPr>
          <p:spPr>
            <a:xfrm>
              <a:off x="881031" y="2124446"/>
              <a:ext cx="7637027" cy="62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</a:rPr>
                <a:t>底面积：</a:t>
              </a:r>
              <a:r>
                <a:rPr lang="en-US" altLang="zh-CN" sz="3200" b="1" dirty="0">
                  <a:solidFill>
                    <a:srgbClr val="FF0000"/>
                  </a:solidFill>
                </a:rPr>
                <a:t>3.14</a:t>
              </a:r>
              <a:r>
                <a:rPr lang="en-US" altLang="zh-CN" sz="3200" b="1">
                  <a:solidFill>
                    <a:srgbClr val="FF0000"/>
                  </a:solidFill>
                </a:rPr>
                <a:t>×</a:t>
              </a:r>
              <a:r>
                <a:rPr lang="zh-CN" altLang="en-US" sz="3200" b="1">
                  <a:solidFill>
                    <a:srgbClr val="FF0000"/>
                  </a:solidFill>
                </a:rPr>
                <a:t>（</a:t>
              </a:r>
              <a:r>
                <a:rPr lang="en-US" altLang="zh-CN" sz="3200" b="1">
                  <a:solidFill>
                    <a:srgbClr val="FF0000"/>
                  </a:solidFill>
                </a:rPr>
                <a:t>8÷2</a:t>
              </a:r>
              <a:r>
                <a:rPr lang="zh-CN" altLang="en-US" sz="3200" b="1">
                  <a:solidFill>
                    <a:srgbClr val="FF0000"/>
                  </a:solidFill>
                </a:rPr>
                <a:t>）</a:t>
              </a:r>
              <a:r>
                <a:rPr lang="en-US" altLang="zh-CN" sz="3200" b="1" baseline="30000">
                  <a:solidFill>
                    <a:srgbClr val="FF0000"/>
                  </a:solidFill>
                </a:rPr>
                <a:t>2</a:t>
              </a:r>
              <a:r>
                <a:rPr lang="en-US" altLang="zh-CN" sz="3200" b="1">
                  <a:solidFill>
                    <a:srgbClr val="FF0000"/>
                  </a:solidFill>
                </a:rPr>
                <a:t>=50.24</a:t>
              </a:r>
              <a:r>
                <a:rPr lang="zh-CN" altLang="en-US" sz="3200" b="1">
                  <a:solidFill>
                    <a:srgbClr val="FF0000"/>
                  </a:solidFill>
                </a:rPr>
                <a:t>（</a:t>
              </a:r>
              <a:r>
                <a:rPr lang="en-US" altLang="zh-CN" sz="3200" b="1" dirty="0">
                  <a:solidFill>
                    <a:srgbClr val="FF0000"/>
                  </a:solidFill>
                </a:rPr>
                <a:t>dm</a:t>
              </a:r>
              <a:r>
                <a:rPr lang="en-US" altLang="zh-CN" sz="3200" b="1" baseline="30000" dirty="0">
                  <a:solidFill>
                    <a:srgbClr val="FF0000"/>
                  </a:solidFill>
                </a:rPr>
                <a:t>2</a:t>
              </a:r>
              <a:r>
                <a:rPr lang="zh-CN" altLang="en-US" sz="3200" b="1" dirty="0">
                  <a:solidFill>
                    <a:srgbClr val="FF0000"/>
                  </a:solidFill>
                </a:rPr>
                <a:t>）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E280498-718E-4971-9F6F-A40AADC0E616}"/>
                </a:ext>
              </a:extLst>
            </p:cNvPr>
            <p:cNvSpPr txBox="1"/>
            <p:nvPr/>
          </p:nvSpPr>
          <p:spPr>
            <a:xfrm>
              <a:off x="2521940" y="2751156"/>
              <a:ext cx="5362365" cy="62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</a:rPr>
                <a:t>301.44+50.24=351.68</a:t>
              </a:r>
              <a:r>
                <a:rPr lang="zh-CN" altLang="en-US" sz="3200" b="1">
                  <a:solidFill>
                    <a:srgbClr val="FF0000"/>
                  </a:solidFill>
                </a:rPr>
                <a:t>（</a:t>
              </a:r>
              <a:r>
                <a:rPr lang="en-US" altLang="zh-CN" sz="3200" b="1" dirty="0">
                  <a:solidFill>
                    <a:srgbClr val="FF0000"/>
                  </a:solidFill>
                </a:rPr>
                <a:t>dm</a:t>
              </a:r>
              <a:r>
                <a:rPr lang="en-US" altLang="zh-CN" sz="3200" b="1" baseline="30000" dirty="0">
                  <a:solidFill>
                    <a:srgbClr val="FF0000"/>
                  </a:solidFill>
                </a:rPr>
                <a:t>2</a:t>
              </a:r>
              <a:r>
                <a:rPr lang="zh-CN" altLang="en-US" sz="3200" b="1" dirty="0">
                  <a:solidFill>
                    <a:srgbClr val="FF0000"/>
                  </a:solidFill>
                </a:rPr>
                <a:t>）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4303804-8D41-415B-854E-E0739246B774}"/>
                </a:ext>
              </a:extLst>
            </p:cNvPr>
            <p:cNvSpPr txBox="1"/>
            <p:nvPr/>
          </p:nvSpPr>
          <p:spPr>
            <a:xfrm>
              <a:off x="881031" y="3434420"/>
              <a:ext cx="7991290" cy="626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</a:rPr>
                <a:t>答：做这个水桶大约</a:t>
              </a:r>
              <a:r>
                <a:rPr lang="zh-CN" altLang="en-US" sz="3200" b="1">
                  <a:solidFill>
                    <a:srgbClr val="FF0000"/>
                  </a:solidFill>
                </a:rPr>
                <a:t>要用</a:t>
              </a:r>
              <a:r>
                <a:rPr lang="en-US" altLang="zh-CN" sz="3200" b="1">
                  <a:solidFill>
                    <a:srgbClr val="FF0000"/>
                  </a:solidFill>
                </a:rPr>
                <a:t>351.68dm</a:t>
              </a:r>
              <a:r>
                <a:rPr lang="en-US" altLang="zh-CN" sz="3200" b="1" baseline="30000">
                  <a:solidFill>
                    <a:srgbClr val="FF0000"/>
                  </a:solidFill>
                </a:rPr>
                <a:t>2</a:t>
              </a:r>
              <a:r>
                <a:rPr lang="zh-CN" altLang="en-US" sz="3200" b="1" dirty="0">
                  <a:solidFill>
                    <a:srgbClr val="FF0000"/>
                  </a:solidFill>
                </a:rPr>
                <a:t>铁皮。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1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C9D7668-25A4-45F2-85A3-65838953F309}"/>
              </a:ext>
            </a:extLst>
          </p:cNvPr>
          <p:cNvSpPr txBox="1"/>
          <p:nvPr/>
        </p:nvSpPr>
        <p:spPr>
          <a:xfrm>
            <a:off x="450688" y="1314194"/>
            <a:ext cx="6571774" cy="2399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/>
              <a:t>9.</a:t>
            </a:r>
            <a:r>
              <a:rPr lang="zh-CN" altLang="en-US" sz="3200" b="1" dirty="0"/>
              <a:t>（</a:t>
            </a:r>
            <a:r>
              <a:rPr lang="en-US" altLang="zh-CN" sz="3200" b="1"/>
              <a:t>1</a:t>
            </a:r>
            <a:r>
              <a:rPr lang="zh-CN" altLang="en-US" sz="3200" b="1"/>
              <a:t>）要将街心花园的路灯柱刷上白色的油漆</a:t>
            </a:r>
            <a:r>
              <a:rPr lang="en-US" altLang="zh-CN" sz="3200" b="1"/>
              <a:t>(</a:t>
            </a:r>
            <a:r>
              <a:rPr lang="zh-CN" altLang="en-US" sz="3200" b="1"/>
              <a:t>如右图，圆柱的上、下底面不刷漆</a:t>
            </a:r>
            <a:r>
              <a:rPr lang="en-US" altLang="zh-CN" sz="3200" b="1"/>
              <a:t>)</a:t>
            </a:r>
            <a:r>
              <a:rPr lang="zh-CN" altLang="en-US" sz="3200" b="1"/>
              <a:t>，要刷多少平方米</a:t>
            </a:r>
            <a:r>
              <a:rPr lang="en-US" altLang="zh-CN" sz="3200" b="1"/>
              <a:t>?(</a:t>
            </a:r>
            <a:r>
              <a:rPr lang="zh-CN" altLang="en-US" sz="3200" b="1"/>
              <a:t>得数保留一位小数。</a:t>
            </a:r>
            <a:r>
              <a:rPr lang="en-US" altLang="zh-CN" sz="3200" b="1"/>
              <a:t>)</a:t>
            </a:r>
            <a:endParaRPr lang="zh-CN" altLang="en-US" sz="32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7AB023-9D18-4F08-B20E-20FA8711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r="4305"/>
          <a:stretch/>
        </p:blipFill>
        <p:spPr bwMode="auto">
          <a:xfrm>
            <a:off x="7362099" y="1312077"/>
            <a:ext cx="1069863" cy="302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72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12144C4-E83C-45C4-B721-43A6367CFDD2}"/>
              </a:ext>
            </a:extLst>
          </p:cNvPr>
          <p:cNvSpPr txBox="1"/>
          <p:nvPr/>
        </p:nvSpPr>
        <p:spPr>
          <a:xfrm>
            <a:off x="423299" y="174359"/>
            <a:ext cx="7542132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圆柱侧面：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3.14×12×55=2072.4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长方体：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12×12+12×16+12×16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</a:rPr>
              <a:t>×2 – 3.14×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12÷2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</a:rPr>
              <a:t>=942.96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</a:rPr>
              <a:t>总油漆：</a:t>
            </a:r>
            <a:r>
              <a:rPr lang="en-US" altLang="zh-CN" sz="3200" b="1" dirty="0">
                <a:solidFill>
                  <a:srgbClr val="FF0000"/>
                </a:solidFill>
              </a:rPr>
              <a:t>2072.4+942.96=3015.36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</a:rPr>
              <a:t>=</a:t>
            </a:r>
            <a:r>
              <a:rPr lang="en-US" altLang="zh-CN" sz="3200" b="1">
                <a:solidFill>
                  <a:srgbClr val="FF0000"/>
                </a:solidFill>
              </a:rPr>
              <a:t>0.301536</a:t>
            </a:r>
            <a:r>
              <a:rPr lang="zh-CN" altLang="zh-CN" sz="3200" b="1">
                <a:solidFill>
                  <a:srgbClr val="FF0000"/>
                </a:solidFill>
              </a:rPr>
              <a:t>（</a:t>
            </a:r>
            <a:r>
              <a:rPr lang="en-US" altLang="zh-CN" sz="3200" b="1">
                <a:solidFill>
                  <a:srgbClr val="FF0000"/>
                </a:solidFill>
              </a:rPr>
              <a:t>m</a:t>
            </a:r>
            <a:r>
              <a:rPr lang="en-US" altLang="zh-CN" sz="3200" b="1" baseline="30000">
                <a:solidFill>
                  <a:srgbClr val="FF0000"/>
                </a:solidFill>
              </a:rPr>
              <a:t>2</a:t>
            </a:r>
            <a:r>
              <a:rPr lang="zh-CN" altLang="zh-CN" sz="3200" b="1">
                <a:solidFill>
                  <a:srgbClr val="FF0000"/>
                </a:solidFill>
              </a:rPr>
              <a:t>）</a:t>
            </a:r>
            <a:r>
              <a:rPr lang="en-US" altLang="zh-CN" sz="3200" b="1">
                <a:solidFill>
                  <a:srgbClr val="FF0000"/>
                </a:solidFill>
              </a:rPr>
              <a:t>≈0.3(m</a:t>
            </a:r>
            <a:r>
              <a:rPr lang="en-US" altLang="zh-CN" sz="3200" b="1" baseline="30000">
                <a:solidFill>
                  <a:srgbClr val="FF0000"/>
                </a:solidFill>
              </a:rPr>
              <a:t>2</a:t>
            </a:r>
            <a:r>
              <a:rPr lang="en-US" altLang="zh-CN" sz="3200" b="1">
                <a:solidFill>
                  <a:srgbClr val="FF0000"/>
                </a:solidFill>
              </a:rPr>
              <a:t>) </a:t>
            </a:r>
            <a:endParaRPr lang="zh-CN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</a:t>
            </a:r>
            <a:r>
              <a:rPr lang="zh-CN" altLang="en-US" sz="3200" b="1">
                <a:solidFill>
                  <a:srgbClr val="FF0000"/>
                </a:solidFill>
              </a:rPr>
              <a:t>：要刷</a:t>
            </a:r>
            <a:r>
              <a:rPr lang="en-US" altLang="zh-CN" sz="3200" b="1">
                <a:solidFill>
                  <a:srgbClr val="FF0000"/>
                </a:solidFill>
              </a:rPr>
              <a:t>0.3</a:t>
            </a:r>
            <a:r>
              <a:rPr lang="zh-CN" altLang="en-US" sz="3200" b="1">
                <a:solidFill>
                  <a:srgbClr val="FF0000"/>
                </a:solidFill>
              </a:rPr>
              <a:t>平方米</a:t>
            </a:r>
            <a:r>
              <a:rPr lang="zh-CN" altLang="en-US" sz="3200" b="1" dirty="0">
                <a:solidFill>
                  <a:srgbClr val="FF0000"/>
                </a:solidFill>
              </a:rPr>
              <a:t>。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EA6CAE-929E-11FE-7C4A-B64AEFF9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r="4305"/>
          <a:stretch/>
        </p:blipFill>
        <p:spPr bwMode="auto">
          <a:xfrm>
            <a:off x="7714312" y="1312077"/>
            <a:ext cx="1069863" cy="302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C904761-533B-47D2-929D-1E56E7D43B03}"/>
              </a:ext>
            </a:extLst>
          </p:cNvPr>
          <p:cNvSpPr txBox="1"/>
          <p:nvPr/>
        </p:nvSpPr>
        <p:spPr>
          <a:xfrm>
            <a:off x="78173" y="626851"/>
            <a:ext cx="7560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1.</a:t>
            </a:r>
            <a:r>
              <a:rPr lang="zh-CN" altLang="en-US" sz="3200" b="1" dirty="0"/>
              <a:t>求下面各圆柱的表面积。（单位：</a:t>
            </a:r>
            <a:r>
              <a:rPr lang="en-US" altLang="zh-CN" sz="3200" b="1" dirty="0"/>
              <a:t>cm</a:t>
            </a:r>
            <a:r>
              <a:rPr lang="zh-CN" altLang="en-US" sz="3200" b="1" dirty="0"/>
              <a:t>）</a:t>
            </a: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56F2BEDC-2451-4A41-8F5A-45F2856E8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1824249"/>
            <a:ext cx="26860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63375B9-099E-4C52-AD5A-D1B696519FC2}"/>
              </a:ext>
            </a:extLst>
          </p:cNvPr>
          <p:cNvSpPr txBox="1"/>
          <p:nvPr/>
        </p:nvSpPr>
        <p:spPr>
          <a:xfrm>
            <a:off x="633413" y="1390862"/>
            <a:ext cx="5303837" cy="312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侧面积：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3.14×40×3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376.8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底面积：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40÷2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1256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表面积：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376.8+1256×2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2888.8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64561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819761-BCD8-4A58-B641-50F49BDD2535}"/>
              </a:ext>
            </a:extLst>
          </p:cNvPr>
          <p:cNvSpPr txBox="1"/>
          <p:nvPr/>
        </p:nvSpPr>
        <p:spPr>
          <a:xfrm>
            <a:off x="158212" y="1253633"/>
            <a:ext cx="8610008" cy="121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）有</a:t>
            </a:r>
            <a:r>
              <a:rPr lang="en-US" altLang="zh-CN" sz="3200" b="1"/>
              <a:t>30</a:t>
            </a:r>
            <a:r>
              <a:rPr lang="zh-CN" altLang="en-US" sz="3200" b="1"/>
              <a:t>个这样的路灯柱，如果刷油漆的人工费为每平方米</a:t>
            </a:r>
            <a:r>
              <a:rPr lang="en-US" altLang="zh-CN" sz="3200" b="1"/>
              <a:t>15</a:t>
            </a:r>
            <a:r>
              <a:rPr lang="zh-CN" altLang="en-US" sz="3200" b="1"/>
              <a:t>元，一共需要人工费多少元</a:t>
            </a:r>
            <a:r>
              <a:rPr lang="en-US" altLang="zh-CN" sz="3200" b="1"/>
              <a:t>?</a:t>
            </a:r>
            <a:endParaRPr lang="zh-CN" altLang="en-US" sz="32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D5E2B89-B300-44A2-B327-E84084195B9C}"/>
              </a:ext>
            </a:extLst>
          </p:cNvPr>
          <p:cNvSpPr txBox="1"/>
          <p:nvPr/>
        </p:nvSpPr>
        <p:spPr>
          <a:xfrm>
            <a:off x="2009392" y="2693370"/>
            <a:ext cx="4120039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0.3×30×5=45</a:t>
            </a:r>
            <a:r>
              <a:rPr lang="zh-CN" altLang="en-US" sz="3200" b="1">
                <a:solidFill>
                  <a:srgbClr val="FF0000"/>
                </a:solidFill>
              </a:rPr>
              <a:t>（</a:t>
            </a:r>
            <a:r>
              <a:rPr lang="zh-CN" altLang="en-US" sz="3200" b="1" dirty="0">
                <a:solidFill>
                  <a:srgbClr val="FF0000"/>
                </a:solidFill>
              </a:rPr>
              <a:t>元）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AA40244-0415-4BD5-83AF-8DFF6911A570}"/>
              </a:ext>
            </a:extLst>
          </p:cNvPr>
          <p:cNvSpPr txBox="1"/>
          <p:nvPr/>
        </p:nvSpPr>
        <p:spPr>
          <a:xfrm>
            <a:off x="1745232" y="3454259"/>
            <a:ext cx="5126724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答：一共需要人工</a:t>
            </a:r>
            <a:r>
              <a:rPr lang="zh-CN" altLang="en-US" sz="3200" b="1">
                <a:solidFill>
                  <a:srgbClr val="FF0000"/>
                </a:solidFill>
              </a:rPr>
              <a:t>费</a:t>
            </a:r>
            <a:r>
              <a:rPr lang="en-US" altLang="zh-CN" sz="3200" b="1">
                <a:solidFill>
                  <a:srgbClr val="FF0000"/>
                </a:solidFill>
              </a:rPr>
              <a:t>45</a:t>
            </a:r>
            <a:r>
              <a:rPr lang="zh-CN" altLang="en-US" sz="3200" b="1">
                <a:solidFill>
                  <a:srgbClr val="FF0000"/>
                </a:solidFill>
              </a:rPr>
              <a:t>元</a:t>
            </a:r>
            <a:r>
              <a:rPr lang="zh-CN" altLang="en-US" sz="3200" b="1" dirty="0">
                <a:solidFill>
                  <a:srgbClr val="FF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956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C4B2119-4A5B-41C3-859F-5042FA290715}"/>
              </a:ext>
            </a:extLst>
          </p:cNvPr>
          <p:cNvSpPr txBox="1"/>
          <p:nvPr/>
        </p:nvSpPr>
        <p:spPr>
          <a:xfrm>
            <a:off x="322117" y="1305540"/>
            <a:ext cx="8583888" cy="121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/>
              <a:t>10.</a:t>
            </a:r>
            <a:r>
              <a:rPr lang="zh-CN" altLang="en-US" sz="3200" b="1" dirty="0"/>
              <a:t>一个圆柱的侧面积是</a:t>
            </a:r>
            <a:r>
              <a:rPr lang="en-US" altLang="zh-CN" sz="3200" b="1" dirty="0"/>
              <a:t>188.4dm</a:t>
            </a:r>
            <a:r>
              <a:rPr lang="en-US" altLang="zh-CN" sz="3200" b="1" baseline="30000" dirty="0"/>
              <a:t>2</a:t>
            </a:r>
            <a:r>
              <a:rPr lang="zh-CN" altLang="en-US" sz="3200" b="1" dirty="0"/>
              <a:t>，底面半径是</a:t>
            </a:r>
            <a:r>
              <a:rPr lang="en-US" altLang="zh-CN" sz="3200" b="1" dirty="0"/>
              <a:t>2dm</a:t>
            </a:r>
            <a:r>
              <a:rPr lang="zh-CN" altLang="en-US" sz="3200" b="1" dirty="0"/>
              <a:t>。它的高是多少？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523B510-AB6F-4D43-B128-CF28EEF9C591}"/>
              </a:ext>
            </a:extLst>
          </p:cNvPr>
          <p:cNvSpPr txBox="1"/>
          <p:nvPr/>
        </p:nvSpPr>
        <p:spPr>
          <a:xfrm>
            <a:off x="1438481" y="2765600"/>
            <a:ext cx="606460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188.4÷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2×3.14×2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</a:rPr>
              <a:t>=15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 err="1">
                <a:solidFill>
                  <a:srgbClr val="FF0000"/>
                </a:solidFill>
              </a:rPr>
              <a:t>dm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AE3A4C6-A14A-4C63-A1BC-628A2FBD665E}"/>
              </a:ext>
            </a:extLst>
          </p:cNvPr>
          <p:cNvSpPr txBox="1"/>
          <p:nvPr/>
        </p:nvSpPr>
        <p:spPr>
          <a:xfrm>
            <a:off x="2592410" y="3559573"/>
            <a:ext cx="375674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答：它的高是</a:t>
            </a:r>
            <a:r>
              <a:rPr lang="en-US" altLang="zh-CN" sz="3200" b="1" dirty="0">
                <a:solidFill>
                  <a:srgbClr val="FF0000"/>
                </a:solidFill>
              </a:rPr>
              <a:t>15dm</a:t>
            </a:r>
            <a:r>
              <a:rPr lang="zh-CN" altLang="en-US" sz="3200" b="1" dirty="0">
                <a:solidFill>
                  <a:srgbClr val="FF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266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E8AA24C-4F67-4D1C-95E4-717D66093E4E}"/>
              </a:ext>
            </a:extLst>
          </p:cNvPr>
          <p:cNvSpPr txBox="1"/>
          <p:nvPr/>
        </p:nvSpPr>
        <p:spPr>
          <a:xfrm>
            <a:off x="631657" y="594198"/>
            <a:ext cx="7232183" cy="225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000" b="1"/>
              <a:t>11.</a:t>
            </a:r>
            <a:r>
              <a:rPr lang="zh-CN" altLang="en-US" sz="3000" b="1"/>
              <a:t>一根圆柱形木料的底面半径是</a:t>
            </a:r>
            <a:r>
              <a:rPr lang="en-US" altLang="zh-CN" sz="3000" b="1"/>
              <a:t>0.5m</a:t>
            </a:r>
            <a:r>
              <a:rPr lang="zh-CN" altLang="en-US" sz="3000" b="1"/>
              <a:t>，长是</a:t>
            </a:r>
            <a:r>
              <a:rPr lang="en-US" altLang="zh-CN" sz="3000" b="1"/>
              <a:t>2m</a:t>
            </a:r>
            <a:r>
              <a:rPr lang="zh-CN" altLang="en-US" sz="3000" b="1"/>
              <a:t>。如图所示，将它截成</a:t>
            </a:r>
            <a:r>
              <a:rPr lang="en-US" altLang="zh-CN" sz="3000" b="1"/>
              <a:t>4</a:t>
            </a:r>
            <a:r>
              <a:rPr lang="zh-CN" altLang="en-US" sz="3000" b="1"/>
              <a:t>段，这些木料的表面积之和比原木料的表面积增加了多少平方米</a:t>
            </a:r>
            <a:r>
              <a:rPr lang="en-US" altLang="zh-CN" sz="3000" b="1"/>
              <a:t>?</a:t>
            </a:r>
            <a:endParaRPr lang="zh-CN" altLang="en-US" sz="3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39A9442-956C-414B-AC95-3648C1104E25}"/>
              </a:ext>
            </a:extLst>
          </p:cNvPr>
          <p:cNvSpPr txBox="1"/>
          <p:nvPr/>
        </p:nvSpPr>
        <p:spPr>
          <a:xfrm>
            <a:off x="1720262" y="3092359"/>
            <a:ext cx="5703475" cy="559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3.14×0.5</a:t>
            </a:r>
            <a:r>
              <a:rPr lang="en-US" altLang="zh-CN" sz="2800" b="1" baseline="30000">
                <a:solidFill>
                  <a:srgbClr val="FF0000"/>
                </a:solidFill>
              </a:rPr>
              <a:t>2</a:t>
            </a:r>
            <a:r>
              <a:rPr lang="en-US" altLang="zh-CN" sz="2800" b="1">
                <a:solidFill>
                  <a:srgbClr val="FF0000"/>
                </a:solidFill>
              </a:rPr>
              <a:t>×6=4.71</a:t>
            </a:r>
            <a:r>
              <a:rPr lang="zh-CN" altLang="en-US" sz="2800" b="1">
                <a:solidFill>
                  <a:srgbClr val="FF0000"/>
                </a:solidFill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</a:rPr>
              <a:t>平方米）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D74AB5-8A45-4024-AA7B-BA0FC3F70D60}"/>
              </a:ext>
            </a:extLst>
          </p:cNvPr>
          <p:cNvSpPr txBox="1"/>
          <p:nvPr/>
        </p:nvSpPr>
        <p:spPr>
          <a:xfrm>
            <a:off x="631657" y="3652256"/>
            <a:ext cx="7706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答：这些木料</a:t>
            </a:r>
            <a:r>
              <a:rPr lang="zh-CN" altLang="en-US" sz="2800" b="1">
                <a:solidFill>
                  <a:srgbClr val="FF0000"/>
                </a:solidFill>
              </a:rPr>
              <a:t>的表面积之和比原木料的表面积增加了</a:t>
            </a:r>
            <a:r>
              <a:rPr lang="en-US" altLang="zh-CN" sz="2800" b="1">
                <a:solidFill>
                  <a:srgbClr val="FF0000"/>
                </a:solidFill>
              </a:rPr>
              <a:t>4.71</a:t>
            </a:r>
            <a:r>
              <a:rPr lang="zh-CN" altLang="en-US" sz="2800" b="1">
                <a:solidFill>
                  <a:srgbClr val="FF0000"/>
                </a:solidFill>
              </a:rPr>
              <a:t>平方米</a:t>
            </a:r>
            <a:r>
              <a:rPr lang="zh-CN" altLang="en-US" sz="2800" b="1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530C9B4E-0CDA-4112-BA90-C30A9F149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5671" y="2319062"/>
            <a:ext cx="5522139" cy="77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2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CFCAAA4-A54F-4B97-B110-30210122ADDE}"/>
              </a:ext>
            </a:extLst>
          </p:cNvPr>
          <p:cNvSpPr txBox="1"/>
          <p:nvPr/>
        </p:nvSpPr>
        <p:spPr>
          <a:xfrm>
            <a:off x="303739" y="1093224"/>
            <a:ext cx="8536523" cy="121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/>
              <a:t>12.</a:t>
            </a:r>
            <a:r>
              <a:rPr lang="zh-CN" altLang="en-US" sz="3200" b="1" dirty="0"/>
              <a:t>*一个圆柱的侧面展开图是一个正方形，求这个圆柱的底面直径与高的比。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F9CF82-B66D-43A1-BA9C-9EAED972E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" t="2748" r="3082" b="3332"/>
          <a:stretch/>
        </p:blipFill>
        <p:spPr>
          <a:xfrm>
            <a:off x="588723" y="2342367"/>
            <a:ext cx="5148197" cy="224215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4F4CD65-0B02-4966-BBFB-2CA3051F399E}"/>
              </a:ext>
            </a:extLst>
          </p:cNvPr>
          <p:cNvSpPr txBox="1"/>
          <p:nvPr/>
        </p:nvSpPr>
        <p:spPr>
          <a:xfrm>
            <a:off x="6332365" y="2543432"/>
            <a:ext cx="1075936" cy="631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π</a:t>
            </a:r>
            <a:r>
              <a:rPr lang="en-US" altLang="zh-CN" sz="3200" b="1" i="1" dirty="0">
                <a:solidFill>
                  <a:srgbClr val="FF0000"/>
                </a:solidFill>
              </a:rPr>
              <a:t>d</a:t>
            </a:r>
            <a:r>
              <a:rPr lang="en-US" altLang="zh-CN" sz="3200" b="1" dirty="0">
                <a:solidFill>
                  <a:srgbClr val="FF0000"/>
                </a:solidFill>
              </a:rPr>
              <a:t>=</a:t>
            </a:r>
            <a:r>
              <a:rPr lang="en-US" altLang="zh-CN" sz="3200" b="1" i="1" dirty="0">
                <a:solidFill>
                  <a:srgbClr val="FF0000"/>
                </a:solidFill>
              </a:rPr>
              <a:t>h</a:t>
            </a:r>
            <a:endParaRPr lang="zh-CN" altLang="en-US" sz="3200" b="1" i="1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838C9B4-7753-4885-A87F-0E6AE80591DE}"/>
              </a:ext>
            </a:extLst>
          </p:cNvPr>
          <p:cNvSpPr txBox="1"/>
          <p:nvPr/>
        </p:nvSpPr>
        <p:spPr>
          <a:xfrm>
            <a:off x="6332365" y="3175143"/>
            <a:ext cx="2105063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i="1" dirty="0">
                <a:solidFill>
                  <a:srgbClr val="FF0000"/>
                </a:solidFill>
              </a:rPr>
              <a:t>d</a:t>
            </a:r>
            <a:r>
              <a:rPr lang="zh-CN" altLang="en-US" sz="3200" b="1" dirty="0">
                <a:solidFill>
                  <a:srgbClr val="FF0000"/>
                </a:solidFill>
              </a:rPr>
              <a:t>∶</a:t>
            </a:r>
            <a:r>
              <a:rPr lang="en-US" altLang="zh-CN" sz="3200" b="1" i="1" dirty="0">
                <a:solidFill>
                  <a:srgbClr val="FF0000"/>
                </a:solidFill>
              </a:rPr>
              <a:t>h</a:t>
            </a:r>
            <a:r>
              <a:rPr lang="en-US" altLang="zh-CN" sz="3200" b="1" dirty="0">
                <a:solidFill>
                  <a:srgbClr val="FF0000"/>
                </a:solidFill>
              </a:rPr>
              <a:t>=1</a:t>
            </a:r>
            <a:r>
              <a:rPr lang="zh-CN" altLang="en-US" sz="3200" b="1" dirty="0">
                <a:solidFill>
                  <a:srgbClr val="FF0000"/>
                </a:solidFill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</a:rPr>
              <a:t>π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EE13F689-06A2-4B95-B48C-133A2575B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4614" y="1458912"/>
            <a:ext cx="1189584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8F3113D-F027-496B-8E4D-818F2EFA5BF3}"/>
              </a:ext>
            </a:extLst>
          </p:cNvPr>
          <p:cNvSpPr/>
          <p:nvPr/>
        </p:nvSpPr>
        <p:spPr>
          <a:xfrm>
            <a:off x="2989263" y="1019175"/>
            <a:ext cx="4799012" cy="10769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侧面积：</a:t>
            </a:r>
            <a:r>
              <a:rPr lang="en-US" altLang="zh-CN" sz="2800" b="1" i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zh-CN" sz="2800" b="1" kern="100" baseline="-250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侧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＝π</a:t>
            </a:r>
            <a:r>
              <a:rPr lang="en-US" altLang="zh-CN" sz="2800" b="1" i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dh</a:t>
            </a:r>
            <a:endParaRPr lang="zh-CN" altLang="zh-CN" sz="2800" b="1" kern="100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3.14×4×8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100.48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A32626C-07F4-4DD9-84EE-A3E56F51ACA1}"/>
              </a:ext>
            </a:extLst>
          </p:cNvPr>
          <p:cNvSpPr txBox="1"/>
          <p:nvPr/>
        </p:nvSpPr>
        <p:spPr>
          <a:xfrm>
            <a:off x="3008313" y="3200400"/>
            <a:ext cx="5443537" cy="1076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表面积：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100.48+12.56×2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125.6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E9A9FE1-95D9-45F2-99E3-9B31BAFDCEC0}"/>
              </a:ext>
            </a:extLst>
          </p:cNvPr>
          <p:cNvSpPr/>
          <p:nvPr/>
        </p:nvSpPr>
        <p:spPr>
          <a:xfrm>
            <a:off x="2989263" y="2103437"/>
            <a:ext cx="5221287" cy="10769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底面积：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i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en-US" sz="2800" b="1" kern="100" baseline="-250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底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＝π</a:t>
            </a:r>
            <a:r>
              <a:rPr lang="en-US" altLang="zh-CN" sz="2800" b="1" i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</a:t>
            </a:r>
            <a:r>
              <a:rPr lang="en-US" altLang="zh-CN" sz="2800" b="1" kern="100" baseline="300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endParaRPr lang="en-US" altLang="zh-CN" sz="2800" b="1" baseline="30000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3.14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×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4÷2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r>
              <a:rPr lang="en-US" altLang="zh-CN" sz="2800" b="1" baseline="3000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12.56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508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BD6A877-5F7D-41E1-AEE1-8BA928701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028"/>
            <a:ext cx="1850936" cy="182136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BD40775-B459-4888-AD76-F29B01992CE9}"/>
              </a:ext>
            </a:extLst>
          </p:cNvPr>
          <p:cNvSpPr txBox="1"/>
          <p:nvPr/>
        </p:nvSpPr>
        <p:spPr>
          <a:xfrm>
            <a:off x="1796250" y="1173129"/>
            <a:ext cx="7385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侧面积：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              3.14×18×15=847.8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底面积：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              3.14×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18÷2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</a:rPr>
              <a:t>=254.34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表面积：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l"/>
            <a:r>
              <a:rPr lang="en-US" altLang="zh-CN" sz="3200" b="1" dirty="0">
                <a:solidFill>
                  <a:srgbClr val="FF0000"/>
                </a:solidFill>
              </a:rPr>
              <a:t>              847.8+254.34×2=1356.48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9614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0F7B7CA-80C7-4611-98AD-A9D3E666FB99}"/>
              </a:ext>
            </a:extLst>
          </p:cNvPr>
          <p:cNvSpPr txBox="1"/>
          <p:nvPr/>
        </p:nvSpPr>
        <p:spPr>
          <a:xfrm>
            <a:off x="910375" y="2656447"/>
            <a:ext cx="4903907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3.14×1.2×2=7.536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F43C81-15ED-421B-A3CE-278B254FF8D9}"/>
              </a:ext>
            </a:extLst>
          </p:cNvPr>
          <p:cNvSpPr txBox="1"/>
          <p:nvPr/>
        </p:nvSpPr>
        <p:spPr>
          <a:xfrm>
            <a:off x="71131" y="3369783"/>
            <a:ext cx="6051657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答：压路的面积是</a:t>
            </a:r>
            <a:r>
              <a:rPr lang="en-US" altLang="zh-CN" sz="3200" b="1" dirty="0">
                <a:solidFill>
                  <a:srgbClr val="FF0000"/>
                </a:solidFill>
              </a:rPr>
              <a:t>7.536</a:t>
            </a:r>
            <a:r>
              <a:rPr lang="zh-CN" altLang="en-US" sz="3200" b="1" dirty="0">
                <a:solidFill>
                  <a:srgbClr val="FF0000"/>
                </a:solidFill>
              </a:rPr>
              <a:t>平方米。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4DC44C7-FE37-4B46-BF89-370BB95A6635}"/>
              </a:ext>
            </a:extLst>
          </p:cNvPr>
          <p:cNvSpPr txBox="1"/>
          <p:nvPr/>
        </p:nvSpPr>
        <p:spPr>
          <a:xfrm>
            <a:off x="153988" y="598488"/>
            <a:ext cx="7800975" cy="186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200" b="1">
                <a:latin typeface="+mn-lt"/>
                <a:ea typeface="+mn-ea"/>
              </a:rPr>
              <a:t>2.</a:t>
            </a:r>
            <a:r>
              <a:rPr lang="zh-CN" altLang="en-US" sz="3200" b="1">
                <a:latin typeface="+mn-lt"/>
                <a:ea typeface="+mn-ea"/>
              </a:rPr>
              <a:t>一台压路机的前轮是圆柱形，轮宽</a:t>
            </a:r>
            <a:r>
              <a:rPr lang="en-US" altLang="zh-CN" sz="3200" b="1">
                <a:latin typeface="+mn-lt"/>
                <a:ea typeface="+mn-ea"/>
              </a:rPr>
              <a:t>2m</a:t>
            </a:r>
            <a:r>
              <a:rPr lang="zh-CN" altLang="en-US" sz="3200" b="1">
                <a:latin typeface="+mn-lt"/>
                <a:ea typeface="+mn-ea"/>
              </a:rPr>
              <a:t>，直径</a:t>
            </a:r>
            <a:r>
              <a:rPr lang="en-US" altLang="zh-CN" sz="3200" b="1">
                <a:latin typeface="+mn-lt"/>
                <a:ea typeface="+mn-ea"/>
              </a:rPr>
              <a:t>1.2m</a:t>
            </a:r>
            <a:r>
              <a:rPr lang="zh-CN" altLang="en-US" sz="3200" b="1">
                <a:latin typeface="+mn-lt"/>
                <a:ea typeface="+mn-ea"/>
              </a:rPr>
              <a:t>。前轮转动一周，压路的面积是多少平方米</a:t>
            </a:r>
            <a:r>
              <a:rPr lang="en-US" altLang="zh-CN" sz="3200" b="1">
                <a:latin typeface="+mn-lt"/>
                <a:ea typeface="+mn-ea"/>
              </a:rPr>
              <a:t>?</a:t>
            </a:r>
            <a:endParaRPr lang="zh-CN" altLang="en-US" sz="3200" b="1" dirty="0">
              <a:latin typeface="+mn-lt"/>
              <a:ea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9901F87-35B4-4E42-97B9-F362F24B2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5411" y="2231647"/>
            <a:ext cx="2402886" cy="17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648A4D6-6C88-4B0E-85E5-25A46188D309}"/>
              </a:ext>
            </a:extLst>
          </p:cNvPr>
          <p:cNvSpPr txBox="1"/>
          <p:nvPr/>
        </p:nvSpPr>
        <p:spPr>
          <a:xfrm>
            <a:off x="749534" y="2498277"/>
            <a:ext cx="5394234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3.14×1.5×2.5=11.775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F28FEE-05C4-40D1-B2E1-00EA712C303A}"/>
              </a:ext>
            </a:extLst>
          </p:cNvPr>
          <p:cNvSpPr txBox="1"/>
          <p:nvPr/>
        </p:nvSpPr>
        <p:spPr>
          <a:xfrm>
            <a:off x="502672" y="3196446"/>
            <a:ext cx="7535846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答：能张贴海报的最大面积是</a:t>
            </a:r>
            <a:r>
              <a:rPr lang="en-US" altLang="zh-CN" sz="3200" b="1">
                <a:solidFill>
                  <a:srgbClr val="FF0000"/>
                </a:solidFill>
              </a:rPr>
              <a:t>11.775m</a:t>
            </a:r>
            <a:r>
              <a:rPr lang="en-US" altLang="zh-CN" sz="3200" b="1" baseline="30000">
                <a:solidFill>
                  <a:srgbClr val="FF0000"/>
                </a:solidFill>
              </a:rPr>
              <a:t>2</a:t>
            </a:r>
            <a:r>
              <a:rPr lang="zh-CN" altLang="en-US" sz="3200" b="1">
                <a:solidFill>
                  <a:srgbClr val="FF0000"/>
                </a:solidFill>
              </a:rPr>
              <a:t>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26A447-5005-45F2-8DA2-599FF82D0D74}"/>
              </a:ext>
            </a:extLst>
          </p:cNvPr>
          <p:cNvSpPr txBox="1"/>
          <p:nvPr/>
        </p:nvSpPr>
        <p:spPr>
          <a:xfrm>
            <a:off x="187325" y="466725"/>
            <a:ext cx="7340600" cy="1865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37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>
                <a:solidFill>
                  <a:prstClr val="black"/>
                </a:solidFill>
                <a:latin typeface="+mn-lt"/>
                <a:ea typeface="+mn-ea"/>
              </a:rPr>
              <a:t>3.</a:t>
            </a:r>
            <a:r>
              <a:rPr lang="zh-CN" altLang="en-US" sz="3200" b="1">
                <a:solidFill>
                  <a:prstClr val="black"/>
                </a:solidFill>
                <a:latin typeface="+mn-lt"/>
                <a:ea typeface="+mn-ea"/>
              </a:rPr>
              <a:t>在一个底面直径是</a:t>
            </a:r>
            <a:r>
              <a:rPr lang="en-US" altLang="zh-CN" sz="3200" b="1">
                <a:solidFill>
                  <a:prstClr val="black"/>
                </a:solidFill>
                <a:latin typeface="+mn-lt"/>
                <a:ea typeface="+mn-ea"/>
              </a:rPr>
              <a:t>1.5 m</a:t>
            </a:r>
            <a:r>
              <a:rPr lang="zh-CN" altLang="en-US" sz="3200" b="1">
                <a:solidFill>
                  <a:prstClr val="black"/>
                </a:solidFill>
                <a:latin typeface="+mn-lt"/>
                <a:ea typeface="+mn-ea"/>
              </a:rPr>
              <a:t>、高是</a:t>
            </a:r>
            <a:r>
              <a:rPr lang="en-US" altLang="zh-CN" sz="3200" b="1">
                <a:solidFill>
                  <a:prstClr val="black"/>
                </a:solidFill>
                <a:latin typeface="+mn-lt"/>
                <a:ea typeface="+mn-ea"/>
              </a:rPr>
              <a:t>2.5 m</a:t>
            </a:r>
            <a:r>
              <a:rPr lang="zh-CN" altLang="en-US" sz="3200" b="1">
                <a:solidFill>
                  <a:prstClr val="black"/>
                </a:solidFill>
                <a:latin typeface="+mn-lt"/>
                <a:ea typeface="+mn-ea"/>
              </a:rPr>
              <a:t>的圆柱形广告柱子侧面张贴海报，能张贴海报的最大面积是多少</a:t>
            </a:r>
            <a:r>
              <a:rPr lang="en-US" altLang="zh-CN" sz="3200" b="1">
                <a:solidFill>
                  <a:prstClr val="black"/>
                </a:solidFill>
                <a:latin typeface="+mn-lt"/>
                <a:ea typeface="+mn-ea"/>
              </a:rPr>
              <a:t>?</a:t>
            </a:r>
            <a:endParaRPr lang="zh-CN" altLang="en-US" sz="3200" b="1" dirty="0">
              <a:solidFill>
                <a:prstClr val="black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85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3F1596A-D453-41BC-A8ED-18E95E9D5FCF}"/>
              </a:ext>
            </a:extLst>
          </p:cNvPr>
          <p:cNvSpPr txBox="1"/>
          <p:nvPr/>
        </p:nvSpPr>
        <p:spPr>
          <a:xfrm>
            <a:off x="375782" y="847108"/>
            <a:ext cx="841749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/>
              <a:t>4.</a:t>
            </a:r>
            <a:r>
              <a:rPr lang="zh-CN" altLang="en-US" sz="3200" b="1"/>
              <a:t> </a:t>
            </a:r>
            <a:r>
              <a:rPr lang="en-US" altLang="zh-CN" sz="3200" b="1"/>
              <a:t>1.</a:t>
            </a:r>
            <a:r>
              <a:rPr lang="zh-CN" altLang="en-US" sz="3200" b="1"/>
              <a:t>某种饮料罐的形状为圆柱形，底面直径为</a:t>
            </a:r>
            <a:r>
              <a:rPr lang="en-US" altLang="zh-CN" sz="3200" b="1"/>
              <a:t>6cm</a:t>
            </a:r>
            <a:r>
              <a:rPr lang="zh-CN" altLang="en-US" sz="3200" b="1"/>
              <a:t>，高为</a:t>
            </a:r>
            <a:r>
              <a:rPr lang="en-US" altLang="zh-CN" sz="3200" b="1"/>
              <a:t>12cm</a:t>
            </a:r>
            <a:r>
              <a:rPr lang="zh-CN" altLang="en-US" sz="3200" b="1"/>
              <a:t>，将</a:t>
            </a:r>
            <a:r>
              <a:rPr lang="en-US" altLang="zh-CN" sz="3200" b="1"/>
              <a:t>24</a:t>
            </a:r>
            <a:r>
              <a:rPr lang="zh-CN" altLang="en-US" sz="3200" b="1"/>
              <a:t>罐这种饮料按如图所示的方式放入箱内，这个箱子的长、宽、高至少是多少厘米</a:t>
            </a:r>
            <a:r>
              <a:rPr lang="en-US" altLang="zh-CN" sz="3200" b="1"/>
              <a:t>?</a:t>
            </a:r>
            <a:endParaRPr lang="zh-CN" altLang="en-US" sz="32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171112-8547-4E6E-93B9-C8A05529F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6080" y="2871338"/>
            <a:ext cx="2822138" cy="173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8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D7CEA1E-DF5B-4AD8-BF85-7BE7225D9406}"/>
              </a:ext>
            </a:extLst>
          </p:cNvPr>
          <p:cNvSpPr txBox="1"/>
          <p:nvPr/>
        </p:nvSpPr>
        <p:spPr>
          <a:xfrm>
            <a:off x="995774" y="988825"/>
            <a:ext cx="3823483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长：</a:t>
            </a:r>
            <a:r>
              <a:rPr lang="en-US" altLang="zh-CN" sz="3200" b="1" dirty="0">
                <a:solidFill>
                  <a:srgbClr val="FF0000"/>
                </a:solidFill>
              </a:rPr>
              <a:t>6×6=36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0C9E49-F2A1-4095-BA1B-6EF7F7B7FE35}"/>
              </a:ext>
            </a:extLst>
          </p:cNvPr>
          <p:cNvSpPr txBox="1"/>
          <p:nvPr/>
        </p:nvSpPr>
        <p:spPr>
          <a:xfrm>
            <a:off x="995774" y="1672089"/>
            <a:ext cx="3823483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宽：</a:t>
            </a:r>
            <a:r>
              <a:rPr lang="en-US" altLang="zh-CN" sz="3200" b="1" dirty="0">
                <a:solidFill>
                  <a:srgbClr val="FF0000"/>
                </a:solidFill>
              </a:rPr>
              <a:t>6×4=24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BECAAD-98AA-49D9-85E5-77DBFEFDE4A5}"/>
              </a:ext>
            </a:extLst>
          </p:cNvPr>
          <p:cNvSpPr txBox="1"/>
          <p:nvPr/>
        </p:nvSpPr>
        <p:spPr>
          <a:xfrm>
            <a:off x="995774" y="2355353"/>
            <a:ext cx="1943161" cy="626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高：</a:t>
            </a:r>
            <a:r>
              <a:rPr lang="en-US" altLang="zh-CN" sz="3200" b="1" dirty="0">
                <a:solidFill>
                  <a:srgbClr val="FF0000"/>
                </a:solidFill>
              </a:rPr>
              <a:t>12cm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28BBA24-C1A4-4A38-B31E-2923BC313639}"/>
              </a:ext>
            </a:extLst>
          </p:cNvPr>
          <p:cNvSpPr txBox="1"/>
          <p:nvPr/>
        </p:nvSpPr>
        <p:spPr>
          <a:xfrm>
            <a:off x="995774" y="3113060"/>
            <a:ext cx="6534290" cy="121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答：这个箱子的长、宽、高至少是</a:t>
            </a:r>
            <a:r>
              <a:rPr lang="en-US" altLang="zh-CN" sz="3200" b="1" dirty="0">
                <a:solidFill>
                  <a:srgbClr val="FF0000"/>
                </a:solidFill>
              </a:rPr>
              <a:t>36cm</a:t>
            </a:r>
            <a:r>
              <a:rPr lang="zh-CN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CN" sz="3200" b="1" dirty="0">
                <a:solidFill>
                  <a:srgbClr val="FF0000"/>
                </a:solidFill>
              </a:rPr>
              <a:t>24cm</a:t>
            </a:r>
            <a:r>
              <a:rPr lang="zh-CN" altLang="en-US" sz="3200" b="1" dirty="0">
                <a:solidFill>
                  <a:srgbClr val="FF0000"/>
                </a:solidFill>
              </a:rPr>
              <a:t>、</a:t>
            </a:r>
            <a:r>
              <a:rPr lang="en-US" altLang="zh-CN" sz="3200" b="1" dirty="0">
                <a:solidFill>
                  <a:srgbClr val="FF0000"/>
                </a:solidFill>
              </a:rPr>
              <a:t>12cm</a:t>
            </a:r>
            <a:r>
              <a:rPr lang="zh-CN" altLang="en-US" sz="3200" b="1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A40E43F-0008-4B33-8A78-1B6CD8C32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6080" y="1161174"/>
            <a:ext cx="2822138" cy="173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5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B46B4AD-C318-4802-98FA-FCD2477DB5B2}"/>
              </a:ext>
            </a:extLst>
          </p:cNvPr>
          <p:cNvSpPr txBox="1"/>
          <p:nvPr/>
        </p:nvSpPr>
        <p:spPr>
          <a:xfrm>
            <a:off x="226565" y="685277"/>
            <a:ext cx="5141390" cy="626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/>
              <a:t>5.</a:t>
            </a:r>
            <a:r>
              <a:rPr lang="zh-CN" altLang="en-US" sz="3200" b="1" dirty="0"/>
              <a:t>求下面各图形的表面积。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6FEDE69-80D7-4049-84D3-77C98AFA6E5F}"/>
              </a:ext>
            </a:extLst>
          </p:cNvPr>
          <p:cNvSpPr txBox="1"/>
          <p:nvPr/>
        </p:nvSpPr>
        <p:spPr>
          <a:xfrm>
            <a:off x="226565" y="2079243"/>
            <a:ext cx="5791970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10×10+10×15+10×15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</a:rPr>
              <a:t>×2</a:t>
            </a: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=800</a:t>
            </a:r>
            <a:r>
              <a:rPr lang="zh-CN" altLang="en-US" sz="3200" b="1" dirty="0">
                <a:solidFill>
                  <a:srgbClr val="FF0000"/>
                </a:solidFill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）</a:t>
            </a: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7BCE0E01-79C8-4D42-864A-808F6ABA4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8962" y="1410734"/>
            <a:ext cx="2099206" cy="250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0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838</Words>
  <Application>Microsoft Office PowerPoint</Application>
  <PresentationFormat>全屏显示(16:9)</PresentationFormat>
  <Paragraphs>84</Paragraphs>
  <Slides>23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宋体</vt:lpstr>
      <vt:lpstr>Arial</vt:lpstr>
      <vt:lpstr>Times New Roman</vt:lpstr>
      <vt:lpstr>等线</vt:lpstr>
      <vt:lpstr>黑体</vt:lpstr>
      <vt:lpstr>楷体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魏洲 许</cp:lastModifiedBy>
  <cp:revision>118</cp:revision>
  <dcterms:created xsi:type="dcterms:W3CDTF">2014-04-24T10:36:34Z</dcterms:created>
  <dcterms:modified xsi:type="dcterms:W3CDTF">2023-02-12T14:52:32Z</dcterms:modified>
</cp:coreProperties>
</file>