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1"/>
  </p:notesMasterIdLst>
  <p:sldIdLst>
    <p:sldId id="344" r:id="rId2"/>
    <p:sldId id="355" r:id="rId3"/>
    <p:sldId id="356" r:id="rId4"/>
    <p:sldId id="358" r:id="rId5"/>
    <p:sldId id="365" r:id="rId6"/>
    <p:sldId id="354" r:id="rId7"/>
    <p:sldId id="366" r:id="rId8"/>
    <p:sldId id="367" r:id="rId9"/>
    <p:sldId id="359" r:id="rId10"/>
    <p:sldId id="360" r:id="rId11"/>
    <p:sldId id="361" r:id="rId12"/>
    <p:sldId id="362" r:id="rId13"/>
    <p:sldId id="363" r:id="rId14"/>
    <p:sldId id="364" r:id="rId15"/>
    <p:sldId id="328" r:id="rId16"/>
    <p:sldId id="368" r:id="rId17"/>
    <p:sldId id="369" r:id="rId18"/>
    <p:sldId id="370" r:id="rId19"/>
    <p:sldId id="371" r:id="rId20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8FF"/>
    <a:srgbClr val="01A0E9"/>
    <a:srgbClr val="ECFBFE"/>
    <a:srgbClr val="6AD0FE"/>
    <a:srgbClr val="3FC6E1"/>
    <a:srgbClr val="0066FF"/>
    <a:srgbClr val="0000FF"/>
    <a:srgbClr val="F7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96404" autoAdjust="0"/>
  </p:normalViewPr>
  <p:slideViewPr>
    <p:cSldViewPr snapToGrid="0">
      <p:cViewPr varScale="1">
        <p:scale>
          <a:sx n="114" d="100"/>
          <a:sy n="114" d="100"/>
        </p:scale>
        <p:origin x="470" y="82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05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4ECCE03-A534-4B9E-9439-F7A6B0E065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D953851-5500-4BD2-8319-8C432332520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B1F1D13E-E12C-4D4A-9B7A-27546938F435}" type="datetimeFigureOut">
              <a:rPr lang="zh-CN" altLang="en-US"/>
              <a:pPr>
                <a:defRPr/>
              </a:pPr>
              <a:t>2023/2/12</a:t>
            </a:fld>
            <a:endParaRPr lang="zh-CN" altLang="en-US" dirty="0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54267B0-499C-4591-917F-96EB94870C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BD8BFECB-8A1F-49FE-9E06-9410083441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82F870-82A1-408E-9FF7-ED753A9E17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DB0C61F-DD1E-458B-9D3E-DDBC42FC5F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215F8807-DAD7-4D10-B84B-E210BE7C59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306626EC-982E-4B4F-8FBD-8150570FFA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5DFB2301-1A26-4CD3-B7C1-638EBE857F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5" t="11900" r="10471" b="8301"/>
          <a:stretch>
            <a:fillRect/>
          </a:stretch>
        </p:blipFill>
        <p:spPr bwMode="auto">
          <a:xfrm>
            <a:off x="484188" y="584200"/>
            <a:ext cx="8175625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864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6B29A0E-199D-45ED-87CF-FC5511A86F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0C5C092-B25E-46CB-89B6-CC34C72747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52438"/>
            <a:ext cx="9144000" cy="4238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3757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B4AB3B13-FBDF-421A-A3DD-4014B8FA7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5">
            <a:extLst>
              <a:ext uri="{FF2B5EF4-FFF2-40B4-BE49-F238E27FC236}">
                <a16:creationId xmlns:a16="http://schemas.microsoft.com/office/drawing/2014/main" id="{EA7BB154-FF3F-4725-8FEB-1F7D3ED302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0025" y="198438"/>
            <a:ext cx="8743950" cy="4746625"/>
          </a:xfrm>
          <a:prstGeom prst="roundRect">
            <a:avLst>
              <a:gd name="adj" fmla="val 5435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2250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>
            <a:extLst>
              <a:ext uri="{FF2B5EF4-FFF2-40B4-BE49-F238E27FC236}">
                <a16:creationId xmlns:a16="http://schemas.microsoft.com/office/drawing/2014/main" id="{6EA37228-95AB-44D3-8CA5-DC52898FD7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>
            <a:extLst>
              <a:ext uri="{FF2B5EF4-FFF2-40B4-BE49-F238E27FC236}">
                <a16:creationId xmlns:a16="http://schemas.microsoft.com/office/drawing/2014/main" id="{973C86BC-C9B2-4970-BC50-6E620FF53A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28" name="图片 1">
            <a:extLst>
              <a:ext uri="{FF2B5EF4-FFF2-40B4-BE49-F238E27FC236}">
                <a16:creationId xmlns:a16="http://schemas.microsoft.com/office/drawing/2014/main" id="{6E3EDC40-0C28-4A6A-9E4E-F22BDDE3A9C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3.wmf"/><Relationship Id="rId2" Type="http://schemas.openxmlformats.org/officeDocument/2006/relationships/oleObject" Target="../embeddings/oleObject5.bin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7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797A750-2C2B-42A5-959C-1F2B515CCDCA}"/>
              </a:ext>
            </a:extLst>
          </p:cNvPr>
          <p:cNvSpPr/>
          <p:nvPr/>
        </p:nvSpPr>
        <p:spPr>
          <a:xfrm>
            <a:off x="1062038" y="1697038"/>
            <a:ext cx="76565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判断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4∶5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和</a:t>
            </a:r>
            <a:r>
              <a:rPr lang="en-US" altLang="zh-CN" sz="3200" b="1" dirty="0">
                <a:latin typeface="+mn-lt"/>
                <a:ea typeface="黑体" panose="02010609060101010101" pitchFamily="49" charset="-122"/>
              </a:rPr>
              <a:t>8∶10</a:t>
            </a:r>
            <a:r>
              <a:rPr lang="zh-CN" altLang="en-US" sz="3200" b="1" dirty="0">
                <a:latin typeface="+mn-lt"/>
                <a:ea typeface="黑体" panose="02010609060101010101" pitchFamily="49" charset="-122"/>
              </a:rPr>
              <a:t>两个比能否组成比例。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46ADA22-246E-4F9A-8A68-74213F80836B}"/>
              </a:ext>
            </a:extLst>
          </p:cNvPr>
          <p:cNvSpPr/>
          <p:nvPr/>
        </p:nvSpPr>
        <p:spPr>
          <a:xfrm>
            <a:off x="1312863" y="2544763"/>
            <a:ext cx="6745287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ii-CN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4∶5</a:t>
            </a:r>
            <a:r>
              <a:rPr lang="ii-CN" altLang="en-US" sz="3200" b="1" dirty="0">
                <a:solidFill>
                  <a:srgbClr val="FF0000"/>
                </a:solidFill>
                <a:latin typeface="+mn-lt"/>
              </a:rPr>
              <a:t>＝</a:t>
            </a:r>
            <a:r>
              <a:rPr lang="en-US" altLang="ii-CN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0.8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，</a:t>
            </a:r>
            <a:r>
              <a:rPr lang="en-US" altLang="ii-CN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8∶10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=0.8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，比值相等，</a:t>
            </a:r>
            <a:endParaRPr lang="en-US" altLang="zh-CN" sz="32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所以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4∶5=8∶10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，可以组成比例。</a:t>
            </a:r>
          </a:p>
        </p:txBody>
      </p:sp>
      <p:grpSp>
        <p:nvGrpSpPr>
          <p:cNvPr id="9220" name="组合 6">
            <a:extLst>
              <a:ext uri="{FF2B5EF4-FFF2-40B4-BE49-F238E27FC236}">
                <a16:creationId xmlns:a16="http://schemas.microsoft.com/office/drawing/2014/main" id="{13726D79-7B8C-48C2-82D8-EAC0D29F0DAF}"/>
              </a:ext>
            </a:extLst>
          </p:cNvPr>
          <p:cNvGrpSpPr>
            <a:grpSpLocks/>
          </p:cNvGrpSpPr>
          <p:nvPr/>
        </p:nvGrpSpPr>
        <p:grpSpPr bwMode="auto">
          <a:xfrm>
            <a:off x="219075" y="657225"/>
            <a:ext cx="1925638" cy="603250"/>
            <a:chOff x="269250" y="696752"/>
            <a:chExt cx="1925086" cy="603584"/>
          </a:xfrm>
        </p:grpSpPr>
        <p:sp>
          <p:nvSpPr>
            <p:cNvPr id="8" name="Rectangle: Rounded Corners 10">
              <a:extLst>
                <a:ext uri="{FF2B5EF4-FFF2-40B4-BE49-F238E27FC236}">
                  <a16:creationId xmlns:a16="http://schemas.microsoft.com/office/drawing/2014/main" id="{047CAA0C-2D1D-4833-9600-9D07B0E948F4}"/>
                </a:ext>
              </a:extLst>
            </p:cNvPr>
            <p:cNvSpPr/>
            <p:nvPr/>
          </p:nvSpPr>
          <p:spPr>
            <a:xfrm>
              <a:off x="269250" y="696752"/>
              <a:ext cx="1923498" cy="581347"/>
            </a:xfrm>
            <a:prstGeom prst="roundRect">
              <a:avLst>
                <a:gd name="adj" fmla="val 50000"/>
              </a:avLst>
            </a:prstGeom>
            <a:solidFill>
              <a:srgbClr val="F9AB3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24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Calibri" panose="020F0502020204030204"/>
                <a:ea typeface="+mn-ea"/>
              </a:endParaRPr>
            </a:p>
          </p:txBody>
        </p:sp>
        <p:sp>
          <p:nvSpPr>
            <p:cNvPr id="9" name="Rectangle 16">
              <a:extLst>
                <a:ext uri="{FF2B5EF4-FFF2-40B4-BE49-F238E27FC236}">
                  <a16:creationId xmlns:a16="http://schemas.microsoft.com/office/drawing/2014/main" id="{96A71594-1870-402B-96E4-8009AB5ADF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50" y="716135"/>
              <a:ext cx="1925086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0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新课导入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>
            <a:extLst>
              <a:ext uri="{FF2B5EF4-FFF2-40B4-BE49-F238E27FC236}">
                <a16:creationId xmlns:a16="http://schemas.microsoft.com/office/drawing/2014/main" id="{BADE4587-D31D-478E-82F8-3721D1545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987425"/>
            <a:ext cx="36544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）  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     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435" name="Text Box 8">
            <a:extLst>
              <a:ext uri="{FF2B5EF4-FFF2-40B4-BE49-F238E27FC236}">
                <a16:creationId xmlns:a16="http://schemas.microsoft.com/office/drawing/2014/main" id="{525F61CE-DD40-4F23-A5DD-6240C47E0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4175" y="976313"/>
            <a:ext cx="3686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1.2∶  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和  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18436" name="对象 6">
            <a:hlinkClick r:id="" action="ppaction://ole?verb=1"/>
            <a:extLst>
              <a:ext uri="{FF2B5EF4-FFF2-40B4-BE49-F238E27FC236}">
                <a16:creationId xmlns:a16="http://schemas.microsoft.com/office/drawing/2014/main" id="{BD1E661B-FC48-4068-8992-3A04C6DB46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9088" y="676275"/>
          <a:ext cx="922337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43261" imgH="406721" progId="Equation.KSEE3">
                  <p:embed/>
                </p:oleObj>
              </mc:Choice>
              <mc:Fallback>
                <p:oleObj r:id="rId2" imgW="343261" imgH="406721" progId="Equation.KSEE3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676275"/>
                        <a:ext cx="922337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对象 1">
            <a:hlinkClick r:id="" action="ppaction://ole?verb=1"/>
            <a:extLst>
              <a:ext uri="{FF2B5EF4-FFF2-40B4-BE49-F238E27FC236}">
                <a16:creationId xmlns:a16="http://schemas.microsoft.com/office/drawing/2014/main" id="{FBF3EBC0-A79F-4855-9561-D6F7F14568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24675" y="677863"/>
          <a:ext cx="855663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17225" imgH="406048" progId="Equation.DSMT4">
                  <p:embed/>
                </p:oleObj>
              </mc:Choice>
              <mc:Fallback>
                <p:oleObj name="Equation" r:id="rId4" imgW="317225" imgH="406048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675" y="677863"/>
                        <a:ext cx="855663" cy="109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对象 6">
            <a:hlinkClick r:id="" action="ppaction://ole?verb=1"/>
            <a:extLst>
              <a:ext uri="{FF2B5EF4-FFF2-40B4-BE49-F238E27FC236}">
                <a16:creationId xmlns:a16="http://schemas.microsoft.com/office/drawing/2014/main" id="{050AB833-7DA5-4576-80E6-668EAD659A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1788" y="676275"/>
          <a:ext cx="923925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43261" imgH="406721" progId="Equation.KSEE3">
                  <p:embed/>
                </p:oleObj>
              </mc:Choice>
              <mc:Fallback>
                <p:oleObj r:id="rId6" imgW="343261" imgH="406721" progId="Equation.KSEE3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788" y="676275"/>
                        <a:ext cx="923925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对象 1">
            <a:hlinkClick r:id="" action="ppaction://ole?verb=1"/>
            <a:extLst>
              <a:ext uri="{FF2B5EF4-FFF2-40B4-BE49-F238E27FC236}">
                <a16:creationId xmlns:a16="http://schemas.microsoft.com/office/drawing/2014/main" id="{7A3A79DB-AE19-4CFD-B2B6-CDE2789E87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51563" y="665163"/>
          <a:ext cx="409575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52580" imgH="406881" progId="Equation.KSEE3">
                  <p:embed/>
                </p:oleObj>
              </mc:Choice>
              <mc:Fallback>
                <p:oleObj r:id="rId8" imgW="152580" imgH="406881" progId="Equation.KSEE3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1563" y="665163"/>
                        <a:ext cx="409575" cy="109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27">
            <a:extLst>
              <a:ext uri="{FF2B5EF4-FFF2-40B4-BE49-F238E27FC236}">
                <a16:creationId xmlns:a16="http://schemas.microsoft.com/office/drawing/2014/main" id="{E94D2A78-5726-4DBD-888C-2496BCDCF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263" y="3902075"/>
            <a:ext cx="28114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可以组成比例</a:t>
            </a:r>
          </a:p>
        </p:txBody>
      </p:sp>
      <p:graphicFrame>
        <p:nvGraphicFramePr>
          <p:cNvPr id="9" name="对象 6">
            <a:hlinkClick r:id="" action="ppaction://ole?verb=1"/>
            <a:extLst>
              <a:ext uri="{FF2B5EF4-FFF2-40B4-BE49-F238E27FC236}">
                <a16:creationId xmlns:a16="http://schemas.microsoft.com/office/drawing/2014/main" id="{A425D7C2-0BCB-4815-9E2F-24F228404E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7688" y="1720850"/>
          <a:ext cx="1743075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648406" imgH="406560" progId="Equation.KSEE3">
                  <p:embed/>
                </p:oleObj>
              </mc:Choice>
              <mc:Fallback>
                <p:oleObj r:id="rId10" imgW="648406" imgH="406560" progId="Equation.KSEE3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1720850"/>
                        <a:ext cx="1743075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6">
            <a:hlinkClick r:id="" action="ppaction://ole?verb=1"/>
            <a:extLst>
              <a:ext uri="{FF2B5EF4-FFF2-40B4-BE49-F238E27FC236}">
                <a16:creationId xmlns:a16="http://schemas.microsoft.com/office/drawing/2014/main" id="{E7FF96C4-C8A2-49C7-A98C-1BFF6A7CF8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7688" y="2811463"/>
          <a:ext cx="17430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648406" imgH="406560" progId="Equation.KSEE3">
                  <p:embed/>
                </p:oleObj>
              </mc:Choice>
              <mc:Fallback>
                <p:oleObj r:id="rId12" imgW="648406" imgH="406560" progId="Equation.KSEE3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2811463"/>
                        <a:ext cx="1743075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6">
            <a:hlinkClick r:id="" action="ppaction://ole?verb=1"/>
            <a:extLst>
              <a:ext uri="{FF2B5EF4-FFF2-40B4-BE49-F238E27FC236}">
                <a16:creationId xmlns:a16="http://schemas.microsoft.com/office/drawing/2014/main" id="{1F59B0D0-CBDC-4230-85DE-4EB0E6DCBF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67388" y="2076450"/>
          <a:ext cx="15716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584610" imgH="177690" progId="Equation.KSEE3">
                  <p:embed/>
                </p:oleObj>
              </mc:Choice>
              <mc:Fallback>
                <p:oleObj r:id="rId14" imgW="584610" imgH="177690" progId="Equation.KSEE3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7388" y="2076450"/>
                        <a:ext cx="15716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6">
            <a:hlinkClick r:id="" action="ppaction://ole?verb=1"/>
            <a:extLst>
              <a:ext uri="{FF2B5EF4-FFF2-40B4-BE49-F238E27FC236}">
                <a16:creationId xmlns:a16="http://schemas.microsoft.com/office/drawing/2014/main" id="{D6C96429-423B-4451-8F72-058DBC6D67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75325" y="2811463"/>
          <a:ext cx="157321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584610" imgH="406560" progId="Equation.KSEE3">
                  <p:embed/>
                </p:oleObj>
              </mc:Choice>
              <mc:Fallback>
                <p:oleObj r:id="rId16" imgW="584610" imgH="406560" progId="Equation.KSEE3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325" y="2811463"/>
                        <a:ext cx="1573213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27">
            <a:extLst>
              <a:ext uri="{FF2B5EF4-FFF2-40B4-BE49-F238E27FC236}">
                <a16:creationId xmlns:a16="http://schemas.microsoft.com/office/drawing/2014/main" id="{12F56FBE-03C5-49CF-9F98-1E0649C95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200" y="3905250"/>
            <a:ext cx="28114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不能组成比例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8">
            <a:extLst>
              <a:ext uri="{FF2B5EF4-FFF2-40B4-BE49-F238E27FC236}">
                <a16:creationId xmlns:a16="http://schemas.microsoft.com/office/drawing/2014/main" id="{D471CFB0-59E9-4C61-AA39-0088F9A9C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1204913"/>
            <a:ext cx="82010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判断两个比能不能组成比例，有两种方法：</a:t>
            </a:r>
          </a:p>
        </p:txBody>
      </p:sp>
      <p:sp>
        <p:nvSpPr>
          <p:cNvPr id="19459" name="文本框 19">
            <a:extLst>
              <a:ext uri="{FF2B5EF4-FFF2-40B4-BE49-F238E27FC236}">
                <a16:creationId xmlns:a16="http://schemas.microsoft.com/office/drawing/2014/main" id="{D0024CB1-1442-4D9A-BD2E-4AF5D4134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1770063"/>
            <a:ext cx="54991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）根据比例的意义判断：</a:t>
            </a:r>
          </a:p>
        </p:txBody>
      </p:sp>
      <p:sp>
        <p:nvSpPr>
          <p:cNvPr id="19460" name="文本框 20">
            <a:extLst>
              <a:ext uri="{FF2B5EF4-FFF2-40B4-BE49-F238E27FC236}">
                <a16:creationId xmlns:a16="http://schemas.microsoft.com/office/drawing/2014/main" id="{3161332F-DF9B-4AF1-AD52-793430FE1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8" y="3024188"/>
            <a:ext cx="61579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）根据比例的基本性质判断：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553C0E5-16FC-4D44-81AE-5CBE28B22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550" y="2384425"/>
            <a:ext cx="53990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看两个比的比值是否相等；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BFD2BA3-A275-43C0-89C3-40DEC4B3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550" y="3636963"/>
            <a:ext cx="759936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看两个内项的积是否等于两个外项的积。</a:t>
            </a:r>
          </a:p>
        </p:txBody>
      </p:sp>
      <p:grpSp>
        <p:nvGrpSpPr>
          <p:cNvPr id="19463" name="组合 9">
            <a:extLst>
              <a:ext uri="{FF2B5EF4-FFF2-40B4-BE49-F238E27FC236}">
                <a16:creationId xmlns:a16="http://schemas.microsoft.com/office/drawing/2014/main" id="{EF1251ED-7425-4DC9-8E0E-3CF8E8A37232}"/>
              </a:ext>
            </a:extLst>
          </p:cNvPr>
          <p:cNvGrpSpPr>
            <a:grpSpLocks/>
          </p:cNvGrpSpPr>
          <p:nvPr/>
        </p:nvGrpSpPr>
        <p:grpSpPr bwMode="auto">
          <a:xfrm>
            <a:off x="219075" y="657225"/>
            <a:ext cx="1925638" cy="603250"/>
            <a:chOff x="269250" y="696752"/>
            <a:chExt cx="1925086" cy="60358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47CAA0C-2D1D-4833-9600-9D07B0E948F4}"/>
                </a:ext>
              </a:extLst>
            </p:cNvPr>
            <p:cNvSpPr/>
            <p:nvPr/>
          </p:nvSpPr>
          <p:spPr>
            <a:xfrm>
              <a:off x="269250" y="696752"/>
              <a:ext cx="1923498" cy="581347"/>
            </a:xfrm>
            <a:prstGeom prst="roundRect">
              <a:avLst>
                <a:gd name="adj" fmla="val 50000"/>
              </a:avLst>
            </a:prstGeom>
            <a:solidFill>
              <a:srgbClr val="F9AB3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24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Calibri" panose="020F0502020204030204"/>
                <a:ea typeface="+mn-ea"/>
              </a:endParaRPr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32047FF7-5E89-4A13-B769-ED5772B41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50" y="716135"/>
              <a:ext cx="1925086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0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归纳总结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">
            <a:extLst>
              <a:ext uri="{FF2B5EF4-FFF2-40B4-BE49-F238E27FC236}">
                <a16:creationId xmlns:a16="http://schemas.microsoft.com/office/drawing/2014/main" id="{F6B126F3-78E5-47FB-BF2C-4D1DC25C4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22" y="1319213"/>
            <a:ext cx="8603703" cy="121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已知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24×3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8×9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，你能写出比例吗？你能写几个？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1302ACA-991E-49DD-B1A8-98D9A1E14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75" y="2562225"/>
            <a:ext cx="21637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24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87426D0-2477-40F9-BF66-48D8CFA2D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600" y="3062288"/>
            <a:ext cx="2163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24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E5B3D06-7598-4946-B430-FB2925C2E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3541713"/>
            <a:ext cx="2163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24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3DBD310-DB0F-4A29-B76D-E2B55A287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038" y="4019550"/>
            <a:ext cx="2163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24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FA005D5-E605-429D-BA9B-7B1E3990F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6663" y="2562225"/>
            <a:ext cx="21653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24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83DD0D7-B0A3-4C1C-BED9-784A29C68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0638" y="3062288"/>
            <a:ext cx="2163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24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F68A717-6C0B-48B0-9C02-5B887689E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925" y="3541713"/>
            <a:ext cx="2254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24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0B200CD-BA55-4233-A0F5-1335FDC80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0800" y="4019550"/>
            <a:ext cx="2163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24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0491" name="组合 13">
            <a:extLst>
              <a:ext uri="{FF2B5EF4-FFF2-40B4-BE49-F238E27FC236}">
                <a16:creationId xmlns:a16="http://schemas.microsoft.com/office/drawing/2014/main" id="{31229514-84D2-4B18-B135-79163EC9ADD3}"/>
              </a:ext>
            </a:extLst>
          </p:cNvPr>
          <p:cNvGrpSpPr>
            <a:grpSpLocks/>
          </p:cNvGrpSpPr>
          <p:nvPr/>
        </p:nvGrpSpPr>
        <p:grpSpPr bwMode="auto">
          <a:xfrm>
            <a:off x="219075" y="657225"/>
            <a:ext cx="1925638" cy="603250"/>
            <a:chOff x="269250" y="696752"/>
            <a:chExt cx="1925086" cy="603584"/>
          </a:xfrm>
        </p:grpSpPr>
        <p:sp>
          <p:nvSpPr>
            <p:cNvPr id="15" name="Rectangle: Rounded Corners 10">
              <a:extLst>
                <a:ext uri="{FF2B5EF4-FFF2-40B4-BE49-F238E27FC236}">
                  <a16:creationId xmlns:a16="http://schemas.microsoft.com/office/drawing/2014/main" id="{047CAA0C-2D1D-4833-9600-9D07B0E948F4}"/>
                </a:ext>
              </a:extLst>
            </p:cNvPr>
            <p:cNvSpPr/>
            <p:nvPr/>
          </p:nvSpPr>
          <p:spPr>
            <a:xfrm>
              <a:off x="269250" y="696752"/>
              <a:ext cx="1923498" cy="581347"/>
            </a:xfrm>
            <a:prstGeom prst="roundRect">
              <a:avLst>
                <a:gd name="adj" fmla="val 50000"/>
              </a:avLst>
            </a:prstGeom>
            <a:solidFill>
              <a:srgbClr val="F9AB3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24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Calibri" panose="020F0502020204030204"/>
                <a:ea typeface="+mn-ea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1E751F8D-D6DF-4B7B-A4ED-8CA50FE48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50" y="716135"/>
              <a:ext cx="1925086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0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随堂练习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文本框 5">
            <a:extLst>
              <a:ext uri="{FF2B5EF4-FFF2-40B4-BE49-F238E27FC236}">
                <a16:creationId xmlns:a16="http://schemas.microsoft.com/office/drawing/2014/main" id="{FFED4DF5-714E-43A4-A263-738698E0F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80" y="692917"/>
            <a:ext cx="3376613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小红说得对吗？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3C54F68-EBB1-4346-9661-50D3F99EA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55" y="42042"/>
            <a:ext cx="5143500" cy="0"/>
          </a:xfrm>
          <a:prstGeom prst="rect">
            <a:avLst/>
          </a:prstGeom>
          <a:solidFill>
            <a:srgbClr val="F5F6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1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ea typeface="Source Han Sans CN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2616E9B-65A4-4996-AA27-E94A70D9D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042" y="2087693"/>
            <a:ext cx="2887799" cy="2288552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A362E4CD-ECA6-4767-AEEF-E5A962E794B2}"/>
              </a:ext>
            </a:extLst>
          </p:cNvPr>
          <p:cNvGrpSpPr/>
          <p:nvPr/>
        </p:nvGrpSpPr>
        <p:grpSpPr>
          <a:xfrm>
            <a:off x="546538" y="1576551"/>
            <a:ext cx="2974427" cy="1103588"/>
            <a:chOff x="388883" y="1534509"/>
            <a:chExt cx="2974427" cy="1103588"/>
          </a:xfrm>
        </p:grpSpPr>
        <p:sp>
          <p:nvSpPr>
            <p:cNvPr id="10" name="对话气泡: 圆角矩形 9">
              <a:extLst>
                <a:ext uri="{FF2B5EF4-FFF2-40B4-BE49-F238E27FC236}">
                  <a16:creationId xmlns:a16="http://schemas.microsoft.com/office/drawing/2014/main" id="{4BD573E3-EE88-4297-B499-05CE654E3EF2}"/>
                </a:ext>
              </a:extLst>
            </p:cNvPr>
            <p:cNvSpPr/>
            <p:nvPr/>
          </p:nvSpPr>
          <p:spPr bwMode="auto">
            <a:xfrm>
              <a:off x="388883" y="1534509"/>
              <a:ext cx="2837794" cy="1103588"/>
            </a:xfrm>
            <a:prstGeom prst="wedgeRoundRectCallout">
              <a:avLst>
                <a:gd name="adj1" fmla="val 47685"/>
                <a:gd name="adj2" fmla="val 74881"/>
                <a:gd name="adj3" fmla="val 16667"/>
              </a:avLst>
            </a:prstGeom>
            <a:solidFill>
              <a:srgbClr val="FFFFFF"/>
            </a:solidFill>
            <a:ln w="19050">
              <a:solidFill>
                <a:schemeClr val="accent6"/>
              </a:solidFill>
              <a:miter lim="800000"/>
            </a:ln>
          </p:spPr>
          <p:txBody>
            <a:bodyPr rtlCol="0"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2" name="文本框 5">
              <a:extLst>
                <a:ext uri="{FF2B5EF4-FFF2-40B4-BE49-F238E27FC236}">
                  <a16:creationId xmlns:a16="http://schemas.microsoft.com/office/drawing/2014/main" id="{D6314390-9CE8-43EC-A6FC-2929F72AD1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607" y="1538998"/>
              <a:ext cx="2888703" cy="1057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我不运动时心脏</a:t>
              </a:r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45</a:t>
              </a: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秒跳</a:t>
              </a:r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54</a:t>
              </a: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次。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51B9606-DF87-4100-9044-285CB3C81EB2}"/>
              </a:ext>
            </a:extLst>
          </p:cNvPr>
          <p:cNvGrpSpPr/>
          <p:nvPr/>
        </p:nvGrpSpPr>
        <p:grpSpPr>
          <a:xfrm>
            <a:off x="5607268" y="1328244"/>
            <a:ext cx="3282206" cy="637191"/>
            <a:chOff x="388882" y="1534509"/>
            <a:chExt cx="3282206" cy="637191"/>
          </a:xfrm>
        </p:grpSpPr>
        <p:sp>
          <p:nvSpPr>
            <p:cNvPr id="15" name="对话气泡: 圆角矩形 14">
              <a:extLst>
                <a:ext uri="{FF2B5EF4-FFF2-40B4-BE49-F238E27FC236}">
                  <a16:creationId xmlns:a16="http://schemas.microsoft.com/office/drawing/2014/main" id="{9EC4F734-F08B-41EC-819B-F38B035F2070}"/>
                </a:ext>
              </a:extLst>
            </p:cNvPr>
            <p:cNvSpPr/>
            <p:nvPr/>
          </p:nvSpPr>
          <p:spPr bwMode="auto">
            <a:xfrm>
              <a:off x="388882" y="1534509"/>
              <a:ext cx="3000703" cy="637191"/>
            </a:xfrm>
            <a:prstGeom prst="wedgeRoundRectCallout">
              <a:avLst>
                <a:gd name="adj1" fmla="val -28322"/>
                <a:gd name="adj2" fmla="val 76530"/>
                <a:gd name="adj3" fmla="val 16667"/>
              </a:avLst>
            </a:prstGeom>
            <a:solidFill>
              <a:srgbClr val="FFFFFF"/>
            </a:solidFill>
            <a:ln w="19050">
              <a:solidFill>
                <a:schemeClr val="accent6"/>
              </a:solidFill>
              <a:miter lim="800000"/>
            </a:ln>
          </p:spPr>
          <p:txBody>
            <a:bodyPr rtlCol="0"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3200" b="1" kern="0" dirty="0">
                <a:solidFill>
                  <a:srgbClr val="1C1C1C"/>
                </a:solidFill>
                <a:latin typeface="宋体" panose="02010600030101010101" pitchFamily="2" charset="-122"/>
              </a:endParaRPr>
            </a:p>
          </p:txBody>
        </p:sp>
        <p:sp>
          <p:nvSpPr>
            <p:cNvPr id="16" name="文本框 5">
              <a:extLst>
                <a:ext uri="{FF2B5EF4-FFF2-40B4-BE49-F238E27FC236}">
                  <a16:creationId xmlns:a16="http://schemas.microsoft.com/office/drawing/2014/main" id="{DD1E444D-C76F-4B1B-A4CA-6AEDDC986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819" y="1582741"/>
              <a:ext cx="3209269" cy="54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那</a:t>
              </a:r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分钟跳</a:t>
              </a:r>
              <a:r>
                <a:rPr lang="en-US" altLang="zh-CN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72</a:t>
              </a:r>
              <a:r>
                <a:rPr lang="zh-CN" altLang="en-US" sz="2800" b="1">
                  <a:latin typeface="楷体" panose="02010609060101010101" pitchFamily="49" charset="-122"/>
                  <a:ea typeface="楷体" panose="02010609060101010101" pitchFamily="49" charset="-122"/>
                </a:rPr>
                <a:t>次。</a:t>
              </a:r>
            </a:p>
          </p:txBody>
        </p:sp>
      </p:grpSp>
      <p:sp>
        <p:nvSpPr>
          <p:cNvPr id="17" name="文本框 5">
            <a:extLst>
              <a:ext uri="{FF2B5EF4-FFF2-40B4-BE49-F238E27FC236}">
                <a16:creationId xmlns:a16="http://schemas.microsoft.com/office/drawing/2014/main" id="{6453E604-ACC5-4FE8-81EA-E9536CD5B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9076" y="3828940"/>
            <a:ext cx="1291131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小红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4C3B0D0-C80C-4968-88CC-A1A20D931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75" y="2024063"/>
            <a:ext cx="20716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54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1.2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A181AED-4D18-4423-8E9A-03062CC0C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024063"/>
            <a:ext cx="20732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72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1.2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8674B9B-4271-46A1-B4F2-2B6B51E67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75" y="2605088"/>
            <a:ext cx="67675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两个比的比值相同，说明心跳的速度没有变，所以小红说得对。</a:t>
            </a: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C0613E42-96E3-47F4-B756-580AA45E3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1463675"/>
            <a:ext cx="267493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5">
            <a:extLst>
              <a:ext uri="{FF2B5EF4-FFF2-40B4-BE49-F238E27FC236}">
                <a16:creationId xmlns:a16="http://schemas.microsoft.com/office/drawing/2014/main" id="{12BA5DDE-132B-4373-95FF-EC98F38340DC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598488"/>
            <a:ext cx="7645400" cy="3554412"/>
            <a:chOff x="619562" y="677303"/>
            <a:chExt cx="7645526" cy="3553943"/>
          </a:xfrm>
        </p:grpSpPr>
        <p:pic>
          <p:nvPicPr>
            <p:cNvPr id="23559" name="图片 6">
              <a:extLst>
                <a:ext uri="{FF2B5EF4-FFF2-40B4-BE49-F238E27FC236}">
                  <a16:creationId xmlns:a16="http://schemas.microsoft.com/office/drawing/2014/main" id="{1D29C351-6D59-41AB-BB65-896C23F4E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4" t="23866" r="10719" b="22557"/>
            <a:stretch>
              <a:fillRect/>
            </a:stretch>
          </p:blipFill>
          <p:spPr bwMode="auto">
            <a:xfrm>
              <a:off x="619562" y="677303"/>
              <a:ext cx="7645526" cy="35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0" name="矩形 2">
              <a:extLst>
                <a:ext uri="{FF2B5EF4-FFF2-40B4-BE49-F238E27FC236}">
                  <a16:creationId xmlns:a16="http://schemas.microsoft.com/office/drawing/2014/main" id="{D1250D34-8EC4-4006-8780-1DB550BB8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66" y="1551336"/>
              <a:ext cx="522876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3200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同学们，今天的数学课你们有哪些收获呢？</a:t>
              </a:r>
            </a:p>
          </p:txBody>
        </p:sp>
      </p:grpSp>
      <p:pic>
        <p:nvPicPr>
          <p:cNvPr id="23555" name="图片 1">
            <a:extLst>
              <a:ext uri="{FF2B5EF4-FFF2-40B4-BE49-F238E27FC236}">
                <a16:creationId xmlns:a16="http://schemas.microsoft.com/office/drawing/2014/main" id="{78AC2194-0443-4E9F-A200-3201B1C9C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7388" y="3273425"/>
            <a:ext cx="828349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6" name="组合 12">
            <a:extLst>
              <a:ext uri="{FF2B5EF4-FFF2-40B4-BE49-F238E27FC236}">
                <a16:creationId xmlns:a16="http://schemas.microsoft.com/office/drawing/2014/main" id="{93268B2B-91B4-495E-B177-8FEFE1FD2C54}"/>
              </a:ext>
            </a:extLst>
          </p:cNvPr>
          <p:cNvGrpSpPr>
            <a:grpSpLocks/>
          </p:cNvGrpSpPr>
          <p:nvPr/>
        </p:nvGrpSpPr>
        <p:grpSpPr bwMode="auto">
          <a:xfrm>
            <a:off x="219075" y="657225"/>
            <a:ext cx="1925638" cy="603250"/>
            <a:chOff x="269250" y="696752"/>
            <a:chExt cx="1925086" cy="603584"/>
          </a:xfrm>
        </p:grpSpPr>
        <p:sp>
          <p:nvSpPr>
            <p:cNvPr id="14" name="Rectangle: Rounded Corners 10">
              <a:extLst>
                <a:ext uri="{FF2B5EF4-FFF2-40B4-BE49-F238E27FC236}">
                  <a16:creationId xmlns:a16="http://schemas.microsoft.com/office/drawing/2014/main" id="{047CAA0C-2D1D-4833-9600-9D07B0E948F4}"/>
                </a:ext>
              </a:extLst>
            </p:cNvPr>
            <p:cNvSpPr/>
            <p:nvPr/>
          </p:nvSpPr>
          <p:spPr>
            <a:xfrm>
              <a:off x="269250" y="696752"/>
              <a:ext cx="1923498" cy="581347"/>
            </a:xfrm>
            <a:prstGeom prst="roundRect">
              <a:avLst>
                <a:gd name="adj" fmla="val 50000"/>
              </a:avLst>
            </a:prstGeom>
            <a:solidFill>
              <a:srgbClr val="F9AB3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24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Calibri" panose="020F0502020204030204"/>
                <a:ea typeface="+mn-ea"/>
              </a:endParaRPr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4CCFBA82-070C-4447-8C89-645E3B161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50" y="716135"/>
              <a:ext cx="1925086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0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课堂小结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775D8F5-2CE9-4127-BC46-5A90A534638F}"/>
              </a:ext>
            </a:extLst>
          </p:cNvPr>
          <p:cNvSpPr txBox="1"/>
          <p:nvPr/>
        </p:nvSpPr>
        <p:spPr>
          <a:xfrm>
            <a:off x="219075" y="1279525"/>
            <a:ext cx="2139950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+mj-lt"/>
                <a:ea typeface="+mj-ea"/>
              </a:rPr>
              <a:t>1.</a:t>
            </a:r>
            <a:r>
              <a:rPr lang="zh-CN" altLang="en-US" sz="3200" b="1" dirty="0">
                <a:latin typeface="+mj-lt"/>
                <a:ea typeface="+mj-ea"/>
              </a:rPr>
              <a:t>我会填。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7AC2DC3-8CAD-42F6-97D5-41913203CCD5}"/>
              </a:ext>
            </a:extLst>
          </p:cNvPr>
          <p:cNvSpPr txBox="1"/>
          <p:nvPr/>
        </p:nvSpPr>
        <p:spPr>
          <a:xfrm>
            <a:off x="503238" y="1973263"/>
            <a:ext cx="8064500" cy="1949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+mj-lt"/>
                <a:ea typeface="+mj-ea"/>
              </a:rPr>
              <a:t>（</a:t>
            </a:r>
            <a:r>
              <a:rPr lang="en-US" altLang="zh-CN" sz="2800" b="1" dirty="0">
                <a:latin typeface="+mj-lt"/>
                <a:ea typeface="+mj-ea"/>
              </a:rPr>
              <a:t>1</a:t>
            </a:r>
            <a:r>
              <a:rPr lang="zh-CN" altLang="en-US" sz="2800" b="1" dirty="0">
                <a:latin typeface="+mj-lt"/>
                <a:ea typeface="+mj-ea"/>
              </a:rPr>
              <a:t>）已知</a:t>
            </a:r>
            <a:r>
              <a:rPr lang="en-US" altLang="zh-CN" sz="2800" b="1" i="1" dirty="0">
                <a:latin typeface="+mj-lt"/>
                <a:ea typeface="+mj-ea"/>
              </a:rPr>
              <a:t>A</a:t>
            </a:r>
            <a:r>
              <a:rPr lang="en-US" altLang="zh-CN" sz="2800" b="1" dirty="0">
                <a:latin typeface="+mj-lt"/>
                <a:ea typeface="+mj-ea"/>
              </a:rPr>
              <a:t>∶</a:t>
            </a:r>
            <a:r>
              <a:rPr lang="en-US" altLang="zh-CN" sz="2800" b="1" i="1" dirty="0">
                <a:latin typeface="+mj-lt"/>
                <a:ea typeface="+mj-ea"/>
              </a:rPr>
              <a:t>B</a:t>
            </a:r>
            <a:r>
              <a:rPr lang="en-US" altLang="zh-CN" sz="2800" b="1" dirty="0">
                <a:latin typeface="+mj-lt"/>
                <a:ea typeface="+mj-ea"/>
              </a:rPr>
              <a:t>=2</a:t>
            </a:r>
            <a:r>
              <a:rPr lang="zh-CN" altLang="en-US" sz="2800" b="1" dirty="0">
                <a:latin typeface="+mj-lt"/>
                <a:ea typeface="+mj-ea"/>
              </a:rPr>
              <a:t>∶  ，那么</a:t>
            </a:r>
            <a:r>
              <a:rPr lang="en-US" altLang="zh-CN" sz="2800" b="1" i="1" dirty="0">
                <a:latin typeface="+mj-lt"/>
                <a:ea typeface="+mj-ea"/>
              </a:rPr>
              <a:t>A</a:t>
            </a:r>
            <a:r>
              <a:rPr lang="en-US" altLang="zh-CN" sz="2800" b="1" dirty="0">
                <a:latin typeface="+mj-lt"/>
                <a:ea typeface="+mj-ea"/>
              </a:rPr>
              <a:t>×</a:t>
            </a:r>
            <a:r>
              <a:rPr lang="zh-CN" altLang="en-US" sz="2800" b="1" dirty="0">
                <a:latin typeface="+mj-lt"/>
                <a:ea typeface="+mj-ea"/>
              </a:rPr>
              <a:t>（   ）</a:t>
            </a:r>
            <a:r>
              <a:rPr lang="en-US" altLang="zh-CN" sz="2800" b="1" dirty="0">
                <a:latin typeface="+mj-lt"/>
                <a:ea typeface="+mj-ea"/>
              </a:rPr>
              <a:t>=</a:t>
            </a:r>
            <a:r>
              <a:rPr lang="en-US" altLang="zh-CN" sz="2800" b="1" i="1" dirty="0">
                <a:latin typeface="+mj-lt"/>
                <a:ea typeface="+mj-ea"/>
              </a:rPr>
              <a:t>B</a:t>
            </a:r>
            <a:r>
              <a:rPr lang="en-US" altLang="zh-CN" sz="2800" b="1" dirty="0">
                <a:latin typeface="+mj-lt"/>
                <a:ea typeface="+mj-ea"/>
              </a:rPr>
              <a:t>×</a:t>
            </a:r>
            <a:r>
              <a:rPr lang="zh-CN" altLang="en-US" sz="2800" b="1" dirty="0">
                <a:latin typeface="+mj-lt"/>
                <a:ea typeface="+mj-ea"/>
              </a:rPr>
              <a:t>（   ）。</a:t>
            </a:r>
            <a:endParaRPr lang="en-US" altLang="zh-CN" sz="2800" b="1" dirty="0">
              <a:latin typeface="+mj-lt"/>
              <a:ea typeface="+mj-ea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+mj-lt"/>
                <a:ea typeface="+mj-ea"/>
              </a:rPr>
              <a:t>（</a:t>
            </a:r>
            <a:r>
              <a:rPr lang="en-US" altLang="zh-CN" sz="2800" b="1" dirty="0">
                <a:latin typeface="+mj-lt"/>
                <a:ea typeface="+mj-ea"/>
              </a:rPr>
              <a:t>2</a:t>
            </a:r>
            <a:r>
              <a:rPr lang="zh-CN" altLang="en-US" sz="2800" b="1" dirty="0">
                <a:latin typeface="+mj-lt"/>
                <a:ea typeface="+mj-ea"/>
              </a:rPr>
              <a:t>）在一个比例中，两个外项的积是</a:t>
            </a:r>
            <a:r>
              <a:rPr lang="en-US" altLang="zh-CN" sz="2800" b="1" dirty="0">
                <a:latin typeface="+mj-lt"/>
                <a:ea typeface="+mj-ea"/>
              </a:rPr>
              <a:t>5</a:t>
            </a:r>
            <a:r>
              <a:rPr lang="zh-CN" altLang="en-US" sz="2800" b="1" dirty="0">
                <a:latin typeface="+mj-lt"/>
                <a:ea typeface="+mj-ea"/>
              </a:rPr>
              <a:t>，其中一个内项是     ，则另一个内项是（        ）。</a:t>
            </a:r>
          </a:p>
        </p:txBody>
      </p:sp>
      <p:graphicFrame>
        <p:nvGraphicFramePr>
          <p:cNvPr id="24580" name="对象 4">
            <a:extLst>
              <a:ext uri="{FF2B5EF4-FFF2-40B4-BE49-F238E27FC236}">
                <a16:creationId xmlns:a16="http://schemas.microsoft.com/office/drawing/2014/main" id="{901C3E94-DE33-432B-9862-7A81061D52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6000" y="1860550"/>
          <a:ext cx="328613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39" imgH="393529" progId="Equation.DSMT4">
                  <p:embed/>
                </p:oleObj>
              </mc:Choice>
              <mc:Fallback>
                <p:oleObj name="Equation" r:id="rId2" imgW="139639" imgH="393529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1860550"/>
                        <a:ext cx="328613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908600E7-6E3F-40ED-BD2A-6AFECA9976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0425" y="1881188"/>
          <a:ext cx="32861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39" imgH="393529" progId="Equation.DSMT4">
                  <p:embed/>
                </p:oleObj>
              </mc:Choice>
              <mc:Fallback>
                <p:oleObj name="Equation" r:id="rId4" imgW="139639" imgH="393529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1881188"/>
                        <a:ext cx="328613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C183D308-7CC4-44FD-9857-3BF1B987D8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54938" y="2151063"/>
          <a:ext cx="30003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80" imgH="164814" progId="Equation.DSMT4">
                  <p:embed/>
                </p:oleObj>
              </mc:Choice>
              <mc:Fallback>
                <p:oleObj name="Equation" r:id="rId6" imgW="126780" imgH="164814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4938" y="2151063"/>
                        <a:ext cx="300037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对象 7">
            <a:extLst>
              <a:ext uri="{FF2B5EF4-FFF2-40B4-BE49-F238E27FC236}">
                <a16:creationId xmlns:a16="http://schemas.microsoft.com/office/drawing/2014/main" id="{46C1F6F4-72BC-42CB-B8EB-76F7EE58E7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1488" y="3171825"/>
          <a:ext cx="357187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34" imgH="393529" progId="Equation.DSMT4">
                  <p:embed/>
                </p:oleObj>
              </mc:Choice>
              <mc:Fallback>
                <p:oleObj name="Equation" r:id="rId8" imgW="152334" imgH="393529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3171825"/>
                        <a:ext cx="357187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E9FB5760-930D-4001-96FB-83C5829AF1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9425" y="3425825"/>
          <a:ext cx="2984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3425825"/>
                        <a:ext cx="29845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>
            <a:extLst>
              <a:ext uri="{FF2B5EF4-FFF2-40B4-BE49-F238E27FC236}">
                <a16:creationId xmlns:a16="http://schemas.microsoft.com/office/drawing/2014/main" id="{BEEA2533-047C-44B8-BDDC-024D4210820E}"/>
              </a:ext>
            </a:extLst>
          </p:cNvPr>
          <p:cNvSpPr/>
          <p:nvPr/>
        </p:nvSpPr>
        <p:spPr>
          <a:xfrm>
            <a:off x="1789113" y="4486275"/>
            <a:ext cx="549275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24586" name="组合 12">
            <a:extLst>
              <a:ext uri="{FF2B5EF4-FFF2-40B4-BE49-F238E27FC236}">
                <a16:creationId xmlns:a16="http://schemas.microsoft.com/office/drawing/2014/main" id="{AD715692-11F7-4341-87D4-972379757835}"/>
              </a:ext>
            </a:extLst>
          </p:cNvPr>
          <p:cNvGrpSpPr>
            <a:grpSpLocks/>
          </p:cNvGrpSpPr>
          <p:nvPr/>
        </p:nvGrpSpPr>
        <p:grpSpPr bwMode="auto">
          <a:xfrm>
            <a:off x="219075" y="657225"/>
            <a:ext cx="1925638" cy="603250"/>
            <a:chOff x="269250" y="696752"/>
            <a:chExt cx="1925086" cy="603584"/>
          </a:xfrm>
        </p:grpSpPr>
        <p:sp>
          <p:nvSpPr>
            <p:cNvPr id="14" name="Rectangle: Rounded Corners 10">
              <a:extLst>
                <a:ext uri="{FF2B5EF4-FFF2-40B4-BE49-F238E27FC236}">
                  <a16:creationId xmlns:a16="http://schemas.microsoft.com/office/drawing/2014/main" id="{047CAA0C-2D1D-4833-9600-9D07B0E948F4}"/>
                </a:ext>
              </a:extLst>
            </p:cNvPr>
            <p:cNvSpPr/>
            <p:nvPr/>
          </p:nvSpPr>
          <p:spPr>
            <a:xfrm>
              <a:off x="269250" y="696752"/>
              <a:ext cx="1923498" cy="581347"/>
            </a:xfrm>
            <a:prstGeom prst="roundRect">
              <a:avLst>
                <a:gd name="adj" fmla="val 50000"/>
              </a:avLst>
            </a:prstGeom>
            <a:solidFill>
              <a:srgbClr val="F9AB3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24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Calibri" panose="020F0502020204030204"/>
                <a:ea typeface="+mn-ea"/>
              </a:endParaRPr>
            </a:p>
          </p:txBody>
        </p: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20EA59F2-9904-4512-9DA9-89964011C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50" y="716135"/>
              <a:ext cx="1925086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0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巩固练习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DE4570D-F687-4927-88E0-85216C2F7AAA}"/>
              </a:ext>
            </a:extLst>
          </p:cNvPr>
          <p:cNvSpPr txBox="1"/>
          <p:nvPr/>
        </p:nvSpPr>
        <p:spPr>
          <a:xfrm>
            <a:off x="361950" y="615950"/>
            <a:ext cx="8545513" cy="738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+mj-lt"/>
                <a:ea typeface="+mj-ea"/>
              </a:rPr>
              <a:t>2.</a:t>
            </a:r>
            <a:r>
              <a:rPr lang="zh-CN" altLang="en-US" sz="3200" b="1" dirty="0">
                <a:latin typeface="+mj-lt"/>
                <a:ea typeface="+mj-ea"/>
              </a:rPr>
              <a:t>我会判断。（对的画“√”，错的画“</a:t>
            </a:r>
            <a:r>
              <a:rPr lang="en-US" altLang="zh-CN" sz="3200" b="1" dirty="0">
                <a:latin typeface="+mj-lt"/>
                <a:ea typeface="+mj-ea"/>
              </a:rPr>
              <a:t>×</a:t>
            </a:r>
            <a:r>
              <a:rPr lang="zh-CN" altLang="en-US" sz="3200" b="1" dirty="0">
                <a:latin typeface="+mj-lt"/>
                <a:ea typeface="+mj-ea"/>
              </a:rPr>
              <a:t>”）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4632DA8-D0E5-48B8-8592-16BFA761EC4D}"/>
              </a:ext>
            </a:extLst>
          </p:cNvPr>
          <p:cNvSpPr txBox="1"/>
          <p:nvPr/>
        </p:nvSpPr>
        <p:spPr>
          <a:xfrm>
            <a:off x="401638" y="1327150"/>
            <a:ext cx="7934325" cy="1217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latin typeface="+mj-lt"/>
                <a:ea typeface="+mj-ea"/>
              </a:rPr>
              <a:t>（</a:t>
            </a:r>
            <a:r>
              <a:rPr lang="en-US" altLang="zh-CN" sz="3200" b="1" dirty="0">
                <a:latin typeface="+mj-lt"/>
                <a:ea typeface="+mj-ea"/>
              </a:rPr>
              <a:t>1</a:t>
            </a:r>
            <a:r>
              <a:rPr lang="zh-CN" altLang="en-US" sz="3200" b="1" dirty="0">
                <a:latin typeface="+mj-lt"/>
                <a:ea typeface="+mj-ea"/>
              </a:rPr>
              <a:t>）在比例里，两个外项的积是</a:t>
            </a:r>
            <a:r>
              <a:rPr lang="en-US" altLang="zh-CN" sz="3200" b="1" dirty="0">
                <a:latin typeface="+mj-lt"/>
                <a:ea typeface="+mj-ea"/>
              </a:rPr>
              <a:t>1</a:t>
            </a:r>
            <a:r>
              <a:rPr lang="zh-CN" altLang="en-US" sz="3200" b="1" dirty="0">
                <a:latin typeface="+mj-lt"/>
                <a:ea typeface="+mj-ea"/>
              </a:rPr>
              <a:t>，那么两个内项互为倒数。      （       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CCC704D-BEE3-47F0-B630-E35A02A89B0A}"/>
              </a:ext>
            </a:extLst>
          </p:cNvPr>
          <p:cNvSpPr txBox="1"/>
          <p:nvPr/>
        </p:nvSpPr>
        <p:spPr>
          <a:xfrm>
            <a:off x="401638" y="2763838"/>
            <a:ext cx="8763000" cy="627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latin typeface="+mj-lt"/>
                <a:ea typeface="+mj-ea"/>
              </a:rPr>
              <a:t>（</a:t>
            </a:r>
            <a:r>
              <a:rPr lang="en-US" altLang="zh-CN" sz="3200" b="1" dirty="0">
                <a:latin typeface="+mj-lt"/>
                <a:ea typeface="+mj-ea"/>
              </a:rPr>
              <a:t>2</a:t>
            </a:r>
            <a:r>
              <a:rPr lang="zh-CN" altLang="en-US" sz="3200" b="1" dirty="0">
                <a:latin typeface="+mj-lt"/>
                <a:ea typeface="+mj-ea"/>
              </a:rPr>
              <a:t>）如果             ，那么                 。   （        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7965FCD-F75C-4D63-AFA0-6A1CA00E031C}"/>
              </a:ext>
            </a:extLst>
          </p:cNvPr>
          <p:cNvSpPr txBox="1"/>
          <p:nvPr/>
        </p:nvSpPr>
        <p:spPr>
          <a:xfrm>
            <a:off x="401638" y="3609975"/>
            <a:ext cx="7932737" cy="1222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3200" b="1" dirty="0">
                <a:latin typeface="+mj-lt"/>
                <a:ea typeface="+mj-ea"/>
              </a:rPr>
              <a:t>（</a:t>
            </a:r>
            <a:r>
              <a:rPr lang="en-US" altLang="zh-CN" sz="3200" b="1" dirty="0">
                <a:latin typeface="+mj-lt"/>
                <a:ea typeface="+mj-ea"/>
              </a:rPr>
              <a:t>3</a:t>
            </a:r>
            <a:r>
              <a:rPr lang="zh-CN" altLang="en-US" sz="3200" b="1" dirty="0">
                <a:latin typeface="+mj-lt"/>
                <a:ea typeface="+mj-ea"/>
              </a:rPr>
              <a:t>）因为           （</a:t>
            </a:r>
            <a:r>
              <a:rPr lang="en-US" altLang="zh-CN" sz="3200" b="1" i="1" dirty="0">
                <a:latin typeface="+mj-lt"/>
                <a:ea typeface="+mj-ea"/>
              </a:rPr>
              <a:t>A</a:t>
            </a:r>
            <a:r>
              <a:rPr lang="zh-CN" altLang="en-US" sz="3200" b="1" dirty="0">
                <a:latin typeface="+mj-lt"/>
                <a:ea typeface="+mj-ea"/>
              </a:rPr>
              <a:t>和</a:t>
            </a:r>
            <a:r>
              <a:rPr lang="en-US" altLang="zh-CN" sz="3200" b="1" i="1" dirty="0">
                <a:latin typeface="+mj-lt"/>
                <a:ea typeface="+mj-ea"/>
              </a:rPr>
              <a:t>B</a:t>
            </a:r>
            <a:r>
              <a:rPr lang="zh-CN" altLang="en-US" sz="3200" b="1" dirty="0">
                <a:latin typeface="+mj-lt"/>
                <a:ea typeface="+mj-ea"/>
              </a:rPr>
              <a:t>都不为</a:t>
            </a:r>
            <a:r>
              <a:rPr lang="en-US" altLang="zh-CN" sz="3200" b="1" dirty="0">
                <a:latin typeface="+mj-lt"/>
                <a:ea typeface="+mj-ea"/>
              </a:rPr>
              <a:t>0</a:t>
            </a:r>
            <a:r>
              <a:rPr lang="zh-CN" altLang="en-US" sz="3200" b="1" dirty="0">
                <a:latin typeface="+mj-lt"/>
                <a:ea typeface="+mj-ea"/>
              </a:rPr>
              <a:t>），所以</a:t>
            </a:r>
            <a:r>
              <a:rPr lang="en-US" altLang="zh-CN" sz="3200" b="1" i="1" dirty="0">
                <a:latin typeface="+mj-lt"/>
                <a:ea typeface="+mj-ea"/>
              </a:rPr>
              <a:t>A</a:t>
            </a:r>
            <a:r>
              <a:rPr lang="en-US" altLang="zh-CN" sz="3200" b="1" dirty="0">
                <a:latin typeface="+mj-lt"/>
                <a:ea typeface="+mj-ea"/>
              </a:rPr>
              <a:t>∶</a:t>
            </a:r>
            <a:r>
              <a:rPr lang="en-US" altLang="zh-CN" sz="3200" b="1" i="1" dirty="0">
                <a:latin typeface="+mj-lt"/>
                <a:ea typeface="+mj-ea"/>
              </a:rPr>
              <a:t>B</a:t>
            </a:r>
            <a:r>
              <a:rPr lang="en-US" altLang="zh-CN" sz="3200" b="1" dirty="0">
                <a:latin typeface="+mj-lt"/>
                <a:ea typeface="+mj-ea"/>
              </a:rPr>
              <a:t>=7</a:t>
            </a:r>
            <a:r>
              <a:rPr lang="zh-CN" altLang="en-US" sz="3200" b="1" dirty="0">
                <a:latin typeface="+mj-lt"/>
                <a:ea typeface="+mj-ea"/>
              </a:rPr>
              <a:t>∶</a:t>
            </a:r>
            <a:r>
              <a:rPr lang="en-US" altLang="zh-CN" sz="3200" b="1" dirty="0">
                <a:latin typeface="+mj-lt"/>
                <a:ea typeface="+mj-ea"/>
              </a:rPr>
              <a:t>5</a:t>
            </a:r>
            <a:r>
              <a:rPr lang="zh-CN" altLang="en-US" sz="3200" b="1" dirty="0">
                <a:latin typeface="+mj-lt"/>
                <a:ea typeface="+mj-ea"/>
              </a:rPr>
              <a:t>。      </a:t>
            </a:r>
            <a:r>
              <a:rPr lang="en-US" altLang="zh-CN" sz="3200" b="1" dirty="0">
                <a:latin typeface="+mj-lt"/>
                <a:ea typeface="+mj-ea"/>
              </a:rPr>
              <a:t>   </a:t>
            </a:r>
            <a:r>
              <a:rPr lang="zh-CN" altLang="en-US" sz="3200" b="1" dirty="0">
                <a:latin typeface="+mj-lt"/>
                <a:ea typeface="+mj-ea"/>
              </a:rPr>
              <a:t>（        ）</a:t>
            </a:r>
          </a:p>
        </p:txBody>
      </p:sp>
      <p:graphicFrame>
        <p:nvGraphicFramePr>
          <p:cNvPr id="25606" name="对象 5">
            <a:extLst>
              <a:ext uri="{FF2B5EF4-FFF2-40B4-BE49-F238E27FC236}">
                <a16:creationId xmlns:a16="http://schemas.microsoft.com/office/drawing/2014/main" id="{D01497CC-50F5-4705-A600-D3C9EC966C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90775" y="2516188"/>
          <a:ext cx="1231900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613" imgH="393529" progId="Equation.DSMT4">
                  <p:embed/>
                </p:oleObj>
              </mc:Choice>
              <mc:Fallback>
                <p:oleObj name="Equation" r:id="rId2" imgW="431613" imgH="393529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775" y="2516188"/>
                        <a:ext cx="1231900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对象 6">
            <a:extLst>
              <a:ext uri="{FF2B5EF4-FFF2-40B4-BE49-F238E27FC236}">
                <a16:creationId xmlns:a16="http://schemas.microsoft.com/office/drawing/2014/main" id="{FF067874-B148-4B8F-AA1B-18B80858AA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6488" y="2832100"/>
          <a:ext cx="17160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626" imgH="203024" progId="Equation.DSMT4">
                  <p:embed/>
                </p:oleObj>
              </mc:Choice>
              <mc:Fallback>
                <p:oleObj name="Equation" r:id="rId4" imgW="545626" imgH="203024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488" y="2832100"/>
                        <a:ext cx="171608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8" name="对象 7">
            <a:extLst>
              <a:ext uri="{FF2B5EF4-FFF2-40B4-BE49-F238E27FC236}">
                <a16:creationId xmlns:a16="http://schemas.microsoft.com/office/drawing/2014/main" id="{70C89BEF-86B0-4015-ADB3-B79A9CAE85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90775" y="3560763"/>
          <a:ext cx="128746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863" imgH="393529" progId="Equation.DSMT4">
                  <p:embed/>
                </p:oleObj>
              </mc:Choice>
              <mc:Fallback>
                <p:oleObj name="Equation" r:id="rId6" imgW="545863" imgH="393529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775" y="3560763"/>
                        <a:ext cx="1287463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9CE6DEE3-DAEB-4543-A435-32FAAF734A39}"/>
              </a:ext>
            </a:extLst>
          </p:cNvPr>
          <p:cNvSpPr txBox="1"/>
          <p:nvPr/>
        </p:nvSpPr>
        <p:spPr>
          <a:xfrm>
            <a:off x="4824413" y="1690688"/>
            <a:ext cx="493712" cy="9858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rgbClr val="FF0000"/>
                </a:solidFill>
                <a:latin typeface="+mj-lt"/>
                <a:ea typeface="+mj-ea"/>
              </a:rPr>
              <a:t>√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7FC5CE4-3E67-4323-B0DB-1622ECF0617E}"/>
              </a:ext>
            </a:extLst>
          </p:cNvPr>
          <p:cNvSpPr txBox="1"/>
          <p:nvPr/>
        </p:nvSpPr>
        <p:spPr>
          <a:xfrm>
            <a:off x="7756525" y="2498725"/>
            <a:ext cx="750888" cy="9794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+mj-lt"/>
                <a:ea typeface="+mj-ea"/>
              </a:rPr>
              <a:t>×</a:t>
            </a:r>
            <a:endParaRPr lang="zh-CN" altLang="en-US" sz="44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243C055-5CAA-4B25-8EA5-9FABCD7316F9}"/>
              </a:ext>
            </a:extLst>
          </p:cNvPr>
          <p:cNvSpPr txBox="1"/>
          <p:nvPr/>
        </p:nvSpPr>
        <p:spPr>
          <a:xfrm>
            <a:off x="4298950" y="3927475"/>
            <a:ext cx="749300" cy="9794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+mj-lt"/>
                <a:ea typeface="+mj-ea"/>
              </a:rPr>
              <a:t>×</a:t>
            </a:r>
            <a:endParaRPr lang="zh-CN" altLang="en-US" sz="44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7795DFB-1EF7-42F9-BBCC-BC820AA84030}"/>
              </a:ext>
            </a:extLst>
          </p:cNvPr>
          <p:cNvSpPr/>
          <p:nvPr/>
        </p:nvSpPr>
        <p:spPr>
          <a:xfrm>
            <a:off x="1789113" y="4724400"/>
            <a:ext cx="549275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392A0C2-7488-4ABF-9287-8FD8E4A87EBC}"/>
              </a:ext>
            </a:extLst>
          </p:cNvPr>
          <p:cNvSpPr txBox="1"/>
          <p:nvPr/>
        </p:nvSpPr>
        <p:spPr>
          <a:xfrm>
            <a:off x="539750" y="884238"/>
            <a:ext cx="841692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latin typeface="+mj-lt"/>
                <a:ea typeface="+mj-ea"/>
              </a:rPr>
              <a:t>3.</a:t>
            </a:r>
            <a:r>
              <a:rPr lang="zh-CN" altLang="en-US" sz="3200" b="1" dirty="0">
                <a:latin typeface="+mj-lt"/>
                <a:ea typeface="+mj-ea"/>
              </a:rPr>
              <a:t>应用比例的基本性质，判断下面哪组中的两个比能组成比例，并把比例写出来。</a:t>
            </a:r>
          </a:p>
        </p:txBody>
      </p:sp>
      <p:graphicFrame>
        <p:nvGraphicFramePr>
          <p:cNvPr id="26627" name="对象 2">
            <a:extLst>
              <a:ext uri="{FF2B5EF4-FFF2-40B4-BE49-F238E27FC236}">
                <a16:creationId xmlns:a16="http://schemas.microsoft.com/office/drawing/2014/main" id="{F235BF50-8FE4-4B25-AE55-3F4B3C6F35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0375" y="2138363"/>
          <a:ext cx="283368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1726" imgH="215806" progId="Equation.DSMT4">
                  <p:embed/>
                </p:oleObj>
              </mc:Choice>
              <mc:Fallback>
                <p:oleObj name="Equation" r:id="rId2" imgW="1091726" imgH="215806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2138363"/>
                        <a:ext cx="2833688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对象 3">
            <a:extLst>
              <a:ext uri="{FF2B5EF4-FFF2-40B4-BE49-F238E27FC236}">
                <a16:creationId xmlns:a16="http://schemas.microsoft.com/office/drawing/2014/main" id="{12DBB475-7FE1-4EF6-9344-8FF7143662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0375" y="2546350"/>
          <a:ext cx="253523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476" imgH="393529" progId="Equation.DSMT4">
                  <p:embed/>
                </p:oleObj>
              </mc:Choice>
              <mc:Fallback>
                <p:oleObj name="Equation" r:id="rId4" imgW="977476" imgH="393529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2546350"/>
                        <a:ext cx="2535238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对象 4">
            <a:extLst>
              <a:ext uri="{FF2B5EF4-FFF2-40B4-BE49-F238E27FC236}">
                <a16:creationId xmlns:a16="http://schemas.microsoft.com/office/drawing/2014/main" id="{A756FA17-F27A-48DE-BDA4-4883ECC6A4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0375" y="3536950"/>
          <a:ext cx="312896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05977" imgH="393529" progId="Equation.DSMT4">
                  <p:embed/>
                </p:oleObj>
              </mc:Choice>
              <mc:Fallback>
                <p:oleObj name="Equation" r:id="rId6" imgW="1205977" imgH="393529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3536950"/>
                        <a:ext cx="3128963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564E180D-ACAC-46EF-B60A-0922A7DD120D}"/>
              </a:ext>
            </a:extLst>
          </p:cNvPr>
          <p:cNvSpPr/>
          <p:nvPr/>
        </p:nvSpPr>
        <p:spPr>
          <a:xfrm>
            <a:off x="1789113" y="4724400"/>
            <a:ext cx="549275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对象 1">
            <a:extLst>
              <a:ext uri="{FF2B5EF4-FFF2-40B4-BE49-F238E27FC236}">
                <a16:creationId xmlns:a16="http://schemas.microsoft.com/office/drawing/2014/main" id="{B0389D83-08B7-41B3-94A4-B49364C5F6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200" y="661988"/>
          <a:ext cx="75088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95600" imgH="203200" progId="Equation.DSMT4">
                  <p:embed/>
                </p:oleObj>
              </mc:Choice>
              <mc:Fallback>
                <p:oleObj name="Equation" r:id="rId2" imgW="2895600" imgH="2032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661988"/>
                        <a:ext cx="7508875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对象 2">
            <a:extLst>
              <a:ext uri="{FF2B5EF4-FFF2-40B4-BE49-F238E27FC236}">
                <a16:creationId xmlns:a16="http://schemas.microsoft.com/office/drawing/2014/main" id="{A088C332-7AB7-40FF-B87A-CEF056A192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200" y="1362075"/>
          <a:ext cx="7967663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73400" imgH="393700" progId="Equation.DSMT4">
                  <p:embed/>
                </p:oleObj>
              </mc:Choice>
              <mc:Fallback>
                <p:oleObj name="Equation" r:id="rId4" imgW="3073400" imgH="3937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362075"/>
                        <a:ext cx="7967663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对象 3">
            <a:extLst>
              <a:ext uri="{FF2B5EF4-FFF2-40B4-BE49-F238E27FC236}">
                <a16:creationId xmlns:a16="http://schemas.microsoft.com/office/drawing/2014/main" id="{C97FC1A6-67CF-4DF0-B2F4-493F153D01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3200" y="2439988"/>
          <a:ext cx="7345363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32100" imgH="812800" progId="Equation.DSMT4">
                  <p:embed/>
                </p:oleObj>
              </mc:Choice>
              <mc:Fallback>
                <p:oleObj name="Equation" r:id="rId6" imgW="2832100" imgH="8128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2439988"/>
                        <a:ext cx="7345363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1B04F02E-8982-4503-B913-28F146328BFA}"/>
              </a:ext>
            </a:extLst>
          </p:cNvPr>
          <p:cNvSpPr/>
          <p:nvPr/>
        </p:nvSpPr>
        <p:spPr>
          <a:xfrm>
            <a:off x="1789113" y="4486275"/>
            <a:ext cx="549275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kern="100" dirty="0">
                <a:latin typeface="Times New Roman" panose="02020603050405020304" pitchFamily="18" charset="0"/>
              </a:rPr>
              <a:t>选自“状元成才路”</a:t>
            </a:r>
            <a:r>
              <a:rPr lang="zh-CN" altLang="en-US" sz="1050" b="1" kern="100">
                <a:latin typeface="宋体" panose="02010600030101010101" pitchFamily="2" charset="-122"/>
              </a:rPr>
              <a:t>系列丛书</a:t>
            </a:r>
            <a:endParaRPr lang="zh-CN" altLang="en-US" sz="900" b="1" kern="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9279967-13A6-42A9-B168-F334E6A4BE01}"/>
              </a:ext>
            </a:extLst>
          </p:cNvPr>
          <p:cNvSpPr/>
          <p:nvPr/>
        </p:nvSpPr>
        <p:spPr>
          <a:xfrm>
            <a:off x="3122613" y="1819275"/>
            <a:ext cx="252888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4∶5=8∶10</a:t>
            </a:r>
            <a:endParaRPr lang="zh-CN" altLang="en-US" sz="3600" dirty="0">
              <a:latin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343D995-A9C6-4D01-9DE6-0155E05FD2FE}"/>
              </a:ext>
            </a:extLst>
          </p:cNvPr>
          <p:cNvGrpSpPr>
            <a:grpSpLocks/>
          </p:cNvGrpSpPr>
          <p:nvPr/>
        </p:nvGrpSpPr>
        <p:grpSpPr bwMode="auto">
          <a:xfrm>
            <a:off x="3978275" y="2128838"/>
            <a:ext cx="519113" cy="889000"/>
            <a:chOff x="2307" y="1876"/>
            <a:chExt cx="589" cy="511"/>
          </a:xfrm>
        </p:grpSpPr>
        <p:sp>
          <p:nvSpPr>
            <p:cNvPr id="10251" name="Text Box 9">
              <a:extLst>
                <a:ext uri="{FF2B5EF4-FFF2-40B4-BE49-F238E27FC236}">
                  <a16:creationId xmlns:a16="http://schemas.microsoft.com/office/drawing/2014/main" id="{3871B77D-CB14-441F-BF47-93F118CF7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7" y="1876"/>
              <a:ext cx="589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内项</a:t>
              </a:r>
            </a:p>
          </p:txBody>
        </p:sp>
        <p:sp>
          <p:nvSpPr>
            <p:cNvPr id="10252" name="Line 5">
              <a:extLst>
                <a:ext uri="{FF2B5EF4-FFF2-40B4-BE49-F238E27FC236}">
                  <a16:creationId xmlns:a16="http://schemas.microsoft.com/office/drawing/2014/main" id="{57797C89-DA24-474A-A464-C4835CF889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2387"/>
              <a:ext cx="4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3" name="Line 7">
              <a:extLst>
                <a:ext uri="{FF2B5EF4-FFF2-40B4-BE49-F238E27FC236}">
                  <a16:creationId xmlns:a16="http://schemas.microsoft.com/office/drawing/2014/main" id="{D9DDA869-85AF-49BE-AF39-E575E2A546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2069"/>
              <a:ext cx="0" cy="3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4" name="Line 8">
              <a:extLst>
                <a:ext uri="{FF2B5EF4-FFF2-40B4-BE49-F238E27FC236}">
                  <a16:creationId xmlns:a16="http://schemas.microsoft.com/office/drawing/2014/main" id="{56474242-59A8-407A-AB73-66A2150BAB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8" y="2069"/>
              <a:ext cx="0" cy="3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5" name="Line 6">
              <a:extLst>
                <a:ext uri="{FF2B5EF4-FFF2-40B4-BE49-F238E27FC236}">
                  <a16:creationId xmlns:a16="http://schemas.microsoft.com/office/drawing/2014/main" id="{67189C40-2071-454F-A9FB-7B02EEFD7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8" y="2387"/>
              <a:ext cx="6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4F735D8-A092-4DE0-BB21-150A0D88044C}"/>
              </a:ext>
            </a:extLst>
          </p:cNvPr>
          <p:cNvGrpSpPr>
            <a:grpSpLocks/>
          </p:cNvGrpSpPr>
          <p:nvPr/>
        </p:nvGrpSpPr>
        <p:grpSpPr bwMode="auto">
          <a:xfrm>
            <a:off x="3355975" y="2465388"/>
            <a:ext cx="1901825" cy="1924050"/>
            <a:chOff x="1933" y="2069"/>
            <a:chExt cx="1304" cy="1212"/>
          </a:xfrm>
        </p:grpSpPr>
        <p:sp>
          <p:nvSpPr>
            <p:cNvPr id="10246" name="Line 14">
              <a:extLst>
                <a:ext uri="{FF2B5EF4-FFF2-40B4-BE49-F238E27FC236}">
                  <a16:creationId xmlns:a16="http://schemas.microsoft.com/office/drawing/2014/main" id="{E200FE49-2B9A-4A91-B379-6C41A9C32B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34" y="2069"/>
              <a:ext cx="0" cy="8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7" name="Line 13">
              <a:extLst>
                <a:ext uri="{FF2B5EF4-FFF2-40B4-BE49-F238E27FC236}">
                  <a16:creationId xmlns:a16="http://schemas.microsoft.com/office/drawing/2014/main" id="{2FB1AAEB-B47C-464F-BE5B-F29CBA1B4A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3" y="2069"/>
              <a:ext cx="0" cy="8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8" name="Line 12">
              <a:extLst>
                <a:ext uri="{FF2B5EF4-FFF2-40B4-BE49-F238E27FC236}">
                  <a16:creationId xmlns:a16="http://schemas.microsoft.com/office/drawing/2014/main" id="{FEECEEE4-80C6-432C-ADFC-426A29BCC4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3" y="2931"/>
              <a:ext cx="30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49" name="Line 11">
              <a:extLst>
                <a:ext uri="{FF2B5EF4-FFF2-40B4-BE49-F238E27FC236}">
                  <a16:creationId xmlns:a16="http://schemas.microsoft.com/office/drawing/2014/main" id="{13C662E4-5E21-44D4-ABB2-66BFE1DE5C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931"/>
              <a:ext cx="35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0" name="Rectangle 17">
              <a:extLst>
                <a:ext uri="{FF2B5EF4-FFF2-40B4-BE49-F238E27FC236}">
                  <a16:creationId xmlns:a16="http://schemas.microsoft.com/office/drawing/2014/main" id="{633C3FCF-1221-4BCF-9C23-49DFC3905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1" y="2680"/>
              <a:ext cx="577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外   项</a:t>
              </a: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7B260D43-2CC2-43D1-9A77-415121E2C964}"/>
              </a:ext>
            </a:extLst>
          </p:cNvPr>
          <p:cNvSpPr/>
          <p:nvPr/>
        </p:nvSpPr>
        <p:spPr>
          <a:xfrm>
            <a:off x="2279650" y="1085850"/>
            <a:ext cx="44354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4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、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5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、</a:t>
            </a:r>
            <a:r>
              <a:rPr lang="en-US" altLang="zh-CN" sz="2800" b="1" dirty="0">
                <a:latin typeface="+mn-lt"/>
                <a:ea typeface="黑体" panose="02010609060101010101" pitchFamily="49" charset="-122"/>
              </a:rPr>
              <a:t>8</a:t>
            </a:r>
            <a:r>
              <a:rPr lang="zh-CN" altLang="en-US" sz="2800" b="1">
                <a:latin typeface="+mn-lt"/>
                <a:ea typeface="黑体" panose="02010609060101010101" pitchFamily="49" charset="-122"/>
              </a:rPr>
              <a:t>、</a:t>
            </a:r>
            <a:r>
              <a:rPr lang="en-US" altLang="zh-CN" sz="2800" b="1">
                <a:latin typeface="+mn-lt"/>
                <a:ea typeface="黑体" panose="02010609060101010101" pitchFamily="49" charset="-122"/>
              </a:rPr>
              <a:t>10</a:t>
            </a:r>
            <a:r>
              <a:rPr lang="zh-CN" altLang="en-US" sz="2800" b="1">
                <a:latin typeface="+mn-lt"/>
                <a:ea typeface="黑体" panose="02010609060101010101" pitchFamily="49" charset="-122"/>
              </a:rPr>
              <a:t>叫作比例</a:t>
            </a:r>
            <a:r>
              <a:rPr lang="zh-CN" altLang="en-US" sz="2800" b="1" dirty="0">
                <a:latin typeface="+mn-lt"/>
                <a:ea typeface="黑体" panose="02010609060101010101" pitchFamily="49" charset="-122"/>
              </a:rPr>
              <a:t>的项</a:t>
            </a:r>
            <a:endParaRPr lang="zh-CN" alt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">
            <a:extLst>
              <a:ext uri="{FF2B5EF4-FFF2-40B4-BE49-F238E27FC236}">
                <a16:creationId xmlns:a16="http://schemas.microsoft.com/office/drawing/2014/main" id="{DDC7A652-272E-4E8E-9937-E91A916FA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277813"/>
            <a:ext cx="7188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说出下面比例的内项和外项各是多少？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6102DAC4-1C45-4102-8EDB-5D836BC67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3" y="931863"/>
            <a:ext cx="41417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2.4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1.6 </a:t>
            </a:r>
            <a:r>
              <a:rPr lang="en-US" altLang="zh-CN" sz="3200" b="1">
                <a:latin typeface="Times New Roman" panose="02020603050405020304" pitchFamily="18" charset="0"/>
              </a:rPr>
              <a:t>=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60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rPr>
              <a:t>∶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40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B256B4B-CDBB-48E5-9BD8-F6C1489D76A5}"/>
              </a:ext>
            </a:extLst>
          </p:cNvPr>
          <p:cNvGrpSpPr>
            <a:grpSpLocks/>
          </p:cNvGrpSpPr>
          <p:nvPr/>
        </p:nvGrpSpPr>
        <p:grpSpPr bwMode="auto">
          <a:xfrm>
            <a:off x="1819275" y="1479550"/>
            <a:ext cx="1192213" cy="841375"/>
            <a:chOff x="2310" y="2069"/>
            <a:chExt cx="589" cy="484"/>
          </a:xfrm>
        </p:grpSpPr>
        <p:sp>
          <p:nvSpPr>
            <p:cNvPr id="11282" name="Text Box 9">
              <a:extLst>
                <a:ext uri="{FF2B5EF4-FFF2-40B4-BE49-F238E27FC236}">
                  <a16:creationId xmlns:a16="http://schemas.microsoft.com/office/drawing/2014/main" id="{8BEAE47F-71C7-4B00-A487-68E4F964B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0" y="2190"/>
              <a:ext cx="589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内项</a:t>
              </a:r>
            </a:p>
          </p:txBody>
        </p:sp>
        <p:sp>
          <p:nvSpPr>
            <p:cNvPr id="11283" name="Line 5">
              <a:extLst>
                <a:ext uri="{FF2B5EF4-FFF2-40B4-BE49-F238E27FC236}">
                  <a16:creationId xmlns:a16="http://schemas.microsoft.com/office/drawing/2014/main" id="{D523ADDD-CCAE-45B5-952F-5C70E85AA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2387"/>
              <a:ext cx="4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4" name="Line 7">
              <a:extLst>
                <a:ext uri="{FF2B5EF4-FFF2-40B4-BE49-F238E27FC236}">
                  <a16:creationId xmlns:a16="http://schemas.microsoft.com/office/drawing/2014/main" id="{BAEC45AB-5369-417D-ACF2-79ACE06B35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2069"/>
              <a:ext cx="0" cy="3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5" name="Line 8">
              <a:extLst>
                <a:ext uri="{FF2B5EF4-FFF2-40B4-BE49-F238E27FC236}">
                  <a16:creationId xmlns:a16="http://schemas.microsoft.com/office/drawing/2014/main" id="{83E6836B-892D-476A-848C-C8AFA505AB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8" y="2069"/>
              <a:ext cx="0" cy="3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6" name="Line 6">
              <a:extLst>
                <a:ext uri="{FF2B5EF4-FFF2-40B4-BE49-F238E27FC236}">
                  <a16:creationId xmlns:a16="http://schemas.microsoft.com/office/drawing/2014/main" id="{6B233A7A-0CB7-4030-A008-B32B89EE7B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8" y="2387"/>
              <a:ext cx="6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2DD92BD-C3E6-4665-B275-9BB610987CD3}"/>
              </a:ext>
            </a:extLst>
          </p:cNvPr>
          <p:cNvGrpSpPr>
            <a:grpSpLocks/>
          </p:cNvGrpSpPr>
          <p:nvPr/>
        </p:nvGrpSpPr>
        <p:grpSpPr bwMode="auto">
          <a:xfrm>
            <a:off x="1090613" y="1449388"/>
            <a:ext cx="2652712" cy="1568450"/>
            <a:chOff x="1933" y="2069"/>
            <a:chExt cx="1157" cy="988"/>
          </a:xfrm>
        </p:grpSpPr>
        <p:sp>
          <p:nvSpPr>
            <p:cNvPr id="11277" name="Line 14">
              <a:extLst>
                <a:ext uri="{FF2B5EF4-FFF2-40B4-BE49-F238E27FC236}">
                  <a16:creationId xmlns:a16="http://schemas.microsoft.com/office/drawing/2014/main" id="{84C1E8F3-E061-4D6C-90E4-943DAB7BBB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7" y="2069"/>
              <a:ext cx="0" cy="8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8" name="Line 13">
              <a:extLst>
                <a:ext uri="{FF2B5EF4-FFF2-40B4-BE49-F238E27FC236}">
                  <a16:creationId xmlns:a16="http://schemas.microsoft.com/office/drawing/2014/main" id="{218424D0-9F98-4566-924E-C6175B24CA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33" y="2069"/>
              <a:ext cx="0" cy="8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9" name="Line 12">
              <a:extLst>
                <a:ext uri="{FF2B5EF4-FFF2-40B4-BE49-F238E27FC236}">
                  <a16:creationId xmlns:a16="http://schemas.microsoft.com/office/drawing/2014/main" id="{326EA62A-8E7D-4B14-8459-7D65E1F246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3" y="2931"/>
              <a:ext cx="30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0" name="Line 11">
              <a:extLst>
                <a:ext uri="{FF2B5EF4-FFF2-40B4-BE49-F238E27FC236}">
                  <a16:creationId xmlns:a16="http://schemas.microsoft.com/office/drawing/2014/main" id="{F2624666-5072-4D0F-BCB5-A471924516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3" y="2931"/>
              <a:ext cx="35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1" name="Rectangle 17">
              <a:extLst>
                <a:ext uri="{FF2B5EF4-FFF2-40B4-BE49-F238E27FC236}">
                  <a16:creationId xmlns:a16="http://schemas.microsoft.com/office/drawing/2014/main" id="{CE46E6D2-6A45-4D5B-BA19-382178B29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5" y="2727"/>
              <a:ext cx="57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外项</a:t>
              </a:r>
            </a:p>
          </p:txBody>
        </p:sp>
      </p:grpSp>
      <p:sp>
        <p:nvSpPr>
          <p:cNvPr id="16" name="Rectangle 18">
            <a:extLst>
              <a:ext uri="{FF2B5EF4-FFF2-40B4-BE49-F238E27FC236}">
                <a16:creationId xmlns:a16="http://schemas.microsoft.com/office/drawing/2014/main" id="{0B243E73-F4C4-4240-9214-32C7A4733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2944813"/>
            <a:ext cx="3748088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如果把上面的比例</a:t>
            </a:r>
            <a:endParaRPr lang="en-US" altLang="zh-CN" sz="32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写成分数形式：</a:t>
            </a:r>
          </a:p>
        </p:txBody>
      </p:sp>
      <p:graphicFrame>
        <p:nvGraphicFramePr>
          <p:cNvPr id="17" name="对象 16">
            <a:hlinkClick r:id="" action="ppaction://ole?verb=1"/>
            <a:extLst>
              <a:ext uri="{FF2B5EF4-FFF2-40B4-BE49-F238E27FC236}">
                <a16:creationId xmlns:a16="http://schemas.microsoft.com/office/drawing/2014/main" id="{446A5294-0A53-4E12-B9C4-4B724DA063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30600" y="3387725"/>
          <a:ext cx="14605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97586" imgH="406560" progId="Equation.KSEE3">
                  <p:embed/>
                </p:oleObj>
              </mc:Choice>
              <mc:Fallback>
                <p:oleObj r:id="rId2" imgW="597586" imgH="406560" progId="Equation.KSEE3">
                  <p:embed/>
                  <p:pic>
                    <p:nvPicPr>
                      <p:cNvPr id="0" name="对象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3387725"/>
                        <a:ext cx="146050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8">
            <a:extLst>
              <a:ext uri="{FF2B5EF4-FFF2-40B4-BE49-F238E27FC236}">
                <a16:creationId xmlns:a16="http://schemas.microsoft.com/office/drawing/2014/main" id="{0A05BDE6-C816-493B-8CA8-7EF5200AA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4379913"/>
            <a:ext cx="77343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2.4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40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仍然是外项，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1.6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仍然是内项。</a:t>
            </a:r>
          </a:p>
        </p:txBody>
      </p:sp>
      <p:graphicFrame>
        <p:nvGraphicFramePr>
          <p:cNvPr id="19" name="对象 1">
            <a:extLst>
              <a:ext uri="{FF2B5EF4-FFF2-40B4-BE49-F238E27FC236}">
                <a16:creationId xmlns:a16="http://schemas.microsoft.com/office/drawing/2014/main" id="{5017E254-B803-4193-A892-E8E7D4B7FE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7600" y="1223963"/>
          <a:ext cx="1533525" cy="1360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307" imgH="393529" progId="Equation.DSMT4">
                  <p:embed/>
                </p:oleObj>
              </mc:Choice>
              <mc:Fallback>
                <p:oleObj name="Equation" r:id="rId4" imgW="444307" imgH="393529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0" y="1223963"/>
                        <a:ext cx="1533525" cy="1360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1EDD2B79-F74B-4032-9942-6A62C465D2CF}"/>
              </a:ext>
            </a:extLst>
          </p:cNvPr>
          <p:cNvCxnSpPr/>
          <p:nvPr/>
        </p:nvCxnSpPr>
        <p:spPr>
          <a:xfrm>
            <a:off x="6604000" y="1601788"/>
            <a:ext cx="514350" cy="6048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6BD39696-1CCD-4DE2-997B-F1A2EE504D71}"/>
              </a:ext>
            </a:extLst>
          </p:cNvPr>
          <p:cNvCxnSpPr>
            <a:cxnSpLocks/>
          </p:cNvCxnSpPr>
          <p:nvPr/>
        </p:nvCxnSpPr>
        <p:spPr>
          <a:xfrm flipV="1">
            <a:off x="6604000" y="1601788"/>
            <a:ext cx="563563" cy="6048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8">
            <a:extLst>
              <a:ext uri="{FF2B5EF4-FFF2-40B4-BE49-F238E27FC236}">
                <a16:creationId xmlns:a16="http://schemas.microsoft.com/office/drawing/2014/main" id="{487C942D-1B1F-43C4-9C4D-EAFC316CA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025" y="2924175"/>
            <a:ext cx="26130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是外项，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是内项。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8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DCFA3187-94A8-4B53-9CCE-D793DBE5BD24}"/>
              </a:ext>
            </a:extLst>
          </p:cNvPr>
          <p:cNvSpPr txBox="1"/>
          <p:nvPr/>
        </p:nvSpPr>
        <p:spPr>
          <a:xfrm>
            <a:off x="219075" y="1370013"/>
            <a:ext cx="877887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j-lt"/>
                <a:ea typeface="黑体" panose="02010600030101010101" pitchFamily="2" charset="-122"/>
              </a:rPr>
              <a:t>        计算下面比例中两个外项的积和两个内项的积。比较一下，你能发现什么？</a:t>
            </a:r>
          </a:p>
        </p:txBody>
      </p:sp>
      <p:sp>
        <p:nvSpPr>
          <p:cNvPr id="12292" name="文本框 5">
            <a:extLst>
              <a:ext uri="{FF2B5EF4-FFF2-40B4-BE49-F238E27FC236}">
                <a16:creationId xmlns:a16="http://schemas.microsoft.com/office/drawing/2014/main" id="{07AC042D-A993-4BEB-B0EF-F7E648F4B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3325813"/>
            <a:ext cx="1987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外项积是：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07D86FF-B49D-474B-AFC9-E97F0FE35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25" y="3308350"/>
            <a:ext cx="1982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2.4</a:t>
            </a:r>
            <a:r>
              <a:rPr lang="en-US" altLang="zh-CN" sz="2800" b="1">
                <a:latin typeface="Times New Roman" panose="02020603050405020304" pitchFamily="18" charset="0"/>
                <a:ea typeface="楷体_GB2312" panose="02010609030101010101" pitchFamily="49" charset="-122"/>
              </a:rPr>
              <a:t>×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40</a:t>
            </a:r>
            <a:r>
              <a:rPr lang="en-US" altLang="zh-CN" sz="2800" b="1">
                <a:latin typeface="Times New Roman" panose="02020603050405020304" pitchFamily="18" charset="0"/>
                <a:ea typeface="楷体_GB2312" panose="02010609030101010101" pitchFamily="49" charset="-122"/>
              </a:rPr>
              <a:t>=96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819196B-7518-47FC-A2C9-D84F9A184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25" y="4130675"/>
            <a:ext cx="2085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1.6</a:t>
            </a:r>
            <a:r>
              <a:rPr lang="en-US" altLang="zh-CN" sz="2800" b="1">
                <a:latin typeface="Times New Roman" panose="02020603050405020304" pitchFamily="18" charset="0"/>
                <a:ea typeface="楷体_GB2312" panose="02010609030101010101" pitchFamily="49" charset="-122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60</a:t>
            </a:r>
            <a:r>
              <a:rPr lang="en-US" altLang="zh-CN" sz="2800" b="1">
                <a:latin typeface="Times New Roman" panose="02020603050405020304" pitchFamily="18" charset="0"/>
                <a:ea typeface="楷体_GB2312" panose="02010609030101010101" pitchFamily="49" charset="-122"/>
              </a:rPr>
              <a:t>=96</a:t>
            </a:r>
          </a:p>
        </p:txBody>
      </p:sp>
      <p:grpSp>
        <p:nvGrpSpPr>
          <p:cNvPr id="12295" name="组合 8">
            <a:extLst>
              <a:ext uri="{FF2B5EF4-FFF2-40B4-BE49-F238E27FC236}">
                <a16:creationId xmlns:a16="http://schemas.microsoft.com/office/drawing/2014/main" id="{50489357-661E-46B1-8BEB-B9E3DBF3BEB0}"/>
              </a:ext>
            </a:extLst>
          </p:cNvPr>
          <p:cNvGrpSpPr>
            <a:grpSpLocks/>
          </p:cNvGrpSpPr>
          <p:nvPr/>
        </p:nvGrpSpPr>
        <p:grpSpPr bwMode="auto">
          <a:xfrm>
            <a:off x="385763" y="2468563"/>
            <a:ext cx="4475162" cy="530225"/>
            <a:chOff x="2130804" y="2083813"/>
            <a:chExt cx="4474931" cy="531499"/>
          </a:xfrm>
        </p:grpSpPr>
        <p:sp>
          <p:nvSpPr>
            <p:cNvPr id="12307" name="Rectangle 16">
              <a:extLst>
                <a:ext uri="{FF2B5EF4-FFF2-40B4-BE49-F238E27FC236}">
                  <a16:creationId xmlns:a16="http://schemas.microsoft.com/office/drawing/2014/main" id="{D6F5D5CE-EA76-4320-AE15-FE484E2A4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5285" y="2092092"/>
              <a:ext cx="36004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2.4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∶ 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1.6 </a:t>
              </a:r>
              <a:r>
                <a:rPr lang="en-US" altLang="zh-CN" sz="2800" b="1">
                  <a:latin typeface="Times New Roman" panose="02020603050405020304" pitchFamily="18" charset="0"/>
                </a:rPr>
                <a:t>= 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60 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∶ </a:t>
              </a:r>
              <a:r>
                <a:rPr lang="en-US" altLang="zh-C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40</a:t>
              </a:r>
            </a:p>
          </p:txBody>
        </p:sp>
        <p:sp>
          <p:nvSpPr>
            <p:cNvPr id="12308" name="文本框 10">
              <a:extLst>
                <a:ext uri="{FF2B5EF4-FFF2-40B4-BE49-F238E27FC236}">
                  <a16:creationId xmlns:a16="http://schemas.microsoft.com/office/drawing/2014/main" id="{00117FCD-613C-4025-9BAF-0BD59D37F8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0804" y="2083813"/>
              <a:ext cx="40195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Times New Roman" panose="02020603050405020304" pitchFamily="18" charset="0"/>
                </a:rPr>
                <a:t>（</a:t>
              </a:r>
              <a:r>
                <a:rPr lang="en-US" altLang="zh-CN" sz="2800" b="1">
                  <a:latin typeface="Times New Roman" panose="02020603050405020304" pitchFamily="18" charset="0"/>
                </a:rPr>
                <a:t>1</a:t>
              </a:r>
              <a:r>
                <a:rPr lang="zh-CN" altLang="en-US" sz="2800" b="1">
                  <a:latin typeface="Times New Roman" panose="02020603050405020304" pitchFamily="18" charset="0"/>
                </a:rPr>
                <a:t>）</a:t>
              </a:r>
              <a:r>
                <a:rPr lang="zh-CN" altLang="en-US" sz="2800" b="1">
                  <a:latin typeface="Times New Roman" panose="02020603050405020304" pitchFamily="18" charset="0"/>
                  <a:ea typeface="楷体_GB2312" panose="02010609030101010101" pitchFamily="49" charset="-122"/>
                </a:rPr>
                <a:t>  </a:t>
              </a:r>
              <a:endParaRPr lang="en-US" altLang="en-US" sz="2800" b="1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2296" name="文本框 11">
            <a:extLst>
              <a:ext uri="{FF2B5EF4-FFF2-40B4-BE49-F238E27FC236}">
                <a16:creationId xmlns:a16="http://schemas.microsoft.com/office/drawing/2014/main" id="{2DDF5068-4878-4771-9C69-EB30D2D0C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4090988"/>
            <a:ext cx="1987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内项积是：</a:t>
            </a:r>
          </a:p>
        </p:txBody>
      </p:sp>
      <p:sp>
        <p:nvSpPr>
          <p:cNvPr id="12297" name="文本框 12">
            <a:extLst>
              <a:ext uri="{FF2B5EF4-FFF2-40B4-BE49-F238E27FC236}">
                <a16:creationId xmlns:a16="http://schemas.microsoft.com/office/drawing/2014/main" id="{271E21B9-8D51-49BE-8141-6B21879F6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25" y="3322638"/>
            <a:ext cx="1987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外项积是：</a:t>
            </a:r>
          </a:p>
        </p:txBody>
      </p:sp>
      <p:sp>
        <p:nvSpPr>
          <p:cNvPr id="12298" name="文本框 13">
            <a:extLst>
              <a:ext uri="{FF2B5EF4-FFF2-40B4-BE49-F238E27FC236}">
                <a16:creationId xmlns:a16="http://schemas.microsoft.com/office/drawing/2014/main" id="{358CB988-CDE2-4314-A3DB-200B31928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3" y="4090988"/>
            <a:ext cx="1987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内项积是：</a:t>
            </a:r>
          </a:p>
        </p:txBody>
      </p:sp>
      <p:grpSp>
        <p:nvGrpSpPr>
          <p:cNvPr id="12299" name="组合 14">
            <a:extLst>
              <a:ext uri="{FF2B5EF4-FFF2-40B4-BE49-F238E27FC236}">
                <a16:creationId xmlns:a16="http://schemas.microsoft.com/office/drawing/2014/main" id="{68D9B366-E27B-46B0-92B1-E55C68F99139}"/>
              </a:ext>
            </a:extLst>
          </p:cNvPr>
          <p:cNvGrpSpPr>
            <a:grpSpLocks/>
          </p:cNvGrpSpPr>
          <p:nvPr/>
        </p:nvGrpSpPr>
        <p:grpSpPr bwMode="auto">
          <a:xfrm>
            <a:off x="5280025" y="2228850"/>
            <a:ext cx="2327275" cy="1019175"/>
            <a:chOff x="2829224" y="323042"/>
            <a:chExt cx="2327301" cy="1019175"/>
          </a:xfrm>
        </p:grpSpPr>
        <p:sp>
          <p:nvSpPr>
            <p:cNvPr id="12305" name="文本框 15">
              <a:extLst>
                <a:ext uri="{FF2B5EF4-FFF2-40B4-BE49-F238E27FC236}">
                  <a16:creationId xmlns:a16="http://schemas.microsoft.com/office/drawing/2014/main" id="{41394524-5C34-4F5E-8793-3C3CC7EB29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9224" y="568008"/>
              <a:ext cx="107931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800" b="1">
                  <a:latin typeface="Times New Roman" panose="02020603050405020304" pitchFamily="18" charset="0"/>
                </a:rPr>
                <a:t>（</a:t>
              </a:r>
              <a:r>
                <a:rPr lang="en-US" altLang="zh-CN" sz="2800" b="1">
                  <a:latin typeface="Times New Roman" panose="02020603050405020304" pitchFamily="18" charset="0"/>
                </a:rPr>
                <a:t>2</a:t>
              </a:r>
              <a:r>
                <a:rPr lang="zh-CN" altLang="en-US" sz="2800" b="1">
                  <a:latin typeface="Times New Roman" panose="02020603050405020304" pitchFamily="18" charset="0"/>
                </a:rPr>
                <a:t>）</a:t>
              </a:r>
              <a:r>
                <a:rPr lang="zh-CN" altLang="en-US" sz="2800" b="1">
                  <a:latin typeface="Times New Roman" panose="02020603050405020304" pitchFamily="18" charset="0"/>
                  <a:ea typeface="楷体_GB2312" panose="02010609030101010101" pitchFamily="49" charset="-122"/>
                </a:rPr>
                <a:t>  </a:t>
              </a:r>
              <a:endParaRPr lang="en-US" altLang="en-US" sz="2800" b="1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2306" name="对象 16">
              <a:hlinkClick r:id="" action="ppaction://ole?verb=1"/>
              <a:extLst>
                <a:ext uri="{FF2B5EF4-FFF2-40B4-BE49-F238E27FC236}">
                  <a16:creationId xmlns:a16="http://schemas.microsoft.com/office/drawing/2014/main" id="{FB39B801-8A60-4A9F-B205-AFC190A75F7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75425" y="323042"/>
            <a:ext cx="1181100" cy="1019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470541" imgH="406721" progId="Equation.KSEE3">
                    <p:embed/>
                  </p:oleObj>
                </mc:Choice>
                <mc:Fallback>
                  <p:oleObj r:id="rId2" imgW="470541" imgH="406721" progId="Equation.KSEE3">
                    <p:embed/>
                    <p:pic>
                      <p:nvPicPr>
                        <p:cNvPr id="0" name="对象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5425" y="323042"/>
                          <a:ext cx="1181100" cy="1019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A15B06D-70E3-4A12-862D-0ADD3620C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063" y="3311525"/>
            <a:ext cx="1658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3</a:t>
            </a:r>
            <a:r>
              <a:rPr lang="en-US" altLang="zh-CN" sz="2800" b="1">
                <a:latin typeface="Times New Roman" panose="02020603050405020304" pitchFamily="18" charset="0"/>
                <a:ea typeface="楷体_GB2312" panose="02010609030101010101" pitchFamily="49" charset="-122"/>
              </a:rPr>
              <a:t>×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15</a:t>
            </a:r>
            <a:r>
              <a:rPr lang="en-US" altLang="zh-CN" sz="2800" b="1">
                <a:latin typeface="Times New Roman" panose="02020603050405020304" pitchFamily="18" charset="0"/>
                <a:ea typeface="楷体_GB2312" panose="02010609030101010101" pitchFamily="49" charset="-122"/>
              </a:rPr>
              <a:t>=45</a:t>
            </a:r>
            <a:endParaRPr lang="en-US" altLang="zh-CN" sz="2800" b="1" u="sng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E6024FE-9821-4090-AF86-D582E0A4D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063" y="4130675"/>
            <a:ext cx="1760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5</a:t>
            </a:r>
            <a:r>
              <a:rPr lang="en-US" altLang="zh-CN" sz="2800" b="1">
                <a:latin typeface="Times New Roman" panose="02020603050405020304" pitchFamily="18" charset="0"/>
                <a:ea typeface="楷体_GB2312" panose="02010609030101010101" pitchFamily="49" charset="-122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9 </a:t>
            </a:r>
            <a:r>
              <a:rPr lang="en-US" altLang="zh-CN" sz="2800" b="1">
                <a:latin typeface="Times New Roman" panose="02020603050405020304" pitchFamily="18" charset="0"/>
                <a:ea typeface="楷体_GB2312" panose="02010609030101010101" pitchFamily="49" charset="-122"/>
              </a:rPr>
              <a:t>= 45</a:t>
            </a:r>
          </a:p>
        </p:txBody>
      </p:sp>
      <p:grpSp>
        <p:nvGrpSpPr>
          <p:cNvPr id="12302" name="组合 20">
            <a:extLst>
              <a:ext uri="{FF2B5EF4-FFF2-40B4-BE49-F238E27FC236}">
                <a16:creationId xmlns:a16="http://schemas.microsoft.com/office/drawing/2014/main" id="{A8CEA6E0-051C-4CE4-8E5C-E7E13C9909D9}"/>
              </a:ext>
            </a:extLst>
          </p:cNvPr>
          <p:cNvGrpSpPr>
            <a:grpSpLocks/>
          </p:cNvGrpSpPr>
          <p:nvPr/>
        </p:nvGrpSpPr>
        <p:grpSpPr bwMode="auto">
          <a:xfrm>
            <a:off x="219075" y="657225"/>
            <a:ext cx="1925638" cy="603250"/>
            <a:chOff x="269250" y="696752"/>
            <a:chExt cx="1925086" cy="603584"/>
          </a:xfrm>
        </p:grpSpPr>
        <p:sp>
          <p:nvSpPr>
            <p:cNvPr id="22" name="Rectangle: Rounded Corners 10">
              <a:extLst>
                <a:ext uri="{FF2B5EF4-FFF2-40B4-BE49-F238E27FC236}">
                  <a16:creationId xmlns:a16="http://schemas.microsoft.com/office/drawing/2014/main" id="{047CAA0C-2D1D-4833-9600-9D07B0E948F4}"/>
                </a:ext>
              </a:extLst>
            </p:cNvPr>
            <p:cNvSpPr/>
            <p:nvPr/>
          </p:nvSpPr>
          <p:spPr>
            <a:xfrm>
              <a:off x="269250" y="696752"/>
              <a:ext cx="1923498" cy="581347"/>
            </a:xfrm>
            <a:prstGeom prst="roundRect">
              <a:avLst>
                <a:gd name="adj" fmla="val 50000"/>
              </a:avLst>
            </a:prstGeom>
            <a:solidFill>
              <a:srgbClr val="F9AB3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24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Calibri" panose="020F0502020204030204"/>
                <a:ea typeface="+mn-ea"/>
              </a:endParaRPr>
            </a:p>
          </p:txBody>
        </p: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0DD0B856-44BC-492E-B85F-D7F8002F6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50" y="716135"/>
              <a:ext cx="1925086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0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探索新知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F5EBBE0F-C506-436C-8E36-1D7C7CDAEE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89" y="1345324"/>
            <a:ext cx="550320" cy="585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>
            <a:extLst>
              <a:ext uri="{FF2B5EF4-FFF2-40B4-BE49-F238E27FC236}">
                <a16:creationId xmlns:a16="http://schemas.microsoft.com/office/drawing/2014/main" id="{C5A36EC0-D412-43B2-AC5E-4925DB9A5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1376363"/>
            <a:ext cx="8818563" cy="11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    在比例里，两个外项的积等于两个内项的积。这叫作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比例的基本性质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。</a:t>
            </a:r>
          </a:p>
        </p:txBody>
      </p:sp>
      <p:grpSp>
        <p:nvGrpSpPr>
          <p:cNvPr id="13315" name="组合 6">
            <a:extLst>
              <a:ext uri="{FF2B5EF4-FFF2-40B4-BE49-F238E27FC236}">
                <a16:creationId xmlns:a16="http://schemas.microsoft.com/office/drawing/2014/main" id="{30881A12-D678-4737-8861-C6AA1C69B5C6}"/>
              </a:ext>
            </a:extLst>
          </p:cNvPr>
          <p:cNvGrpSpPr>
            <a:grpSpLocks/>
          </p:cNvGrpSpPr>
          <p:nvPr/>
        </p:nvGrpSpPr>
        <p:grpSpPr bwMode="auto">
          <a:xfrm>
            <a:off x="1987550" y="2651125"/>
            <a:ext cx="4462463" cy="1716088"/>
            <a:chOff x="1828800" y="2585198"/>
            <a:chExt cx="4461704" cy="1717004"/>
          </a:xfrm>
        </p:grpSpPr>
        <p:pic>
          <p:nvPicPr>
            <p:cNvPr id="13320" name="图片 5">
              <a:extLst>
                <a:ext uri="{FF2B5EF4-FFF2-40B4-BE49-F238E27FC236}">
                  <a16:creationId xmlns:a16="http://schemas.microsoft.com/office/drawing/2014/main" id="{0E69BD18-0D18-43FE-B15C-A4F72884A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4" t="6956" r="4652" b="57745"/>
            <a:stretch>
              <a:fillRect/>
            </a:stretch>
          </p:blipFill>
          <p:spPr bwMode="auto">
            <a:xfrm>
              <a:off x="1828800" y="2585198"/>
              <a:ext cx="4461704" cy="1717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7449061-3CC1-4B67-BF8B-4738160A3176}"/>
                </a:ext>
              </a:extLst>
            </p:cNvPr>
            <p:cNvSpPr txBox="1"/>
            <p:nvPr/>
          </p:nvSpPr>
          <p:spPr bwMode="auto">
            <a:xfrm>
              <a:off x="2073233" y="2790095"/>
              <a:ext cx="3663327" cy="10769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latin typeface="+mj-lt"/>
                  <a:ea typeface="+mj-ea"/>
                </a:rPr>
                <a:t>        你能用字母表示这个性质吗？</a:t>
              </a:r>
            </a:p>
          </p:txBody>
        </p:sp>
      </p:grpSp>
      <p:pic>
        <p:nvPicPr>
          <p:cNvPr id="13318" name="图片 6">
            <a:extLst>
              <a:ext uri="{FF2B5EF4-FFF2-40B4-BE49-F238E27FC236}">
                <a16:creationId xmlns:a16="http://schemas.microsoft.com/office/drawing/2014/main" id="{0A6DEABE-E1EB-4312-AE5D-27BA8BBDC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745371" y="2783844"/>
            <a:ext cx="812621" cy="16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组合 9">
            <a:extLst>
              <a:ext uri="{FF2B5EF4-FFF2-40B4-BE49-F238E27FC236}">
                <a16:creationId xmlns:a16="http://schemas.microsoft.com/office/drawing/2014/main" id="{723182F1-7DE9-4941-AA4C-BD3842E29E91}"/>
              </a:ext>
            </a:extLst>
          </p:cNvPr>
          <p:cNvGrpSpPr>
            <a:grpSpLocks/>
          </p:cNvGrpSpPr>
          <p:nvPr/>
        </p:nvGrpSpPr>
        <p:grpSpPr bwMode="auto">
          <a:xfrm>
            <a:off x="219075" y="657225"/>
            <a:ext cx="1925638" cy="603250"/>
            <a:chOff x="269250" y="696752"/>
            <a:chExt cx="1925086" cy="60358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47CAA0C-2D1D-4833-9600-9D07B0E948F4}"/>
                </a:ext>
              </a:extLst>
            </p:cNvPr>
            <p:cNvSpPr/>
            <p:nvPr/>
          </p:nvSpPr>
          <p:spPr>
            <a:xfrm>
              <a:off x="269250" y="696752"/>
              <a:ext cx="1923498" cy="581347"/>
            </a:xfrm>
            <a:prstGeom prst="roundRect">
              <a:avLst>
                <a:gd name="adj" fmla="val 50000"/>
              </a:avLst>
            </a:prstGeom>
            <a:solidFill>
              <a:srgbClr val="F9AB3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24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latin typeface="Calibri" panose="020F0502020204030204"/>
                <a:ea typeface="+mn-ea"/>
              </a:endParaRPr>
            </a:p>
          </p:txBody>
        </p:sp>
        <p:sp>
          <p:nvSpPr>
            <p:cNvPr id="12" name="Rectangle 16">
              <a:extLst>
                <a:ext uri="{FF2B5EF4-FFF2-40B4-BE49-F238E27FC236}">
                  <a16:creationId xmlns:a16="http://schemas.microsoft.com/office/drawing/2014/main" id="{2FDA34FF-F143-4B48-810D-483DF5507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250" y="716135"/>
              <a:ext cx="1925086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000" b="1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归纳总结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702A0C2-40F5-4E54-8AAB-F93AFB11C5DC}"/>
              </a:ext>
            </a:extLst>
          </p:cNvPr>
          <p:cNvCxnSpPr/>
          <p:nvPr/>
        </p:nvCxnSpPr>
        <p:spPr>
          <a:xfrm>
            <a:off x="3305175" y="2841625"/>
            <a:ext cx="39671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副标题 6">
            <a:extLst>
              <a:ext uri="{FF2B5EF4-FFF2-40B4-BE49-F238E27FC236}">
                <a16:creationId xmlns:a16="http://schemas.microsoft.com/office/drawing/2014/main" id="{94319B0E-C10B-4BA3-8478-E9605C31C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2841625"/>
            <a:ext cx="2308225" cy="5000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dirty="0">
                <a:ea typeface="楷体" panose="02010609060101010101" pitchFamily="49" charset="-122"/>
              </a:rPr>
              <a:t>R</a:t>
            </a:r>
            <a:r>
              <a:rPr lang="zh-CN" altLang="en-US" dirty="0">
                <a:latin typeface="+mn-ea"/>
              </a:rPr>
              <a:t>·</a:t>
            </a:r>
            <a:r>
              <a:rPr lang="zh-CN" altLang="en-US" dirty="0">
                <a:ea typeface="楷体" panose="02010609060101010101" pitchFamily="49" charset="-122"/>
              </a:rPr>
              <a:t>六年级下册</a:t>
            </a:r>
          </a:p>
        </p:txBody>
      </p:sp>
      <p:sp>
        <p:nvSpPr>
          <p:cNvPr id="14340" name="标题 5">
            <a:extLst>
              <a:ext uri="{FF2B5EF4-FFF2-40B4-BE49-F238E27FC236}">
                <a16:creationId xmlns:a16="http://schemas.microsoft.com/office/drawing/2014/main" id="{9D20AE14-8ED5-4A38-AF57-9FA981E67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813" y="2100263"/>
            <a:ext cx="39465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000" b="1">
                <a:latin typeface="Times New Roman" panose="02020603050405020304" pitchFamily="18" charset="0"/>
                <a:ea typeface="黑体" panose="02010609060101010101" pitchFamily="49" charset="-122"/>
              </a:rPr>
              <a:t>比例的基本性质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81440D0-163C-4D88-9FD1-38A7B8AAA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11" y="2116434"/>
            <a:ext cx="1484457" cy="13956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C188F1F-DF99-4C90-B5D8-A983C7725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5388" y="1646238"/>
            <a:ext cx="5035550" cy="627062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如果 </a:t>
            </a:r>
            <a:r>
              <a:rPr lang="en-US" altLang="zh-CN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3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32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3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3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≠0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3200" b="1" i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3" name="Object 8">
            <a:extLst>
              <a:ext uri="{FF2B5EF4-FFF2-40B4-BE49-F238E27FC236}">
                <a16:creationId xmlns:a16="http://schemas.microsoft.com/office/drawing/2014/main" id="{25CADFDE-5DCE-4AD1-B22B-C42F2FD62FE6}"/>
              </a:ext>
            </a:extLst>
          </p:cNvPr>
          <p:cNvGraphicFramePr>
            <a:graphicFrameLocks/>
          </p:cNvGraphicFramePr>
          <p:nvPr/>
        </p:nvGraphicFramePr>
        <p:xfrm>
          <a:off x="1878013" y="2278063"/>
          <a:ext cx="1627187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19701" imgH="406721" progId="Equation.3">
                  <p:embed/>
                </p:oleObj>
              </mc:Choice>
              <mc:Fallback>
                <p:oleObj r:id="rId2" imgW="419701" imgH="406721" progId="Equation.3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2278063"/>
                        <a:ext cx="1627187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B2A96DAF-524E-40BD-B989-1B16D2DA4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988" y="2606675"/>
            <a:ext cx="1619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 b="1" i="1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a</a:t>
            </a:r>
            <a:r>
              <a:rPr lang="en-US" altLang="zh-CN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d </a:t>
            </a:r>
            <a:r>
              <a:rPr lang="en-US" altLang="zh-CN" sz="3200" b="1" i="1">
                <a:latin typeface="Times New Roman" panose="02020603050405020304" pitchFamily="18" charset="0"/>
              </a:rPr>
              <a:t>=</a:t>
            </a:r>
            <a:r>
              <a:rPr lang="en-US" altLang="zh-CN" sz="3200" b="1" i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bc</a:t>
            </a:r>
          </a:p>
        </p:txBody>
      </p:sp>
      <p:sp>
        <p:nvSpPr>
          <p:cNvPr id="5" name="左大括号">
            <a:extLst>
              <a:ext uri="{FF2B5EF4-FFF2-40B4-BE49-F238E27FC236}">
                <a16:creationId xmlns:a16="http://schemas.microsoft.com/office/drawing/2014/main" id="{1942FB17-F563-4248-BE3F-761FDBCE720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043613" y="1890713"/>
            <a:ext cx="109537" cy="2149475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箭头">
            <a:extLst>
              <a:ext uri="{FF2B5EF4-FFF2-40B4-BE49-F238E27FC236}">
                <a16:creationId xmlns:a16="http://schemas.microsoft.com/office/drawing/2014/main" id="{F57B219A-83C2-442D-BE75-E5BA594B6CE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88907" y="2590006"/>
            <a:ext cx="260350" cy="725487"/>
          </a:xfrm>
          <a:custGeom>
            <a:avLst/>
            <a:gdLst>
              <a:gd name="T0" fmla="*/ 0 w 1736726"/>
              <a:gd name="T1" fmla="*/ 0 h 3749675"/>
              <a:gd name="T2" fmla="*/ 0 w 1736726"/>
              <a:gd name="T3" fmla="*/ 0 h 3749675"/>
              <a:gd name="T4" fmla="*/ 0 w 1736726"/>
              <a:gd name="T5" fmla="*/ 0 h 3749675"/>
              <a:gd name="T6" fmla="*/ 0 w 1736726"/>
              <a:gd name="T7" fmla="*/ 0 h 3749675"/>
              <a:gd name="T8" fmla="*/ 0 w 1736726"/>
              <a:gd name="T9" fmla="*/ 0 h 3749675"/>
              <a:gd name="T10" fmla="*/ 0 w 1736726"/>
              <a:gd name="T11" fmla="*/ 0 h 3749675"/>
              <a:gd name="T12" fmla="*/ 0 w 1736726"/>
              <a:gd name="T13" fmla="*/ 0 h 3749675"/>
              <a:gd name="T14" fmla="*/ 0 w 1736726"/>
              <a:gd name="T15" fmla="*/ 0 h 3749675"/>
              <a:gd name="T16" fmla="*/ 0 w 1736726"/>
              <a:gd name="T17" fmla="*/ 0 h 3749675"/>
              <a:gd name="T18" fmla="*/ 0 w 1736726"/>
              <a:gd name="T19" fmla="*/ 0 h 37496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36726" h="3749675">
                <a:moveTo>
                  <a:pt x="868363" y="0"/>
                </a:moveTo>
                <a:lnTo>
                  <a:pt x="481778" y="3748088"/>
                </a:lnTo>
                <a:lnTo>
                  <a:pt x="481778" y="1380930"/>
                </a:lnTo>
                <a:lnTo>
                  <a:pt x="0" y="1863991"/>
                </a:lnTo>
                <a:lnTo>
                  <a:pt x="868363" y="0"/>
                </a:lnTo>
                <a:close/>
                <a:moveTo>
                  <a:pt x="868363" y="0"/>
                </a:moveTo>
                <a:lnTo>
                  <a:pt x="1736726" y="1864781"/>
                </a:lnTo>
                <a:lnTo>
                  <a:pt x="1254948" y="1382044"/>
                </a:lnTo>
                <a:lnTo>
                  <a:pt x="1254948" y="3749675"/>
                </a:lnTo>
                <a:lnTo>
                  <a:pt x="868363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FF71C50-0B18-4926-ABF4-7992CC322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2559050"/>
            <a:ext cx="10747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或</a:t>
            </a:r>
          </a:p>
        </p:txBody>
      </p:sp>
      <p:grpSp>
        <p:nvGrpSpPr>
          <p:cNvPr id="15368" name="组合 13">
            <a:extLst>
              <a:ext uri="{FF2B5EF4-FFF2-40B4-BE49-F238E27FC236}">
                <a16:creationId xmlns:a16="http://schemas.microsoft.com/office/drawing/2014/main" id="{A1E4BF1D-BA97-4BD5-8176-634A9A098AFD}"/>
              </a:ext>
            </a:extLst>
          </p:cNvPr>
          <p:cNvGrpSpPr>
            <a:grpSpLocks/>
          </p:cNvGrpSpPr>
          <p:nvPr/>
        </p:nvGrpSpPr>
        <p:grpSpPr bwMode="auto">
          <a:xfrm>
            <a:off x="146050" y="622300"/>
            <a:ext cx="3200400" cy="744538"/>
            <a:chOff x="583096" y="827088"/>
            <a:chExt cx="3201504" cy="744537"/>
          </a:xfrm>
        </p:grpSpPr>
        <p:pic>
          <p:nvPicPr>
            <p:cNvPr id="15372" name="图片 12">
              <a:extLst>
                <a:ext uri="{FF2B5EF4-FFF2-40B4-BE49-F238E27FC236}">
                  <a16:creationId xmlns:a16="http://schemas.microsoft.com/office/drawing/2014/main" id="{82E51B00-DD62-4F18-A0D7-A40CA5C55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9" t="34782" r="10323" b="42802"/>
            <a:stretch>
              <a:fillRect/>
            </a:stretch>
          </p:blipFill>
          <p:spPr bwMode="auto">
            <a:xfrm>
              <a:off x="583096" y="827088"/>
              <a:ext cx="3201504" cy="74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26E45BE-45E2-4BAD-9602-5F1001739073}"/>
                </a:ext>
              </a:extLst>
            </p:cNvPr>
            <p:cNvSpPr txBox="1"/>
            <p:nvPr/>
          </p:nvSpPr>
          <p:spPr>
            <a:xfrm>
              <a:off x="716492" y="846138"/>
              <a:ext cx="3068108" cy="5841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用字母表示为：</a:t>
              </a:r>
            </a:p>
          </p:txBody>
        </p:sp>
      </p:grp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6DBC5BE-8062-407B-9A8F-A13711A65A07}"/>
              </a:ext>
            </a:extLst>
          </p:cNvPr>
          <p:cNvCxnSpPr/>
          <p:nvPr/>
        </p:nvCxnSpPr>
        <p:spPr>
          <a:xfrm>
            <a:off x="2268538" y="2654300"/>
            <a:ext cx="784225" cy="484188"/>
          </a:xfrm>
          <a:prstGeom prst="straightConnector1">
            <a:avLst/>
          </a:prstGeom>
          <a:ln w="3810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7CD5A973-290D-4898-A812-C2CA51CE16C8}"/>
              </a:ext>
            </a:extLst>
          </p:cNvPr>
          <p:cNvCxnSpPr/>
          <p:nvPr/>
        </p:nvCxnSpPr>
        <p:spPr>
          <a:xfrm flipV="1">
            <a:off x="2268538" y="2654300"/>
            <a:ext cx="784225" cy="449263"/>
          </a:xfrm>
          <a:prstGeom prst="straightConnector1">
            <a:avLst/>
          </a:prstGeom>
          <a:ln w="3810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EF38FD3C-6FA9-44B7-9F80-04C4079E1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3455988"/>
            <a:ext cx="3068637" cy="584200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交叉相乘积相等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">
            <a:extLst>
              <a:ext uri="{FF2B5EF4-FFF2-40B4-BE49-F238E27FC236}">
                <a16:creationId xmlns:a16="http://schemas.microsoft.com/office/drawing/2014/main" id="{176D1196-5C66-4E75-9C09-7C9E366D7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5" y="869950"/>
            <a:ext cx="452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比和比例的联系和区别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CFA48956-2338-4AA9-9943-971EF4B10A67}"/>
              </a:ext>
            </a:extLst>
          </p:cNvPr>
          <p:cNvGraphicFramePr>
            <a:graphicFrameLocks noGrp="1"/>
          </p:cNvGraphicFramePr>
          <p:nvPr/>
        </p:nvGraphicFramePr>
        <p:xfrm>
          <a:off x="869950" y="1546225"/>
          <a:ext cx="7443788" cy="2906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38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8921"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意义</a:t>
                      </a: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项数</a:t>
                      </a: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区别</a:t>
                      </a: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基本性质</a:t>
                      </a:r>
                    </a:p>
                  </a:txBody>
                  <a:tcPr marL="91438" marR="91438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87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比</a:t>
                      </a:r>
                      <a:endPara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38" marR="91438" marT="45726" marB="45726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38" marR="91438"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9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比例</a:t>
                      </a: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1438" marR="91438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75A9D0AC-BAD0-4DDA-ACC6-2512A4CF8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263" y="2582863"/>
            <a:ext cx="1543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表示两个数相除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9C9B1CB-D4C3-4A25-B408-C98CE32C5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263" y="3627438"/>
            <a:ext cx="14970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表示两个比相等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A287AB6-49FB-4916-ADFE-9F9EC5135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50" y="2568575"/>
            <a:ext cx="171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FC1244B-E058-43B9-AD80-4B30FE7AA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550" y="3600450"/>
            <a:ext cx="3381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761D5BE-1A90-4D01-960C-30B4F76D4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0" y="2568575"/>
            <a:ext cx="1714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比是一个除法算式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D0ED33D-281B-45B1-8749-FD0694DD3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6950" y="3613150"/>
            <a:ext cx="14557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比例是一个等式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148049A-FDFE-430A-BEBE-6E90267FF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338" y="2384425"/>
            <a:ext cx="3297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比的前项和后项同时乘或除以同一个数（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除外），比值不变。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5E7DCD6-4541-416C-9C9A-BC2A90354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7438" y="3592513"/>
            <a:ext cx="34845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在比例里，两个外项的积等于两个内项的积。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0C0496DC-AB51-4742-A8E9-1737A7A7C95C}"/>
              </a:ext>
            </a:extLst>
          </p:cNvPr>
          <p:cNvSpPr txBox="1"/>
          <p:nvPr/>
        </p:nvSpPr>
        <p:spPr>
          <a:xfrm>
            <a:off x="671896" y="1306457"/>
            <a:ext cx="87979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>
                <a:latin typeface="+mj-lt"/>
                <a:ea typeface="黑体" panose="02010600030101010101" pitchFamily="2" charset="-122"/>
              </a:rPr>
              <a:t>判断</a:t>
            </a:r>
            <a:r>
              <a:rPr lang="zh-CN" altLang="en-US" sz="3200" b="1" dirty="0">
                <a:latin typeface="+mj-lt"/>
                <a:ea typeface="黑体" panose="02010600030101010101" pitchFamily="2" charset="-122"/>
              </a:rPr>
              <a:t>下面哪组中的两个比可以组成比例。</a:t>
            </a:r>
          </a:p>
        </p:txBody>
      </p:sp>
      <p:sp>
        <p:nvSpPr>
          <p:cNvPr id="17411" name="Text Box 13">
            <a:extLst>
              <a:ext uri="{FF2B5EF4-FFF2-40B4-BE49-F238E27FC236}">
                <a16:creationId xmlns:a16="http://schemas.microsoft.com/office/drawing/2014/main" id="{BD2F2C8D-739F-4E98-89D1-A427D85A3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68" y="2078967"/>
            <a:ext cx="32416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6∶3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8∶5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8E8A991-E712-4F75-949A-7CBA5F52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618" y="2650467"/>
            <a:ext cx="18002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楷体_GB2312" panose="02010609030101010101" pitchFamily="49" charset="-122"/>
              </a:rPr>
              <a:t>6×</a:t>
            </a:r>
            <a:r>
              <a:rPr lang="en-US" altLang="zh-CN" sz="3200" b="1">
                <a:latin typeface="Times New Roman" panose="02020603050405020304" pitchFamily="18" charset="0"/>
              </a:rPr>
              <a:t>5=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5" name="矩形 27">
            <a:extLst>
              <a:ext uri="{FF2B5EF4-FFF2-40B4-BE49-F238E27FC236}">
                <a16:creationId xmlns:a16="http://schemas.microsoft.com/office/drawing/2014/main" id="{723674F3-C5E0-4B0E-A257-3BF48928C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618" y="3228317"/>
            <a:ext cx="1800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楷体_GB2312" panose="02010609030101010101" pitchFamily="49" charset="-122"/>
              </a:rPr>
              <a:t>3×</a:t>
            </a:r>
            <a:r>
              <a:rPr lang="en-US" altLang="zh-CN" sz="3200" b="1">
                <a:latin typeface="Times New Roman" panose="02020603050405020304" pitchFamily="18" charset="0"/>
              </a:rPr>
              <a:t>8=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6" name="矩形 27">
            <a:extLst>
              <a:ext uri="{FF2B5EF4-FFF2-40B4-BE49-F238E27FC236}">
                <a16:creationId xmlns:a16="http://schemas.microsoft.com/office/drawing/2014/main" id="{C2782EA8-DB98-4642-A6FC-C2FFB0395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756" y="3807755"/>
            <a:ext cx="28114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不能组成比例</a:t>
            </a:r>
          </a:p>
        </p:txBody>
      </p:sp>
      <p:sp>
        <p:nvSpPr>
          <p:cNvPr id="17415" name="Text Box 13">
            <a:extLst>
              <a:ext uri="{FF2B5EF4-FFF2-40B4-BE49-F238E27FC236}">
                <a16:creationId xmlns:a16="http://schemas.microsoft.com/office/drawing/2014/main" id="{DFDE9D30-17F7-4C6E-B034-25E9BBDB2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8218" y="2078967"/>
            <a:ext cx="4618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0.2∶2.5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4∶50</a:t>
            </a:r>
          </a:p>
        </p:txBody>
      </p:sp>
      <p:sp>
        <p:nvSpPr>
          <p:cNvPr id="8" name="矩形 27">
            <a:extLst>
              <a:ext uri="{FF2B5EF4-FFF2-40B4-BE49-F238E27FC236}">
                <a16:creationId xmlns:a16="http://schemas.microsoft.com/office/drawing/2014/main" id="{06A39A42-65F4-4172-AC3A-CBB5670A5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906" y="2650467"/>
            <a:ext cx="24876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楷体_GB2312" panose="02010609030101010101" pitchFamily="49" charset="-122"/>
              </a:rPr>
              <a:t>0.2×</a:t>
            </a:r>
            <a:r>
              <a:rPr lang="en-US" altLang="zh-CN" sz="3200" b="1">
                <a:latin typeface="Times New Roman" panose="02020603050405020304" pitchFamily="18" charset="0"/>
              </a:rPr>
              <a:t>50=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9" name="矩形 27">
            <a:extLst>
              <a:ext uri="{FF2B5EF4-FFF2-40B4-BE49-F238E27FC236}">
                <a16:creationId xmlns:a16="http://schemas.microsoft.com/office/drawing/2014/main" id="{17F9C58C-4425-4388-A90A-893A6EA02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56" y="3228317"/>
            <a:ext cx="269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楷体_GB2312" panose="02010609030101010101" pitchFamily="49" charset="-122"/>
              </a:rPr>
              <a:t>2.5×</a:t>
            </a:r>
            <a:r>
              <a:rPr lang="en-US" altLang="zh-CN" sz="3200" b="1">
                <a:latin typeface="Times New Roman" panose="02020603050405020304" pitchFamily="18" charset="0"/>
              </a:rPr>
              <a:t>4=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0" name="矩形 27">
            <a:extLst>
              <a:ext uri="{FF2B5EF4-FFF2-40B4-BE49-F238E27FC236}">
                <a16:creationId xmlns:a16="http://schemas.microsoft.com/office/drawing/2014/main" id="{367EDB19-7ABC-4A73-A2EA-8DFE61E6C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131" y="3807755"/>
            <a:ext cx="2813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可以组成比例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317FCC-7E91-469E-9824-E16663D9B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78" y="619344"/>
            <a:ext cx="1750939" cy="547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2248</TotalTime>
  <Pages>0</Pages>
  <Words>798</Words>
  <Characters>0</Characters>
  <Application>Microsoft Office PowerPoint</Application>
  <DocSecurity>0</DocSecurity>
  <PresentationFormat>全屏显示(16:9)</PresentationFormat>
  <Lines>0</Lines>
  <Paragraphs>110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等线</vt:lpstr>
      <vt:lpstr>黑体</vt:lpstr>
      <vt:lpstr>楷体</vt:lpstr>
      <vt:lpstr>宋体</vt:lpstr>
      <vt:lpstr>微软雅黑</vt:lpstr>
      <vt:lpstr>Arial</vt:lpstr>
      <vt:lpstr>Calibri</vt:lpstr>
      <vt:lpstr>Times New Roman</vt:lpstr>
      <vt:lpstr>1_Office 主题​​</vt:lpstr>
      <vt:lpstr>Equation.KSEE3</vt:lpstr>
      <vt:lpstr>Equation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User</dc:creator>
  <cp:keywords/>
  <dc:description/>
  <cp:lastModifiedBy>魏洲 许</cp:lastModifiedBy>
  <cp:revision>356</cp:revision>
  <dcterms:created xsi:type="dcterms:W3CDTF">2016-01-14T07:05:12Z</dcterms:created>
  <dcterms:modified xsi:type="dcterms:W3CDTF">2023-02-12T15:11:36Z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