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869" r:id="rId3"/>
    <p:sldId id="839" r:id="rId4"/>
    <p:sldId id="794" r:id="rId5"/>
    <p:sldId id="767" r:id="rId6"/>
    <p:sldId id="795" r:id="rId8"/>
    <p:sldId id="796" r:id="rId9"/>
    <p:sldId id="802" r:id="rId10"/>
    <p:sldId id="798" r:id="rId11"/>
    <p:sldId id="800" r:id="rId12"/>
    <p:sldId id="816" r:id="rId13"/>
    <p:sldId id="862" r:id="rId14"/>
    <p:sldId id="863" r:id="rId15"/>
    <p:sldId id="855" r:id="rId16"/>
    <p:sldId id="897" r:id="rId17"/>
    <p:sldId id="859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优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E7B"/>
    <a:srgbClr val="847164"/>
    <a:srgbClr val="007DDA"/>
    <a:srgbClr val="FA04EC"/>
    <a:srgbClr val="FB9E13"/>
    <a:srgbClr val="CDBC31"/>
    <a:srgbClr val="3BABFF"/>
    <a:srgbClr val="79C6FF"/>
    <a:srgbClr val="6385F3"/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/>
    <p:restoredTop sz="94660"/>
  </p:normalViewPr>
  <p:slideViewPr>
    <p:cSldViewPr showGuides="1">
      <p:cViewPr>
        <p:scale>
          <a:sx n="100" d="100"/>
          <a:sy n="100" d="100"/>
        </p:scale>
        <p:origin x="-2088" y="-750"/>
      </p:cViewPr>
      <p:guideLst>
        <p:guide orient="horz" pos="1956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5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9698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eaLnBrk="1" fontAlgn="base" hangingPunct="1"/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ts val="75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ts val="75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ts val="75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ts val="75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ts val="75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5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7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7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anchor="t" anchorCtr="0"/>
          <a:p>
            <a:endParaRPr lang="zh-CN" altLang="en-US" sz="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54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23555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6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57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8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9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0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1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2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3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5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6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7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8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69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570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23571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2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3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4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5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6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7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8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79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0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1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2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3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4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5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6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7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8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89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90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91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92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93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594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23595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96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597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98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99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00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1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2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3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4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05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 anchorCtr="0"/>
            <a:p>
              <a:r>
                <a:rPr lang="zh-CN" altLang="en-US" sz="600" dirty="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 dirty="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6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7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08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09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610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23611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2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3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4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5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6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7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8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19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0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621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23622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3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4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5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6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7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8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29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0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1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2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3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4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5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6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7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8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39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0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1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2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3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4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5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6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7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8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49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0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1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2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653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23654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5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6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7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8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59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0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1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2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3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4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5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6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7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8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0"/>
                </a:cxn>
                <a:cxn ang="0">
                  <a:pos x="2147483647" y="0"/>
                </a:cxn>
                <a:cxn ang="0">
                  <a:pos x="2147483647" y="2147483647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69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0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1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2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3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4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5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6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7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8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79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0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1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2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3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4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5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6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7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8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89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0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1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2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3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4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5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6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7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698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699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23700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1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2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3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4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5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6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7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8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09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10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711" name="文本框 1"/>
          <p:cNvSpPr txBox="1"/>
          <p:nvPr/>
        </p:nvSpPr>
        <p:spPr>
          <a:xfrm rot="1800000" flipH="1">
            <a:off x="-31181675" y="32797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712" name="文本框 1"/>
          <p:cNvSpPr txBox="1"/>
          <p:nvPr/>
        </p:nvSpPr>
        <p:spPr>
          <a:xfrm rot="1800000" flipH="1">
            <a:off x="37476113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713" name="组合 48"/>
          <p:cNvGrpSpPr/>
          <p:nvPr/>
        </p:nvGrpSpPr>
        <p:grpSpPr>
          <a:xfrm>
            <a:off x="1754188" y="892175"/>
            <a:ext cx="5562600" cy="768350"/>
            <a:chOff x="2932" y="1286"/>
            <a:chExt cx="8764" cy="1209"/>
          </a:xfrm>
        </p:grpSpPr>
        <p:sp>
          <p:nvSpPr>
            <p:cNvPr id="4" name="Rectangle 9"/>
            <p:cNvSpPr/>
            <p:nvPr/>
          </p:nvSpPr>
          <p:spPr>
            <a:xfrm>
              <a:off x="4325" y="1286"/>
              <a:ext cx="7371" cy="12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zh-CN" sz="44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分数乘法</a:t>
              </a:r>
              <a:endParaRPr kumimoji="0" lang="zh-CN" alt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2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algn="ctr" eaLnBrk="1" fontAlgn="base" hangingPunct="1"/>
              <a:r>
                <a:rPr lang="en-US" altLang="zh-CN" sz="44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en-US" altLang="zh-CN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3716" name="文本框 39"/>
          <p:cNvSpPr txBox="1"/>
          <p:nvPr/>
        </p:nvSpPr>
        <p:spPr>
          <a:xfrm>
            <a:off x="344488" y="2024063"/>
            <a:ext cx="85026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   解决问题（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  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17" name="文本框 1"/>
          <p:cNvSpPr txBox="1"/>
          <p:nvPr/>
        </p:nvSpPr>
        <p:spPr>
          <a:xfrm>
            <a:off x="95250" y="41275"/>
            <a:ext cx="46053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2"/>
          <p:cNvSpPr txBox="1"/>
          <p:nvPr/>
        </p:nvSpPr>
        <p:spPr>
          <a:xfrm>
            <a:off x="3336925" y="73025"/>
            <a:ext cx="26289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P14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" y="285750"/>
            <a:ext cx="1485900" cy="600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533083" y="856298"/>
            <a:ext cx="7992745" cy="2057400"/>
            <a:chOff x="668338" y="1585913"/>
            <a:chExt cx="7992745" cy="2057400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668338" y="1585913"/>
              <a:ext cx="7992745" cy="203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1.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六（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）班有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36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名同学，其中有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长大后想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当老师，想成为科学家的人数是想当老师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人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数的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。这个班有多少名同学想成为科学家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?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6101343" y="1627569"/>
            <a:ext cx="269985" cy="71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Equation" r:id="rId2" imgW="3657600" imgH="9753600" progId="Equation.DSMT4">
                    <p:embed/>
                  </p:oleObj>
                </mc:Choice>
                <mc:Fallback>
                  <p:oleObj name="Equation" r:id="rId2" imgW="3657600" imgH="9753600" progId="Equation.DSMT4">
                    <p:embed/>
                    <p:pic>
                      <p:nvPicPr>
                        <p:cNvPr id="0" name="图片 153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101343" y="1627569"/>
                          <a:ext cx="269985" cy="719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2039938" y="2922588"/>
            <a:ext cx="271462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Equation" r:id="rId4" imgW="3657600" imgH="9753600" progId="Equation.DSMT4">
                    <p:embed/>
                  </p:oleObj>
                </mc:Choice>
                <mc:Fallback>
                  <p:oleObj name="Equation" r:id="rId4" imgW="3657600" imgH="9753600" progId="Equation.DSMT4">
                    <p:embed/>
                    <p:pic>
                      <p:nvPicPr>
                        <p:cNvPr id="0" name="对象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39938" y="2922588"/>
                          <a:ext cx="271462" cy="720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66"/>
          <p:cNvGrpSpPr/>
          <p:nvPr/>
        </p:nvGrpSpPr>
        <p:grpSpPr>
          <a:xfrm>
            <a:off x="689610" y="2883535"/>
            <a:ext cx="3790950" cy="994198"/>
            <a:chOff x="921" y="1257"/>
            <a:chExt cx="2429" cy="662"/>
          </a:xfrm>
        </p:grpSpPr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921" y="1397"/>
              <a:ext cx="242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+mn-ea"/>
                </a:rPr>
                <a:t>36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×       = 9(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名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5843" name="Text Box 59"/>
            <p:cNvSpPr txBox="1"/>
            <p:nvPr/>
          </p:nvSpPr>
          <p:spPr>
            <a:xfrm>
              <a:off x="1506" y="1511"/>
              <a:ext cx="318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44" name="Text Box 60"/>
            <p:cNvSpPr txBox="1"/>
            <p:nvPr/>
          </p:nvSpPr>
          <p:spPr>
            <a:xfrm>
              <a:off x="1509" y="1257"/>
              <a:ext cx="227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1495" y="1563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5846" name="Text Box 63"/>
            <p:cNvSpPr txBox="1"/>
            <p:nvPr/>
          </p:nvSpPr>
          <p:spPr>
            <a:xfrm>
              <a:off x="2019" y="1514"/>
              <a:ext cx="331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47" name="Text Box 64"/>
            <p:cNvSpPr txBox="1"/>
            <p:nvPr/>
          </p:nvSpPr>
          <p:spPr>
            <a:xfrm>
              <a:off x="2022" y="1260"/>
              <a:ext cx="240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>
              <a:off x="2008" y="1566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4" name="Group 76"/>
          <p:cNvGrpSpPr/>
          <p:nvPr/>
        </p:nvGrpSpPr>
        <p:grpSpPr>
          <a:xfrm>
            <a:off x="575310" y="3768725"/>
            <a:ext cx="4972050" cy="993351"/>
            <a:chOff x="2710" y="-30"/>
            <a:chExt cx="3188" cy="661"/>
          </a:xfrm>
        </p:grpSpPr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2710" y="128"/>
              <a:ext cx="2740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1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+mn-ea"/>
                </a:rPr>
                <a:t>36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×(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)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1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36×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1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35851" name="Group 32"/>
            <p:cNvGrpSpPr/>
            <p:nvPr/>
          </p:nvGrpSpPr>
          <p:grpSpPr>
            <a:xfrm>
              <a:off x="4838" y="-30"/>
              <a:ext cx="327" cy="658"/>
              <a:chOff x="4112" y="1132"/>
              <a:chExt cx="327" cy="658"/>
            </a:xfrm>
          </p:grpSpPr>
          <p:sp>
            <p:nvSpPr>
              <p:cNvPr id="35852" name="Text Box 33"/>
              <p:cNvSpPr txBox="1"/>
              <p:nvPr/>
            </p:nvSpPr>
            <p:spPr>
              <a:xfrm>
                <a:off x="4121" y="1386"/>
                <a:ext cx="318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5853" name="Text Box 34"/>
              <p:cNvSpPr txBox="1"/>
              <p:nvPr/>
            </p:nvSpPr>
            <p:spPr>
              <a:xfrm>
                <a:off x="4112" y="1132"/>
                <a:ext cx="315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4138" y="1461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5855" name="Text Box 69"/>
            <p:cNvSpPr txBox="1"/>
            <p:nvPr/>
          </p:nvSpPr>
          <p:spPr>
            <a:xfrm>
              <a:off x="3403" y="224"/>
              <a:ext cx="31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56" name="Text Box 70"/>
            <p:cNvSpPr txBox="1"/>
            <p:nvPr/>
          </p:nvSpPr>
          <p:spPr>
            <a:xfrm>
              <a:off x="3388" y="-30"/>
              <a:ext cx="22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9" name="Line 71"/>
            <p:cNvSpPr>
              <a:spLocks noChangeShapeType="1"/>
            </p:cNvSpPr>
            <p:nvPr/>
          </p:nvSpPr>
          <p:spPr bwMode="auto">
            <a:xfrm>
              <a:off x="3410" y="294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5858" name="Text Box 72"/>
            <p:cNvSpPr txBox="1"/>
            <p:nvPr/>
          </p:nvSpPr>
          <p:spPr>
            <a:xfrm>
              <a:off x="3838" y="227"/>
              <a:ext cx="31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859" name="Text Box 73"/>
            <p:cNvSpPr txBox="1"/>
            <p:nvPr/>
          </p:nvSpPr>
          <p:spPr>
            <a:xfrm>
              <a:off x="3830" y="-16"/>
              <a:ext cx="22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>
              <a:off x="3839" y="297"/>
              <a:ext cx="2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3" name="Rectangle 75"/>
            <p:cNvSpPr>
              <a:spLocks noChangeArrowheads="1"/>
            </p:cNvSpPr>
            <p:nvPr/>
          </p:nvSpPr>
          <p:spPr bwMode="auto">
            <a:xfrm>
              <a:off x="5091" y="128"/>
              <a:ext cx="807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= 9(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名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724525" y="3554095"/>
            <a:ext cx="322580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答：这个班有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名同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学想成为科学家。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70" name="组合 17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6873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6878" name="文本框 2"/>
          <p:cNvSpPr txBox="1"/>
          <p:nvPr/>
        </p:nvSpPr>
        <p:spPr>
          <a:xfrm>
            <a:off x="3343275" y="79375"/>
            <a:ext cx="287496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练习三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65375" y="2952750"/>
          <a:ext cx="3826510" cy="86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" imgW="43281600" imgH="9753600" progId="Equation.DSMT4">
                  <p:embed/>
                </p:oleObj>
              </mc:Choice>
              <mc:Fallback>
                <p:oleObj name="Equation" r:id="rId1" imgW="43281600" imgH="9753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2952750"/>
                        <a:ext cx="3826510" cy="862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 bwMode="auto">
          <a:xfrm>
            <a:off x="1030288" y="3840004"/>
            <a:ext cx="6799580" cy="771843"/>
            <a:chOff x="1277085" y="3704304"/>
            <a:chExt cx="6799518" cy="771843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1277085" y="3879088"/>
              <a:ext cx="6799518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答：血液在毛细血管中每秒流动  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厘米。</a:t>
              </a:r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aphicFrame>
          <p:nvGraphicFramePr>
            <p:cNvPr id="2" name="对象 36"/>
            <p:cNvGraphicFramePr>
              <a:graphicFrameLocks noChangeAspect="1"/>
            </p:cNvGraphicFramePr>
            <p:nvPr/>
          </p:nvGraphicFramePr>
          <p:xfrm>
            <a:off x="6329337" y="3704304"/>
            <a:ext cx="434813" cy="771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3" imgW="5486400" imgH="9753600" progId="Equation.DSMT4">
                    <p:embed/>
                  </p:oleObj>
                </mc:Choice>
                <mc:Fallback>
                  <p:oleObj name="Equation" r:id="rId3" imgW="5486400" imgH="9753600" progId="Equation.DSMT4">
                    <p:embed/>
                    <p:pic>
                      <p:nvPicPr>
                        <p:cNvPr id="0" name="对象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9337" y="3704304"/>
                          <a:ext cx="434813" cy="7718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/>
          <p:cNvGrpSpPr/>
          <p:nvPr/>
        </p:nvGrpSpPr>
        <p:grpSpPr>
          <a:xfrm>
            <a:off x="376238" y="730250"/>
            <a:ext cx="8107362" cy="2158365"/>
            <a:chOff x="757238" y="781050"/>
            <a:chExt cx="8107362" cy="2158365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757238" y="781050"/>
              <a:ext cx="8107362" cy="2158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1.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人体血液在主动脉中的流动速度约为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20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厘米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/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秒，在静脉中的流动速度约为主动脉中的  ，在毛细血管中的流动速度大约只有静脉中的   。血液在毛细血管中每秒流动多少厘米？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aphicFrame>
          <p:nvGraphicFramePr>
            <p:cNvPr id="16" name="对象 36"/>
            <p:cNvGraphicFramePr>
              <a:graphicFrameLocks noChangeAspect="1"/>
            </p:cNvGraphicFramePr>
            <p:nvPr/>
          </p:nvGraphicFramePr>
          <p:xfrm>
            <a:off x="6175375" y="1752600"/>
            <a:ext cx="501650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5" imgW="7010400" imgH="9753600" progId="Equation.DSMT4">
                    <p:embed/>
                  </p:oleObj>
                </mc:Choice>
                <mc:Fallback>
                  <p:oleObj name="Equation" r:id="rId5" imgW="7010400" imgH="9753600" progId="Equation.DSMT4">
                    <p:embed/>
                    <p:pic>
                      <p:nvPicPr>
                        <p:cNvPr id="0" name="对象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5375" y="1752600"/>
                          <a:ext cx="501650" cy="70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36"/>
            <p:cNvGraphicFramePr>
              <a:graphicFrameLocks noChangeAspect="1"/>
            </p:cNvGraphicFramePr>
            <p:nvPr/>
          </p:nvGraphicFramePr>
          <p:xfrm>
            <a:off x="6621463" y="1206500"/>
            <a:ext cx="261937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" r:id="rId7" imgW="152400" imgH="405765" progId="Equation.DSMT4">
                    <p:embed/>
                  </p:oleObj>
                </mc:Choice>
                <mc:Fallback>
                  <p:oleObj name="" r:id="rId7" imgW="152400" imgH="405765" progId="Equation.DSMT4">
                    <p:embed/>
                    <p:pic>
                      <p:nvPicPr>
                        <p:cNvPr id="0" name="对象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1463" y="1206500"/>
                          <a:ext cx="261937" cy="70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99"/>
          <p:cNvSpPr txBox="1"/>
          <p:nvPr/>
        </p:nvSpPr>
        <p:spPr>
          <a:xfrm>
            <a:off x="514350" y="565150"/>
            <a:ext cx="7975600" cy="17700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海象的寿命大约是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年，海狮的寿命是海象的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，海豹的寿命是海狮的     。海豹的寿命大约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是多少年？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7890" name="Group 36"/>
          <p:cNvGrpSpPr/>
          <p:nvPr/>
        </p:nvGrpSpPr>
        <p:grpSpPr>
          <a:xfrm>
            <a:off x="944563" y="950913"/>
            <a:ext cx="379412" cy="992187"/>
            <a:chOff x="-52" y="-162"/>
            <a:chExt cx="318" cy="833"/>
          </a:xfrm>
        </p:grpSpPr>
        <p:sp>
          <p:nvSpPr>
            <p:cNvPr id="37891" name="Text Box 37"/>
            <p:cNvSpPr txBox="1"/>
            <p:nvPr/>
          </p:nvSpPr>
          <p:spPr>
            <a:xfrm>
              <a:off x="-52" y="161"/>
              <a:ext cx="318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892" name="Text Box 38"/>
            <p:cNvSpPr txBox="1"/>
            <p:nvPr/>
          </p:nvSpPr>
          <p:spPr>
            <a:xfrm>
              <a:off x="-49" y="-162"/>
              <a:ext cx="22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893" name="Line 39"/>
            <p:cNvSpPr/>
            <p:nvPr/>
          </p:nvSpPr>
          <p:spPr>
            <a:xfrm>
              <a:off x="0" y="264"/>
              <a:ext cx="22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478088" y="2789238"/>
            <a:ext cx="477678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     ×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（年）                  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3295650" y="2495550"/>
            <a:ext cx="368300" cy="1038225"/>
            <a:chOff x="-52" y="-261"/>
            <a:chExt cx="318" cy="872"/>
          </a:xfrm>
        </p:grpSpPr>
        <p:sp>
          <p:nvSpPr>
            <p:cNvPr id="37896" name="Text Box 37"/>
            <p:cNvSpPr txBox="1"/>
            <p:nvPr/>
          </p:nvSpPr>
          <p:spPr>
            <a:xfrm>
              <a:off x="-52" y="101"/>
              <a:ext cx="318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897" name="Text Box 38"/>
            <p:cNvSpPr txBox="1"/>
            <p:nvPr/>
          </p:nvSpPr>
          <p:spPr>
            <a:xfrm>
              <a:off x="-52" y="-261"/>
              <a:ext cx="22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898" name="Line 39"/>
            <p:cNvSpPr/>
            <p:nvPr/>
          </p:nvSpPr>
          <p:spPr>
            <a:xfrm>
              <a:off x="0" y="201"/>
              <a:ext cx="227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4102100" y="2508250"/>
            <a:ext cx="696913" cy="1014413"/>
            <a:chOff x="0" y="-240"/>
            <a:chExt cx="602" cy="851"/>
          </a:xfrm>
        </p:grpSpPr>
        <p:sp>
          <p:nvSpPr>
            <p:cNvPr id="37900" name="Text Box 37"/>
            <p:cNvSpPr txBox="1"/>
            <p:nvPr/>
          </p:nvSpPr>
          <p:spPr>
            <a:xfrm>
              <a:off x="11" y="101"/>
              <a:ext cx="591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901" name="Text Box 38"/>
            <p:cNvSpPr txBox="1"/>
            <p:nvPr/>
          </p:nvSpPr>
          <p:spPr>
            <a:xfrm>
              <a:off x="5" y="-240"/>
              <a:ext cx="22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902" name="Line 39"/>
            <p:cNvSpPr/>
            <p:nvPr/>
          </p:nvSpPr>
          <p:spPr>
            <a:xfrm>
              <a:off x="0" y="201"/>
              <a:ext cx="320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574800" y="3651250"/>
            <a:ext cx="54800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答：海豹的寿命大约是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904" name="文本框 2"/>
          <p:cNvSpPr txBox="1"/>
          <p:nvPr/>
        </p:nvSpPr>
        <p:spPr>
          <a:xfrm>
            <a:off x="3295650" y="95250"/>
            <a:ext cx="2874963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练习三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905" name="Group 36"/>
          <p:cNvGrpSpPr/>
          <p:nvPr/>
        </p:nvGrpSpPr>
        <p:grpSpPr>
          <a:xfrm>
            <a:off x="4940300" y="985838"/>
            <a:ext cx="608013" cy="1008062"/>
            <a:chOff x="-49" y="-174"/>
            <a:chExt cx="510" cy="844"/>
          </a:xfrm>
        </p:grpSpPr>
        <p:sp>
          <p:nvSpPr>
            <p:cNvPr id="37906" name="Text Box 37"/>
            <p:cNvSpPr txBox="1"/>
            <p:nvPr/>
          </p:nvSpPr>
          <p:spPr>
            <a:xfrm>
              <a:off x="-49" y="161"/>
              <a:ext cx="510" cy="5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907" name="Text Box 38"/>
            <p:cNvSpPr txBox="1"/>
            <p:nvPr/>
          </p:nvSpPr>
          <p:spPr>
            <a:xfrm>
              <a:off x="-49" y="-174"/>
              <a:ext cx="227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7908" name="Line 39"/>
            <p:cNvSpPr/>
            <p:nvPr/>
          </p:nvSpPr>
          <p:spPr>
            <a:xfrm>
              <a:off x="0" y="264"/>
              <a:ext cx="227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框 3"/>
          <p:cNvSpPr txBox="1"/>
          <p:nvPr/>
        </p:nvSpPr>
        <p:spPr>
          <a:xfrm>
            <a:off x="550863" y="363538"/>
            <a:ext cx="7848600" cy="1770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有两箱橘子，第一箱重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千克，若从第一箱中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取出     放入第二箱，则两箱橘子质量相等。原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来第一箱橘子比第二箱多多少千克？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8914" name="组合 4"/>
          <p:cNvGrpSpPr/>
          <p:nvPr/>
        </p:nvGrpSpPr>
        <p:grpSpPr>
          <a:xfrm>
            <a:off x="1619250" y="762000"/>
            <a:ext cx="503238" cy="995363"/>
            <a:chOff x="11468" y="6154"/>
            <a:chExt cx="794" cy="1569"/>
          </a:xfrm>
        </p:grpSpPr>
        <p:sp>
          <p:nvSpPr>
            <p:cNvPr id="38915" name="Text Box 34"/>
            <p:cNvSpPr txBox="1"/>
            <p:nvPr/>
          </p:nvSpPr>
          <p:spPr>
            <a:xfrm>
              <a:off x="11469" y="6154"/>
              <a:ext cx="787" cy="9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916" name="Text Box 33"/>
            <p:cNvSpPr txBox="1"/>
            <p:nvPr/>
          </p:nvSpPr>
          <p:spPr>
            <a:xfrm>
              <a:off x="11468" y="6765"/>
              <a:ext cx="794" cy="9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510" y="6952"/>
              <a:ext cx="49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95413" y="2274888"/>
            <a:ext cx="5953125" cy="1009650"/>
            <a:chOff x="1847" y="4243"/>
            <a:chExt cx="9374" cy="1592"/>
          </a:xfrm>
        </p:grpSpPr>
        <p:grpSp>
          <p:nvGrpSpPr>
            <p:cNvPr id="38919" name="组合 6"/>
            <p:cNvGrpSpPr/>
            <p:nvPr/>
          </p:nvGrpSpPr>
          <p:grpSpPr>
            <a:xfrm>
              <a:off x="5296" y="4243"/>
              <a:ext cx="817" cy="1592"/>
              <a:chOff x="11446" y="6130"/>
              <a:chExt cx="817" cy="1592"/>
            </a:xfrm>
          </p:grpSpPr>
          <p:sp>
            <p:nvSpPr>
              <p:cNvPr id="38920" name="Text Box 34"/>
              <p:cNvSpPr txBox="1"/>
              <p:nvPr/>
            </p:nvSpPr>
            <p:spPr>
              <a:xfrm>
                <a:off x="11446" y="6130"/>
                <a:ext cx="787" cy="9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8921" name="Text Box 33"/>
              <p:cNvSpPr txBox="1"/>
              <p:nvPr/>
            </p:nvSpPr>
            <p:spPr>
              <a:xfrm>
                <a:off x="11468" y="6765"/>
                <a:ext cx="795" cy="9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Line 35"/>
              <p:cNvSpPr>
                <a:spLocks noChangeShapeType="1"/>
              </p:cNvSpPr>
              <p:nvPr/>
            </p:nvSpPr>
            <p:spPr bwMode="auto">
              <a:xfrm>
                <a:off x="11511" y="6953"/>
                <a:ext cx="56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8923" name="文本框 15"/>
            <p:cNvSpPr txBox="1"/>
            <p:nvPr/>
          </p:nvSpPr>
          <p:spPr>
            <a:xfrm>
              <a:off x="1847" y="4655"/>
              <a:ext cx="937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方法一：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    ×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2=10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（千克）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5413" y="3155950"/>
            <a:ext cx="6762750" cy="982663"/>
            <a:chOff x="1317" y="5420"/>
            <a:chExt cx="10650" cy="1548"/>
          </a:xfrm>
        </p:grpSpPr>
        <p:sp>
          <p:nvSpPr>
            <p:cNvPr id="38925" name="文本框 16"/>
            <p:cNvSpPr txBox="1"/>
            <p:nvPr/>
          </p:nvSpPr>
          <p:spPr>
            <a:xfrm>
              <a:off x="1317" y="5806"/>
              <a:ext cx="10650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方法二：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×（    ×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=10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（千克）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8926" name="组合 17"/>
            <p:cNvGrpSpPr/>
            <p:nvPr/>
          </p:nvGrpSpPr>
          <p:grpSpPr>
            <a:xfrm>
              <a:off x="5398" y="5420"/>
              <a:ext cx="800" cy="1548"/>
              <a:chOff x="10872" y="6155"/>
              <a:chExt cx="800" cy="1548"/>
            </a:xfrm>
          </p:grpSpPr>
          <p:sp>
            <p:nvSpPr>
              <p:cNvPr id="38927" name="Text Box 34"/>
              <p:cNvSpPr txBox="1"/>
              <p:nvPr/>
            </p:nvSpPr>
            <p:spPr>
              <a:xfrm>
                <a:off x="10872" y="6155"/>
                <a:ext cx="787" cy="9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8928" name="Text Box 33"/>
              <p:cNvSpPr txBox="1"/>
              <p:nvPr/>
            </p:nvSpPr>
            <p:spPr>
              <a:xfrm>
                <a:off x="10877" y="6745"/>
                <a:ext cx="795" cy="9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>
                <a:off x="10901" y="6953"/>
                <a:ext cx="52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833438" y="4138613"/>
            <a:ext cx="74771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答：原来第一箱橘子比第二箱多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千克。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994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9941" name="图片 8" descr="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07150" y="1998663"/>
            <a:ext cx="159226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9FDC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94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/>
          <p:nvPr/>
        </p:nvSpPr>
        <p:spPr>
          <a:xfrm>
            <a:off x="766763" y="1574800"/>
            <a:ext cx="8129587" cy="1524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从课后习题中选取；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完成练习册本课时的习题。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0962" name="组合 7"/>
          <p:cNvGrpSpPr/>
          <p:nvPr/>
        </p:nvGrpSpPr>
        <p:grpSpPr>
          <a:xfrm>
            <a:off x="0" y="0"/>
            <a:ext cx="2209800" cy="508000"/>
            <a:chOff x="0" y="1"/>
            <a:chExt cx="3480" cy="798"/>
          </a:xfrm>
        </p:grpSpPr>
        <p:sp>
          <p:nvSpPr>
            <p:cNvPr id="9" name="平行四边形 8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0965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 Box 37"/>
          <p:cNvSpPr txBox="1"/>
          <p:nvPr/>
        </p:nvSpPr>
        <p:spPr>
          <a:xfrm>
            <a:off x="903288" y="879475"/>
            <a:ext cx="22717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列式计算。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4578" name="Text Box 38"/>
          <p:cNvSpPr txBox="1"/>
          <p:nvPr/>
        </p:nvSpPr>
        <p:spPr>
          <a:xfrm>
            <a:off x="947738" y="1795463"/>
            <a:ext cx="4117975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(1)24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    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4579" name="Text Box 39"/>
          <p:cNvSpPr txBox="1"/>
          <p:nvPr/>
        </p:nvSpPr>
        <p:spPr>
          <a:xfrm>
            <a:off x="903288" y="2789238"/>
            <a:ext cx="4337050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(2)180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    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24580" name="组合 37"/>
          <p:cNvGrpSpPr/>
          <p:nvPr/>
        </p:nvGrpSpPr>
        <p:grpSpPr>
          <a:xfrm>
            <a:off x="2166938" y="1636713"/>
            <a:ext cx="633412" cy="842962"/>
            <a:chOff x="1513" y="1969"/>
            <a:chExt cx="997" cy="1328"/>
          </a:xfrm>
        </p:grpSpPr>
        <p:sp>
          <p:nvSpPr>
            <p:cNvPr id="24581" name="文本框 38"/>
            <p:cNvSpPr txBox="1"/>
            <p:nvPr/>
          </p:nvSpPr>
          <p:spPr>
            <a:xfrm>
              <a:off x="1529" y="1969"/>
              <a:ext cx="9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82" name="文本框 39"/>
            <p:cNvSpPr txBox="1"/>
            <p:nvPr/>
          </p:nvSpPr>
          <p:spPr>
            <a:xfrm>
              <a:off x="1513" y="2572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579" y="2631"/>
              <a:ext cx="468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组合 37"/>
          <p:cNvGrpSpPr/>
          <p:nvPr/>
        </p:nvGrpSpPr>
        <p:grpSpPr>
          <a:xfrm>
            <a:off x="2247900" y="2635250"/>
            <a:ext cx="638175" cy="822325"/>
            <a:chOff x="1529" y="1980"/>
            <a:chExt cx="1004" cy="1295"/>
          </a:xfrm>
        </p:grpSpPr>
        <p:sp>
          <p:nvSpPr>
            <p:cNvPr id="24585" name="文本框 38"/>
            <p:cNvSpPr txBox="1"/>
            <p:nvPr/>
          </p:nvSpPr>
          <p:spPr>
            <a:xfrm>
              <a:off x="1529" y="1980"/>
              <a:ext cx="9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86" name="文本框 39"/>
            <p:cNvSpPr txBox="1"/>
            <p:nvPr/>
          </p:nvSpPr>
          <p:spPr>
            <a:xfrm>
              <a:off x="1546" y="2550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579" y="2631"/>
              <a:ext cx="468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8" name="组合 10"/>
          <p:cNvGrpSpPr/>
          <p:nvPr/>
        </p:nvGrpSpPr>
        <p:grpSpPr>
          <a:xfrm>
            <a:off x="0" y="-20637"/>
            <a:ext cx="2209800" cy="506412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4591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570" name="组合 11"/>
          <p:cNvGrpSpPr/>
          <p:nvPr/>
        </p:nvGrpSpPr>
        <p:grpSpPr>
          <a:xfrm>
            <a:off x="5149850" y="1603375"/>
            <a:ext cx="2436813" cy="847725"/>
            <a:chOff x="9517" y="3101"/>
            <a:chExt cx="3837" cy="1393"/>
          </a:xfrm>
        </p:grpSpPr>
        <p:sp>
          <p:nvSpPr>
            <p:cNvPr id="24593" name="文本框 6"/>
            <p:cNvSpPr txBox="1"/>
            <p:nvPr/>
          </p:nvSpPr>
          <p:spPr>
            <a:xfrm>
              <a:off x="9517" y="3370"/>
              <a:ext cx="3837" cy="8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24×    ＝9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4594" name="组合 37"/>
            <p:cNvGrpSpPr/>
            <p:nvPr/>
          </p:nvGrpSpPr>
          <p:grpSpPr>
            <a:xfrm>
              <a:off x="10696" y="3101"/>
              <a:ext cx="987" cy="1393"/>
              <a:chOff x="1512" y="1914"/>
              <a:chExt cx="987" cy="1393"/>
            </a:xfrm>
          </p:grpSpPr>
          <p:sp>
            <p:nvSpPr>
              <p:cNvPr id="24595" name="文本框 38"/>
              <p:cNvSpPr txBox="1"/>
              <p:nvPr/>
            </p:nvSpPr>
            <p:spPr>
              <a:xfrm>
                <a:off x="1518" y="1914"/>
                <a:ext cx="981" cy="7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6" name="文本框 39"/>
              <p:cNvSpPr txBox="1"/>
              <p:nvPr/>
            </p:nvSpPr>
            <p:spPr>
              <a:xfrm>
                <a:off x="1512" y="2550"/>
                <a:ext cx="987" cy="7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579" y="2631"/>
                <a:ext cx="46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5141913" y="2593975"/>
            <a:ext cx="2711450" cy="879475"/>
            <a:chOff x="8402" y="4212"/>
            <a:chExt cx="4267" cy="1383"/>
          </a:xfrm>
        </p:grpSpPr>
        <p:sp>
          <p:nvSpPr>
            <p:cNvPr id="24599" name="文本框 18"/>
            <p:cNvSpPr txBox="1"/>
            <p:nvPr/>
          </p:nvSpPr>
          <p:spPr>
            <a:xfrm>
              <a:off x="8402" y="4573"/>
              <a:ext cx="426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180×     ＝30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4600" name="组合 37"/>
            <p:cNvGrpSpPr/>
            <p:nvPr/>
          </p:nvGrpSpPr>
          <p:grpSpPr>
            <a:xfrm>
              <a:off x="9963" y="4212"/>
              <a:ext cx="987" cy="1383"/>
              <a:chOff x="1513" y="1914"/>
              <a:chExt cx="987" cy="1383"/>
            </a:xfrm>
          </p:grpSpPr>
          <p:sp>
            <p:nvSpPr>
              <p:cNvPr id="24601" name="文本框 38"/>
              <p:cNvSpPr txBox="1"/>
              <p:nvPr/>
            </p:nvSpPr>
            <p:spPr>
              <a:xfrm>
                <a:off x="1518" y="1914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02" name="文本框 39"/>
              <p:cNvSpPr txBox="1"/>
              <p:nvPr/>
            </p:nvSpPr>
            <p:spPr>
              <a:xfrm>
                <a:off x="1513" y="2572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579" y="2631"/>
                <a:ext cx="46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604" name="Text Box 39"/>
          <p:cNvSpPr txBox="1"/>
          <p:nvPr/>
        </p:nvSpPr>
        <p:spPr>
          <a:xfrm>
            <a:off x="903288" y="3732213"/>
            <a:ext cx="33877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(3)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的    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24605" name="组合 37"/>
          <p:cNvGrpSpPr/>
          <p:nvPr/>
        </p:nvGrpSpPr>
        <p:grpSpPr>
          <a:xfrm>
            <a:off x="2220913" y="3616325"/>
            <a:ext cx="630237" cy="822325"/>
            <a:chOff x="1551" y="1980"/>
            <a:chExt cx="993" cy="1295"/>
          </a:xfrm>
        </p:grpSpPr>
        <p:sp>
          <p:nvSpPr>
            <p:cNvPr id="24606" name="文本框 38"/>
            <p:cNvSpPr txBox="1"/>
            <p:nvPr/>
          </p:nvSpPr>
          <p:spPr>
            <a:xfrm>
              <a:off x="1551" y="1980"/>
              <a:ext cx="9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607" name="文本框 39"/>
            <p:cNvSpPr txBox="1"/>
            <p:nvPr/>
          </p:nvSpPr>
          <p:spPr>
            <a:xfrm>
              <a:off x="1557" y="2550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579" y="2631"/>
              <a:ext cx="468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09" name="组合 37"/>
          <p:cNvGrpSpPr/>
          <p:nvPr/>
        </p:nvGrpSpPr>
        <p:grpSpPr>
          <a:xfrm>
            <a:off x="1443038" y="3598863"/>
            <a:ext cx="633412" cy="836612"/>
            <a:chOff x="1513" y="1980"/>
            <a:chExt cx="997" cy="1317"/>
          </a:xfrm>
        </p:grpSpPr>
        <p:sp>
          <p:nvSpPr>
            <p:cNvPr id="24610" name="文本框 38"/>
            <p:cNvSpPr txBox="1"/>
            <p:nvPr/>
          </p:nvSpPr>
          <p:spPr>
            <a:xfrm>
              <a:off x="1529" y="1980"/>
              <a:ext cx="98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611" name="文本框 39"/>
            <p:cNvSpPr txBox="1"/>
            <p:nvPr/>
          </p:nvSpPr>
          <p:spPr>
            <a:xfrm>
              <a:off x="1513" y="2572"/>
              <a:ext cx="98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579" y="2631"/>
              <a:ext cx="468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240338" y="3659188"/>
            <a:ext cx="2514600" cy="858837"/>
            <a:chOff x="8253" y="5762"/>
            <a:chExt cx="3959" cy="1352"/>
          </a:xfrm>
        </p:grpSpPr>
        <p:sp>
          <p:nvSpPr>
            <p:cNvPr id="24614" name="文本框 6"/>
            <p:cNvSpPr txBox="1"/>
            <p:nvPr/>
          </p:nvSpPr>
          <p:spPr>
            <a:xfrm>
              <a:off x="8375" y="6034"/>
              <a:ext cx="3837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×    ＝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4615" name="组合 37"/>
            <p:cNvGrpSpPr/>
            <p:nvPr/>
          </p:nvGrpSpPr>
          <p:grpSpPr>
            <a:xfrm>
              <a:off x="9355" y="5816"/>
              <a:ext cx="1009" cy="1227"/>
              <a:chOff x="1129" y="1974"/>
              <a:chExt cx="1009" cy="1280"/>
            </a:xfrm>
          </p:grpSpPr>
          <p:sp>
            <p:nvSpPr>
              <p:cNvPr id="24616" name="文本框 38"/>
              <p:cNvSpPr txBox="1"/>
              <p:nvPr/>
            </p:nvSpPr>
            <p:spPr>
              <a:xfrm>
                <a:off x="1129" y="1974"/>
                <a:ext cx="981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17" name="文本框 39"/>
              <p:cNvSpPr txBox="1"/>
              <p:nvPr/>
            </p:nvSpPr>
            <p:spPr>
              <a:xfrm>
                <a:off x="1151" y="2499"/>
                <a:ext cx="987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1129" y="2629"/>
                <a:ext cx="46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19" name="组合 37"/>
            <p:cNvGrpSpPr/>
            <p:nvPr/>
          </p:nvGrpSpPr>
          <p:grpSpPr>
            <a:xfrm>
              <a:off x="8253" y="5799"/>
              <a:ext cx="1013" cy="1244"/>
              <a:chOff x="1136" y="1975"/>
              <a:chExt cx="1013" cy="1297"/>
            </a:xfrm>
          </p:grpSpPr>
          <p:sp>
            <p:nvSpPr>
              <p:cNvPr id="24620" name="文本框 38"/>
              <p:cNvSpPr txBox="1"/>
              <p:nvPr/>
            </p:nvSpPr>
            <p:spPr>
              <a:xfrm>
                <a:off x="1136" y="1975"/>
                <a:ext cx="981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21" name="文本框 39"/>
              <p:cNvSpPr txBox="1"/>
              <p:nvPr/>
            </p:nvSpPr>
            <p:spPr>
              <a:xfrm>
                <a:off x="1162" y="2517"/>
                <a:ext cx="987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136" y="2623"/>
                <a:ext cx="46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23" name="组合 37"/>
            <p:cNvGrpSpPr/>
            <p:nvPr/>
          </p:nvGrpSpPr>
          <p:grpSpPr>
            <a:xfrm>
              <a:off x="10474" y="5762"/>
              <a:ext cx="987" cy="1352"/>
              <a:chOff x="1196" y="1875"/>
              <a:chExt cx="987" cy="1410"/>
            </a:xfrm>
          </p:grpSpPr>
          <p:sp>
            <p:nvSpPr>
              <p:cNvPr id="24624" name="文本框 38"/>
              <p:cNvSpPr txBox="1"/>
              <p:nvPr/>
            </p:nvSpPr>
            <p:spPr>
              <a:xfrm>
                <a:off x="1273" y="1875"/>
                <a:ext cx="771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25" name="文本框 39"/>
              <p:cNvSpPr txBox="1"/>
              <p:nvPr/>
            </p:nvSpPr>
            <p:spPr>
              <a:xfrm>
                <a:off x="1196" y="2530"/>
                <a:ext cx="987" cy="7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273" y="2586"/>
                <a:ext cx="576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33363" y="474663"/>
            <a:ext cx="9226550" cy="682625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A04E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DDA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知识点：连续求一个数的几分之几是多少的问题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25603" name="组合 17"/>
          <p:cNvGrpSpPr/>
          <p:nvPr/>
        </p:nvGrpSpPr>
        <p:grpSpPr>
          <a:xfrm>
            <a:off x="0" y="-20637"/>
            <a:ext cx="2209800" cy="508000"/>
            <a:chOff x="0" y="1"/>
            <a:chExt cx="3480" cy="798"/>
          </a:xfrm>
        </p:grpSpPr>
        <p:sp>
          <p:nvSpPr>
            <p:cNvPr id="20" name="平行四边形 19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5606" name="文本框 62"/>
            <p:cNvSpPr txBox="1"/>
            <p:nvPr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5607" name="文本框 5"/>
          <p:cNvSpPr txBox="1"/>
          <p:nvPr/>
        </p:nvSpPr>
        <p:spPr>
          <a:xfrm>
            <a:off x="3770313" y="88900"/>
            <a:ext cx="215265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P13  </a:t>
            </a:r>
            <a:r>
              <a:rPr lang="zh-CN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15" y="1504950"/>
            <a:ext cx="593725" cy="49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064877" y="1333396"/>
            <a:ext cx="497042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一个蔬菜大棚的面积是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480m</a:t>
            </a:r>
            <a:r>
              <a:rPr lang="en-US" altLang="zh-CN" sz="2800" b="1" baseline="30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，其中一半种各种萝卜，红萝卜地的面积占萝卜地的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。红萝卜地有多少平方米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17550" y="2574131"/>
          <a:ext cx="326682" cy="87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" imgW="3657600" imgH="9753600" progId="Equation.DSMT4">
                  <p:embed/>
                </p:oleObj>
              </mc:Choice>
              <mc:Fallback>
                <p:oleObj name="Equation" r:id="rId2" imgW="3657600" imgH="9753600" progId="Equation.DSMT4">
                  <p:embed/>
                  <p:pic>
                    <p:nvPicPr>
                      <p:cNvPr id="0" name="图片 205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7550" y="2574131"/>
                        <a:ext cx="326682" cy="871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487" y="1664055"/>
            <a:ext cx="2459765" cy="155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1012825" y="622300"/>
            <a:ext cx="582136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自学教材第</a:t>
            </a:r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页，完成以下填空。</a:t>
            </a:r>
            <a:endParaRPr lang="zh-CN" altLang="en-US" sz="2800" b="1">
              <a:solidFill>
                <a:srgbClr val="00B0F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9600" y="1290638"/>
            <a:ext cx="7554913" cy="3036887"/>
            <a:chOff x="960" y="2033"/>
            <a:chExt cx="11898" cy="4781"/>
          </a:xfrm>
        </p:grpSpPr>
        <p:sp>
          <p:nvSpPr>
            <p:cNvPr id="9" name="圆角矩形 8"/>
            <p:cNvSpPr/>
            <p:nvPr/>
          </p:nvSpPr>
          <p:spPr>
            <a:xfrm>
              <a:off x="960" y="2032"/>
              <a:ext cx="3132" cy="657"/>
            </a:xfrm>
            <a:prstGeom prst="roundRect">
              <a:avLst>
                <a:gd name="adj" fmla="val 4756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27004" anchor="ctr" anchorCtr="1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Times New Roman" panose="02020603050405020304"/>
                </a:rPr>
                <a:t>阅读与理解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endParaRPr>
            </a:p>
          </p:txBody>
        </p:sp>
        <p:sp>
          <p:nvSpPr>
            <p:cNvPr id="26628" name="TextBox 36"/>
            <p:cNvSpPr txBox="1"/>
            <p:nvPr/>
          </p:nvSpPr>
          <p:spPr>
            <a:xfrm>
              <a:off x="1540" y="3010"/>
              <a:ext cx="11317" cy="38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整个大棚的面积是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__________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萝卜地的面积占整个大棚面积的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     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红萝卜地的面积占萝卜地面积的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      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要求的是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___________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的面积。</a:t>
              </a:r>
              <a:r>
                <a:rPr lang="zh-CN" altLang="en-US" sz="2800" b="1" u="sng" dirty="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181475" y="1963738"/>
            <a:ext cx="141922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480m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83350" y="2192338"/>
            <a:ext cx="466725" cy="954087"/>
            <a:chOff x="7999413" y="880717"/>
            <a:chExt cx="466724" cy="954107"/>
          </a:xfrm>
        </p:grpSpPr>
        <p:sp>
          <p:nvSpPr>
            <p:cNvPr id="26631" name="矩形 11"/>
            <p:cNvSpPr/>
            <p:nvPr/>
          </p:nvSpPr>
          <p:spPr>
            <a:xfrm>
              <a:off x="7999413" y="880717"/>
              <a:ext cx="466724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endPara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8040688" y="1349039"/>
              <a:ext cx="30956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6692900" y="2949575"/>
            <a:ext cx="466725" cy="865188"/>
            <a:chOff x="7999413" y="934057"/>
            <a:chExt cx="466724" cy="865523"/>
          </a:xfrm>
        </p:grpSpPr>
        <p:sp>
          <p:nvSpPr>
            <p:cNvPr id="26634" name="矩形 17"/>
            <p:cNvSpPr/>
            <p:nvPr/>
          </p:nvSpPr>
          <p:spPr>
            <a:xfrm>
              <a:off x="7999413" y="934057"/>
              <a:ext cx="466724" cy="8655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  <a:p>
              <a:pPr>
                <a:lnSpc>
                  <a:spcPct val="9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4</a:t>
              </a:r>
              <a:endPara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8040688" y="1349039"/>
              <a:ext cx="30956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2689225" y="3752850"/>
            <a:ext cx="1909763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红萝卜地</a:t>
            </a:r>
            <a:endParaRPr lang="zh-CN" altLang="en-US" sz="2800" b="1" baseline="30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矩形 35"/>
          <p:cNvSpPr/>
          <p:nvPr/>
        </p:nvSpPr>
        <p:spPr>
          <a:xfrm>
            <a:off x="5076825" y="2473325"/>
            <a:ext cx="3608388" cy="1457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76825" y="2474913"/>
            <a:ext cx="1804988" cy="1455738"/>
          </a:xfrm>
          <a:prstGeom prst="rect">
            <a:avLst/>
          </a:prstGeom>
          <a:solidFill>
            <a:srgbClr val="ECA8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884988" y="2468563"/>
            <a:ext cx="0" cy="14620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/>
          <p:cNvSpPr/>
          <p:nvPr/>
        </p:nvSpPr>
        <p:spPr>
          <a:xfrm rot="5400000">
            <a:off x="5845175" y="1422400"/>
            <a:ext cx="255588" cy="1801813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/>
            </a:endParaRPr>
          </a:p>
        </p:txBody>
      </p:sp>
      <p:sp>
        <p:nvSpPr>
          <p:cNvPr id="55" name="左大括号 54"/>
          <p:cNvSpPr/>
          <p:nvPr/>
        </p:nvSpPr>
        <p:spPr>
          <a:xfrm rot="5400000">
            <a:off x="6678613" y="-300037"/>
            <a:ext cx="417513" cy="3621088"/>
          </a:xfrm>
          <a:prstGeom prst="leftBrace">
            <a:avLst>
              <a:gd name="adj1" fmla="val 298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356350" y="809625"/>
            <a:ext cx="12446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480m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endParaRPr lang="zh-CN" altLang="en-US" sz="2600" b="1" baseline="300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5950" y="595313"/>
            <a:ext cx="1989138" cy="409575"/>
          </a:xfrm>
          <a:prstGeom prst="roundRect">
            <a:avLst>
              <a:gd name="adj" fmla="val 47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7004" anchor="ctr" anchorCtr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rPr>
              <a:t>分析与解答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78300" y="1573213"/>
            <a:ext cx="4187825" cy="719137"/>
            <a:chOff x="5165" y="3312"/>
            <a:chExt cx="6596" cy="1132"/>
          </a:xfrm>
        </p:grpSpPr>
        <p:sp>
          <p:nvSpPr>
            <p:cNvPr id="28681" name="矩形 19"/>
            <p:cNvSpPr/>
            <p:nvPr/>
          </p:nvSpPr>
          <p:spPr>
            <a:xfrm>
              <a:off x="5165" y="3370"/>
              <a:ext cx="659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各种萝卜地占大棚面积的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28682" name="对象 11"/>
            <p:cNvGraphicFramePr>
              <a:graphicFrameLocks noChangeAspect="1"/>
            </p:cNvGraphicFramePr>
            <p:nvPr/>
          </p:nvGraphicFramePr>
          <p:xfrm>
            <a:off x="10636" y="3312"/>
            <a:ext cx="422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" imgW="152400" imgH="405765" progId="Equation.DSMT4">
                    <p:embed/>
                  </p:oleObj>
                </mc:Choice>
                <mc:Fallback>
                  <p:oleObj name="" r:id="rId1" imgW="152400" imgH="405765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636" y="3312"/>
                          <a:ext cx="422" cy="11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" name="直接连接符 4"/>
          <p:cNvCxnSpPr/>
          <p:nvPr/>
        </p:nvCxnSpPr>
        <p:spPr>
          <a:xfrm>
            <a:off x="6884988" y="2466975"/>
            <a:ext cx="0" cy="14620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068888" y="2473325"/>
            <a:ext cx="452438" cy="1455738"/>
          </a:xfrm>
          <a:prstGeom prst="rect">
            <a:avLst/>
          </a:prstGeom>
          <a:solidFill>
            <a:srgbClr val="947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521325" y="2466975"/>
            <a:ext cx="0" cy="14620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973763" y="2466975"/>
            <a:ext cx="0" cy="14620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424613" y="2466975"/>
            <a:ext cx="0" cy="1462088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左大括号 48"/>
          <p:cNvSpPr/>
          <p:nvPr/>
        </p:nvSpPr>
        <p:spPr>
          <a:xfrm rot="16200000">
            <a:off x="5225256" y="3780631"/>
            <a:ext cx="144463" cy="438150"/>
          </a:xfrm>
          <a:prstGeom prst="leftBrace">
            <a:avLst>
              <a:gd name="adj1" fmla="val 1987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Times New Roman" panose="020206030504050203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750" y="3198813"/>
            <a:ext cx="2647950" cy="1531937"/>
            <a:chOff x="850" y="5038"/>
            <a:chExt cx="4171" cy="2413"/>
          </a:xfrm>
        </p:grpSpPr>
        <p:sp>
          <p:nvSpPr>
            <p:cNvPr id="28690" name="矩形 12"/>
            <p:cNvSpPr/>
            <p:nvPr/>
          </p:nvSpPr>
          <p:spPr>
            <a:xfrm>
              <a:off x="850" y="5038"/>
              <a:ext cx="4171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红萝卜地占萝卜地面积的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8691" name="组合 1"/>
            <p:cNvGrpSpPr/>
            <p:nvPr/>
          </p:nvGrpSpPr>
          <p:grpSpPr>
            <a:xfrm>
              <a:off x="3839" y="6088"/>
              <a:ext cx="735" cy="1363"/>
              <a:chOff x="7999413" y="934057"/>
              <a:chExt cx="466724" cy="865523"/>
            </a:xfrm>
          </p:grpSpPr>
          <p:sp>
            <p:nvSpPr>
              <p:cNvPr id="28692" name="矩形 17"/>
              <p:cNvSpPr/>
              <p:nvPr/>
            </p:nvSpPr>
            <p:spPr>
              <a:xfrm>
                <a:off x="7999413" y="934057"/>
                <a:ext cx="466724" cy="8655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endParaRPr lang="en-US" altLang="zh-CN" sz="2800" b="1" baseline="300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8040688" y="1349039"/>
                <a:ext cx="3095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454025" y="1341438"/>
            <a:ext cx="2801938" cy="1582737"/>
            <a:chOff x="715" y="2113"/>
            <a:chExt cx="4413" cy="2490"/>
          </a:xfrm>
        </p:grpSpPr>
        <p:sp>
          <p:nvSpPr>
            <p:cNvPr id="28695" name="矩形 12"/>
            <p:cNvSpPr/>
            <p:nvPr/>
          </p:nvSpPr>
          <p:spPr>
            <a:xfrm>
              <a:off x="715" y="2113"/>
              <a:ext cx="4413" cy="2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rPr>
                <a:t>各种萝卜地占整个大棚面积的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8696" name="组合 14"/>
            <p:cNvGrpSpPr/>
            <p:nvPr/>
          </p:nvGrpSpPr>
          <p:grpSpPr>
            <a:xfrm>
              <a:off x="4286" y="3101"/>
              <a:ext cx="735" cy="1502"/>
              <a:chOff x="7999413" y="880717"/>
              <a:chExt cx="466724" cy="954107"/>
            </a:xfrm>
          </p:grpSpPr>
          <p:sp>
            <p:nvSpPr>
              <p:cNvPr id="28697" name="矩形 11"/>
              <p:cNvSpPr/>
              <p:nvPr/>
            </p:nvSpPr>
            <p:spPr>
              <a:xfrm>
                <a:off x="7999413" y="880717"/>
                <a:ext cx="466724" cy="9541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endParaRPr lang="en-US" altLang="zh-CN" sz="2800" b="1" baseline="300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8040688" y="1349039"/>
                <a:ext cx="30956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组合 15"/>
          <p:cNvGrpSpPr/>
          <p:nvPr/>
        </p:nvGrpSpPr>
        <p:grpSpPr>
          <a:xfrm>
            <a:off x="4121150" y="3962400"/>
            <a:ext cx="3952875" cy="758825"/>
            <a:chOff x="6490" y="6240"/>
            <a:chExt cx="6224" cy="1194"/>
          </a:xfrm>
        </p:grpSpPr>
        <p:grpSp>
          <p:nvGrpSpPr>
            <p:cNvPr id="28700" name="组合 13"/>
            <p:cNvGrpSpPr/>
            <p:nvPr/>
          </p:nvGrpSpPr>
          <p:grpSpPr>
            <a:xfrm>
              <a:off x="6490" y="6240"/>
              <a:ext cx="6225" cy="1195"/>
              <a:chOff x="6490" y="6240"/>
              <a:chExt cx="6225" cy="1195"/>
            </a:xfrm>
          </p:grpSpPr>
          <p:sp>
            <p:nvSpPr>
              <p:cNvPr id="28701" name="矩形 19"/>
              <p:cNvSpPr/>
              <p:nvPr/>
            </p:nvSpPr>
            <p:spPr>
              <a:xfrm>
                <a:off x="6490" y="6240"/>
                <a:ext cx="590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  <a:sym typeface="Times New Roman" panose="02020603050405020304" pitchFamily="18" charset="0"/>
                  </a:rPr>
                  <a:t>红萝卜地占萝卜地面积的</a:t>
                </a:r>
                <a:endPara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702" name="矩形 17"/>
              <p:cNvSpPr/>
              <p:nvPr/>
            </p:nvSpPr>
            <p:spPr>
              <a:xfrm>
                <a:off x="11981" y="6245"/>
                <a:ext cx="735" cy="11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9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:endParaRPr lang="en-US" altLang="zh-CN" sz="2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2049" y="6842"/>
              <a:ext cx="48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43" grpId="0" bldLvl="0" animBg="1"/>
      <p:bldP spid="55" grpId="0" bldLvl="0" animBg="1"/>
      <p:bldP spid="56" grpId="0"/>
      <p:bldP spid="38" grpId="0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1157288" y="4070350"/>
            <a:ext cx="1614487" cy="892175"/>
            <a:chOff x="1345407" y="3213293"/>
            <a:chExt cx="1693910" cy="865189"/>
          </a:xfrm>
        </p:grpSpPr>
        <p:sp>
          <p:nvSpPr>
            <p:cNvPr id="30722" name="Text Box 33"/>
            <p:cNvSpPr txBox="1"/>
            <p:nvPr/>
          </p:nvSpPr>
          <p:spPr>
            <a:xfrm>
              <a:off x="1345407" y="3393060"/>
              <a:ext cx="1693910" cy="4775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480×</a:t>
              </a:r>
              <a:endPara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723" name="Group 25"/>
            <p:cNvGrpSpPr/>
            <p:nvPr/>
          </p:nvGrpSpPr>
          <p:grpSpPr>
            <a:xfrm>
              <a:off x="2344736" y="3213293"/>
              <a:ext cx="455613" cy="865189"/>
              <a:chOff x="4028" y="1242"/>
              <a:chExt cx="287" cy="545"/>
            </a:xfrm>
          </p:grpSpPr>
          <p:sp>
            <p:nvSpPr>
              <p:cNvPr id="30724" name="Text Box 27"/>
              <p:cNvSpPr txBox="1"/>
              <p:nvPr/>
            </p:nvSpPr>
            <p:spPr>
              <a:xfrm>
                <a:off x="4028" y="1242"/>
                <a:ext cx="287" cy="5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1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2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725" name="Line 28"/>
              <p:cNvSpPr/>
              <p:nvPr/>
            </p:nvSpPr>
            <p:spPr>
              <a:xfrm>
                <a:off x="4028" y="1509"/>
                <a:ext cx="22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7" name="组合 16"/>
          <p:cNvGrpSpPr/>
          <p:nvPr/>
        </p:nvGrpSpPr>
        <p:grpSpPr>
          <a:xfrm>
            <a:off x="4808538" y="4060825"/>
            <a:ext cx="1700212" cy="890588"/>
            <a:chOff x="620849" y="3983836"/>
            <a:chExt cx="1785267" cy="865189"/>
          </a:xfrm>
        </p:grpSpPr>
        <p:sp>
          <p:nvSpPr>
            <p:cNvPr id="30727" name="Text Box 40"/>
            <p:cNvSpPr txBox="1"/>
            <p:nvPr/>
          </p:nvSpPr>
          <p:spPr>
            <a:xfrm>
              <a:off x="620849" y="4137875"/>
              <a:ext cx="1785267" cy="4775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240×</a:t>
              </a:r>
              <a:endPara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728" name="Group 36"/>
            <p:cNvGrpSpPr/>
            <p:nvPr/>
          </p:nvGrpSpPr>
          <p:grpSpPr>
            <a:xfrm>
              <a:off x="1636530" y="3983836"/>
              <a:ext cx="474663" cy="865189"/>
              <a:chOff x="4051" y="1234"/>
              <a:chExt cx="299" cy="545"/>
            </a:xfrm>
          </p:grpSpPr>
          <p:sp>
            <p:nvSpPr>
              <p:cNvPr id="30729" name="Text Box 38"/>
              <p:cNvSpPr txBox="1"/>
              <p:nvPr/>
            </p:nvSpPr>
            <p:spPr>
              <a:xfrm>
                <a:off x="4051" y="1234"/>
                <a:ext cx="299" cy="5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1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4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730" name="Line 39"/>
              <p:cNvSpPr/>
              <p:nvPr/>
            </p:nvSpPr>
            <p:spPr>
              <a:xfrm>
                <a:off x="4057" y="1491"/>
                <a:ext cx="22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2" name="Text Box 33"/>
          <p:cNvSpPr txBox="1"/>
          <p:nvPr/>
        </p:nvSpPr>
        <p:spPr>
          <a:xfrm>
            <a:off x="2424113" y="4278313"/>
            <a:ext cx="1757362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240(m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3" name="Text Box 40"/>
          <p:cNvSpPr txBox="1"/>
          <p:nvPr/>
        </p:nvSpPr>
        <p:spPr>
          <a:xfrm>
            <a:off x="6115050" y="4240213"/>
            <a:ext cx="1493838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60(m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en-US" altLang="zh-CN" sz="2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17563" y="333375"/>
            <a:ext cx="2620962" cy="3681413"/>
            <a:chOff x="1182" y="1140"/>
            <a:chExt cx="4128" cy="5794"/>
          </a:xfrm>
        </p:grpSpPr>
        <p:sp>
          <p:nvSpPr>
            <p:cNvPr id="30734" name="AutoShape 27"/>
            <p:cNvSpPr/>
            <p:nvPr/>
          </p:nvSpPr>
          <p:spPr>
            <a:xfrm>
              <a:off x="1182" y="1140"/>
              <a:ext cx="4128" cy="2563"/>
            </a:xfrm>
            <a:prstGeom prst="wedgeRoundRectCallout">
              <a:avLst>
                <a:gd name="adj1" fmla="val -17125"/>
                <a:gd name="adj2" fmla="val 68227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可以先求出萝卜地的面积，再求红萝卜地的面积。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30735" name="图片 3" descr="E:\新画人物图\男03 拷贝.png男03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418" y="4159"/>
              <a:ext cx="1324" cy="27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6" name="组合 5"/>
          <p:cNvGrpSpPr/>
          <p:nvPr/>
        </p:nvGrpSpPr>
        <p:grpSpPr>
          <a:xfrm>
            <a:off x="3960813" y="239713"/>
            <a:ext cx="4627562" cy="3554412"/>
            <a:chOff x="6579" y="521"/>
            <a:chExt cx="7114" cy="6212"/>
          </a:xfrm>
        </p:grpSpPr>
        <p:sp>
          <p:nvSpPr>
            <p:cNvPr id="36" name="矩形 35"/>
            <p:cNvSpPr/>
            <p:nvPr/>
          </p:nvSpPr>
          <p:spPr>
            <a:xfrm>
              <a:off x="7995" y="3062"/>
              <a:ext cx="5682" cy="22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995" y="3064"/>
              <a:ext cx="2842" cy="2292"/>
            </a:xfrm>
            <a:prstGeom prst="rect">
              <a:avLst/>
            </a:prstGeom>
            <a:solidFill>
              <a:srgbClr val="ECA8A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0842" y="3054"/>
              <a:ext cx="0" cy="2302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左大括号 42"/>
            <p:cNvSpPr/>
            <p:nvPr/>
          </p:nvSpPr>
          <p:spPr>
            <a:xfrm rot="5400000">
              <a:off x="9197" y="1399"/>
              <a:ext cx="402" cy="2837"/>
            </a:xfrm>
            <a:prstGeom prst="leftBrace">
              <a:avLst>
                <a:gd name="adj1" fmla="val 298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sp>
          <p:nvSpPr>
            <p:cNvPr id="55" name="左大括号 54"/>
            <p:cNvSpPr/>
            <p:nvPr/>
          </p:nvSpPr>
          <p:spPr>
            <a:xfrm rot="5400000">
              <a:off x="10509" y="-1305"/>
              <a:ext cx="657" cy="5702"/>
            </a:xfrm>
            <a:prstGeom prst="leftBrace">
              <a:avLst>
                <a:gd name="adj1" fmla="val 298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sp>
          <p:nvSpPr>
            <p:cNvPr id="30742" name="矩形 55"/>
            <p:cNvSpPr/>
            <p:nvPr/>
          </p:nvSpPr>
          <p:spPr>
            <a:xfrm>
              <a:off x="10067" y="521"/>
              <a:ext cx="15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480m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2</a:t>
              </a:r>
              <a:endParaRPr lang="en-US" altLang="zh-CN" sz="20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743" name="组合 3"/>
            <p:cNvGrpSpPr/>
            <p:nvPr/>
          </p:nvGrpSpPr>
          <p:grpSpPr>
            <a:xfrm>
              <a:off x="6579" y="1650"/>
              <a:ext cx="6595" cy="1181"/>
              <a:chOff x="5165" y="3317"/>
              <a:chExt cx="6596" cy="1181"/>
            </a:xfrm>
          </p:grpSpPr>
          <p:sp>
            <p:nvSpPr>
              <p:cNvPr id="30744" name="矩形 19"/>
              <p:cNvSpPr/>
              <p:nvPr/>
            </p:nvSpPr>
            <p:spPr>
              <a:xfrm>
                <a:off x="5165" y="3370"/>
                <a:ext cx="6596" cy="11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  <a:sym typeface="Times New Roman" panose="02020603050405020304" pitchFamily="18" charset="0"/>
                  </a:rPr>
                  <a:t>各种萝卜地占大棚面积的</a:t>
                </a:r>
                <a:endPara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graphicFrame>
            <p:nvGraphicFramePr>
              <p:cNvPr id="30745" name="对象 11"/>
              <p:cNvGraphicFramePr>
                <a:graphicFrameLocks noChangeAspect="1"/>
              </p:cNvGraphicFramePr>
              <p:nvPr/>
            </p:nvGraphicFramePr>
            <p:xfrm>
              <a:off x="10452" y="3317"/>
              <a:ext cx="422" cy="1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" r:id="rId2" imgW="152400" imgH="405765" progId="Equation.DSMT4">
                      <p:embed/>
                    </p:oleObj>
                  </mc:Choice>
                  <mc:Fallback>
                    <p:oleObj name="" r:id="rId2" imgW="152400" imgH="405765" progId="Equation.DSMT4">
                      <p:embed/>
                      <p:pic>
                        <p:nvPicPr>
                          <p:cNvPr id="0" name="图片 3081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10452" y="3317"/>
                            <a:ext cx="422" cy="11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" name="直接连接符 1"/>
            <p:cNvCxnSpPr/>
            <p:nvPr/>
          </p:nvCxnSpPr>
          <p:spPr>
            <a:xfrm>
              <a:off x="10842" y="3052"/>
              <a:ext cx="0" cy="2302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7982" y="3062"/>
              <a:ext cx="712" cy="2292"/>
            </a:xfrm>
            <a:prstGeom prst="rect">
              <a:avLst/>
            </a:prstGeom>
            <a:solidFill>
              <a:srgbClr val="947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8695" y="3052"/>
              <a:ext cx="0" cy="2302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407" y="3052"/>
              <a:ext cx="0" cy="2302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0117" y="3052"/>
              <a:ext cx="0" cy="2302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左大括号 48"/>
            <p:cNvSpPr/>
            <p:nvPr/>
          </p:nvSpPr>
          <p:spPr>
            <a:xfrm rot="16200000">
              <a:off x="8220" y="5112"/>
              <a:ext cx="227" cy="690"/>
            </a:xfrm>
            <a:prstGeom prst="leftBrace">
              <a:avLst>
                <a:gd name="adj1" fmla="val 1987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grpSp>
          <p:nvGrpSpPr>
            <p:cNvPr id="30752" name="组合 15"/>
            <p:cNvGrpSpPr/>
            <p:nvPr/>
          </p:nvGrpSpPr>
          <p:grpSpPr>
            <a:xfrm>
              <a:off x="6636" y="5412"/>
              <a:ext cx="6080" cy="1321"/>
              <a:chOff x="6636" y="6245"/>
              <a:chExt cx="6080" cy="1321"/>
            </a:xfrm>
          </p:grpSpPr>
          <p:grpSp>
            <p:nvGrpSpPr>
              <p:cNvPr id="30753" name="组合 13"/>
              <p:cNvGrpSpPr/>
              <p:nvPr/>
            </p:nvGrpSpPr>
            <p:grpSpPr>
              <a:xfrm>
                <a:off x="6636" y="6245"/>
                <a:ext cx="6080" cy="1321"/>
                <a:chOff x="6636" y="6245"/>
                <a:chExt cx="6080" cy="1321"/>
              </a:xfrm>
            </p:grpSpPr>
            <p:sp>
              <p:nvSpPr>
                <p:cNvPr id="30754" name="矩形 19"/>
                <p:cNvSpPr/>
                <p:nvPr/>
              </p:nvSpPr>
              <p:spPr>
                <a:xfrm>
                  <a:off x="6636" y="6278"/>
                  <a:ext cx="5900" cy="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zh-CN" altLang="en-US" sz="2400" b="1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红萝卜地占萝卜地面积的</a:t>
                  </a:r>
                  <a:endPara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0755" name="矩形 17"/>
                <p:cNvSpPr/>
                <p:nvPr/>
              </p:nvSpPr>
              <p:spPr>
                <a:xfrm>
                  <a:off x="11981" y="6245"/>
                  <a:ext cx="735" cy="13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lnSpc>
                      <a:spcPct val="90000"/>
                    </a:lnSpc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1</a:t>
                  </a:r>
                  <a:endPara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4</a:t>
                  </a:r>
                  <a:endParaRPr lang="en-US" altLang="zh-CN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</p:grpSp>
          <p:cxnSp>
            <p:nvCxnSpPr>
              <p:cNvPr id="3" name="直接连接符 2"/>
              <p:cNvCxnSpPr/>
              <p:nvPr/>
            </p:nvCxnSpPr>
            <p:spPr>
              <a:xfrm>
                <a:off x="12049" y="6842"/>
                <a:ext cx="4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2673350" y="3978275"/>
          <a:ext cx="11509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508000" imgH="406400" progId="Equation.DSMT4">
                  <p:embed/>
                </p:oleObj>
              </mc:Choice>
              <mc:Fallback>
                <p:oleObj name="" r:id="rId1" imgW="508000" imgH="4064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73350" y="3978275"/>
                        <a:ext cx="1150938" cy="92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354638" y="4051300"/>
          <a:ext cx="14382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635000" imgH="406400" progId="Equation.DSMT4">
                  <p:embed/>
                </p:oleObj>
              </mc:Choice>
              <mc:Fallback>
                <p:oleObj name="" r:id="rId3" imgW="635000" imgH="4064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4638" y="4051300"/>
                        <a:ext cx="1438275" cy="92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775075" y="3975100"/>
          <a:ext cx="3159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139700" imgH="406400" progId="Equation.DSMT4">
                  <p:embed/>
                </p:oleObj>
              </mc:Choice>
              <mc:Fallback>
                <p:oleObj name="" r:id="rId5" imgW="139700" imgH="4064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5075" y="3975100"/>
                        <a:ext cx="315913" cy="92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6772275" y="4268788"/>
          <a:ext cx="11509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7" imgW="508000" imgH="203200" progId="Equation.DSMT4">
                  <p:embed/>
                </p:oleObj>
              </mc:Choice>
              <mc:Fallback>
                <p:oleObj name="" r:id="rId7" imgW="508000" imgH="2032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72275" y="4268788"/>
                        <a:ext cx="1150938" cy="46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541338" y="569913"/>
            <a:ext cx="3044825" cy="4308475"/>
            <a:chOff x="9156" y="1098"/>
            <a:chExt cx="4796" cy="6785"/>
          </a:xfrm>
        </p:grpSpPr>
        <p:sp>
          <p:nvSpPr>
            <p:cNvPr id="31750" name="AutoShape 27"/>
            <p:cNvSpPr/>
            <p:nvPr/>
          </p:nvSpPr>
          <p:spPr>
            <a:xfrm>
              <a:off x="9717" y="1098"/>
              <a:ext cx="4235" cy="3538"/>
            </a:xfrm>
            <a:prstGeom prst="wedgeRoundRectCallout">
              <a:avLst>
                <a:gd name="adj1" fmla="val -39574"/>
                <a:gd name="adj2" fmla="val 67935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也可以先求出红萝卜地占大棚面积的几分之几，再求红萝卜地的面积。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pic>
          <p:nvPicPr>
            <p:cNvPr id="31751" name="图片 5" descr="E:\新画人物图\男01 拷贝.png男01 拷贝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156" y="5108"/>
              <a:ext cx="1323" cy="27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752" name="组合 5"/>
          <p:cNvGrpSpPr/>
          <p:nvPr/>
        </p:nvGrpSpPr>
        <p:grpSpPr>
          <a:xfrm>
            <a:off x="3960813" y="239713"/>
            <a:ext cx="4630737" cy="3554412"/>
            <a:chOff x="6580" y="521"/>
            <a:chExt cx="7118" cy="6212"/>
          </a:xfrm>
        </p:grpSpPr>
        <p:sp>
          <p:nvSpPr>
            <p:cNvPr id="36" name="矩形 35"/>
            <p:cNvSpPr/>
            <p:nvPr/>
          </p:nvSpPr>
          <p:spPr>
            <a:xfrm>
              <a:off x="7995" y="3062"/>
              <a:ext cx="5683" cy="22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995" y="3065"/>
              <a:ext cx="2843" cy="2293"/>
            </a:xfrm>
            <a:prstGeom prst="rect">
              <a:avLst/>
            </a:prstGeom>
            <a:solidFill>
              <a:srgbClr val="ECA8A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0843" y="3055"/>
              <a:ext cx="0" cy="230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左大括号 42"/>
            <p:cNvSpPr/>
            <p:nvPr/>
          </p:nvSpPr>
          <p:spPr>
            <a:xfrm rot="5400000">
              <a:off x="9197" y="1399"/>
              <a:ext cx="403" cy="2838"/>
            </a:xfrm>
            <a:prstGeom prst="leftBrace">
              <a:avLst>
                <a:gd name="adj1" fmla="val 298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sp>
          <p:nvSpPr>
            <p:cNvPr id="55" name="左大括号 54"/>
            <p:cNvSpPr/>
            <p:nvPr/>
          </p:nvSpPr>
          <p:spPr>
            <a:xfrm rot="5400000">
              <a:off x="10510" y="-1305"/>
              <a:ext cx="658" cy="5703"/>
            </a:xfrm>
            <a:prstGeom prst="leftBrace">
              <a:avLst>
                <a:gd name="adj1" fmla="val 298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sp>
          <p:nvSpPr>
            <p:cNvPr id="31758" name="矩形 55"/>
            <p:cNvSpPr/>
            <p:nvPr/>
          </p:nvSpPr>
          <p:spPr>
            <a:xfrm>
              <a:off x="10067" y="521"/>
              <a:ext cx="1539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480m</a:t>
              </a:r>
              <a:r>
                <a:rPr lang="en-US" altLang="zh-CN" sz="2000" b="1" baseline="300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2</a:t>
              </a:r>
              <a:endParaRPr lang="en-US" altLang="zh-CN" sz="20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759" name="组合 3"/>
            <p:cNvGrpSpPr/>
            <p:nvPr/>
          </p:nvGrpSpPr>
          <p:grpSpPr>
            <a:xfrm>
              <a:off x="6580" y="1703"/>
              <a:ext cx="6595" cy="1236"/>
              <a:chOff x="5165" y="3370"/>
              <a:chExt cx="6596" cy="1235"/>
            </a:xfrm>
          </p:grpSpPr>
          <p:sp>
            <p:nvSpPr>
              <p:cNvPr id="31760" name="矩形 19"/>
              <p:cNvSpPr/>
              <p:nvPr/>
            </p:nvSpPr>
            <p:spPr>
              <a:xfrm>
                <a:off x="5165" y="3370"/>
                <a:ext cx="6596" cy="11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  <a:sym typeface="Times New Roman" panose="02020603050405020304" pitchFamily="18" charset="0"/>
                  </a:rPr>
                  <a:t>各种萝卜地占大棚面积的</a:t>
                </a:r>
                <a:endPara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graphicFrame>
            <p:nvGraphicFramePr>
              <p:cNvPr id="31761" name="对象 11"/>
              <p:cNvGraphicFramePr>
                <a:graphicFrameLocks noChangeAspect="1"/>
              </p:cNvGraphicFramePr>
              <p:nvPr/>
            </p:nvGraphicFramePr>
            <p:xfrm>
              <a:off x="10537" y="3473"/>
              <a:ext cx="422" cy="1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10" imgW="152400" imgH="405765" progId="Equation.DSMT4">
                      <p:embed/>
                    </p:oleObj>
                  </mc:Choice>
                  <mc:Fallback>
                    <p:oleObj name="" r:id="rId10" imgW="152400" imgH="405765" progId="Equation.DSMT4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0537" y="3473"/>
                            <a:ext cx="422" cy="11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" name="直接连接符 1"/>
            <p:cNvCxnSpPr/>
            <p:nvPr/>
          </p:nvCxnSpPr>
          <p:spPr>
            <a:xfrm>
              <a:off x="10843" y="3052"/>
              <a:ext cx="0" cy="230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7983" y="3062"/>
              <a:ext cx="713" cy="2293"/>
            </a:xfrm>
            <a:prstGeom prst="rect">
              <a:avLst/>
            </a:prstGeom>
            <a:solidFill>
              <a:srgbClr val="947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8695" y="3052"/>
              <a:ext cx="0" cy="230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408" y="3052"/>
              <a:ext cx="0" cy="230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0118" y="3052"/>
              <a:ext cx="0" cy="2303"/>
            </a:xfrm>
            <a:prstGeom prst="line">
              <a:avLst/>
            </a:prstGeom>
            <a:ln w="15875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左大括号 48"/>
            <p:cNvSpPr/>
            <p:nvPr/>
          </p:nvSpPr>
          <p:spPr>
            <a:xfrm rot="16200000">
              <a:off x="8229" y="5121"/>
              <a:ext cx="228" cy="690"/>
            </a:xfrm>
            <a:prstGeom prst="leftBrace">
              <a:avLst>
                <a:gd name="adj1" fmla="val 1987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imes New Roman" panose="02020603050405020304"/>
              </a:endParaRPr>
            </a:p>
          </p:txBody>
        </p:sp>
        <p:grpSp>
          <p:nvGrpSpPr>
            <p:cNvPr id="31768" name="组合 15"/>
            <p:cNvGrpSpPr/>
            <p:nvPr/>
          </p:nvGrpSpPr>
          <p:grpSpPr>
            <a:xfrm>
              <a:off x="6636" y="5412"/>
              <a:ext cx="6080" cy="1321"/>
              <a:chOff x="6636" y="6245"/>
              <a:chExt cx="6080" cy="1321"/>
            </a:xfrm>
          </p:grpSpPr>
          <p:grpSp>
            <p:nvGrpSpPr>
              <p:cNvPr id="31769" name="组合 13"/>
              <p:cNvGrpSpPr/>
              <p:nvPr/>
            </p:nvGrpSpPr>
            <p:grpSpPr>
              <a:xfrm>
                <a:off x="6636" y="6245"/>
                <a:ext cx="6080" cy="1321"/>
                <a:chOff x="6636" y="6245"/>
                <a:chExt cx="6080" cy="1321"/>
              </a:xfrm>
            </p:grpSpPr>
            <p:sp>
              <p:nvSpPr>
                <p:cNvPr id="31770" name="矩形 19"/>
                <p:cNvSpPr/>
                <p:nvPr/>
              </p:nvSpPr>
              <p:spPr>
                <a:xfrm>
                  <a:off x="6636" y="6278"/>
                  <a:ext cx="5900" cy="11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lnSpc>
                      <a:spcPct val="150000"/>
                    </a:lnSpc>
                  </a:pPr>
                  <a:r>
                    <a:rPr lang="zh-CN" altLang="en-US" sz="2400" b="1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红萝卜地占萝卜地面积的</a:t>
                  </a:r>
                  <a:endPara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1771" name="矩形 17"/>
                <p:cNvSpPr/>
                <p:nvPr/>
              </p:nvSpPr>
              <p:spPr>
                <a:xfrm>
                  <a:off x="11981" y="6245"/>
                  <a:ext cx="735" cy="13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lnSpc>
                      <a:spcPct val="90000"/>
                    </a:lnSpc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1</a:t>
                  </a:r>
                  <a:endPara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4</a:t>
                  </a:r>
                  <a:endParaRPr lang="en-US" altLang="zh-CN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</p:grpSp>
          <p:cxnSp>
            <p:nvCxnSpPr>
              <p:cNvPr id="3" name="直接连接符 2"/>
              <p:cNvCxnSpPr/>
              <p:nvPr/>
            </p:nvCxnSpPr>
            <p:spPr>
              <a:xfrm>
                <a:off x="12049" y="6842"/>
                <a:ext cx="4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16"/>
          <p:cNvSpPr txBox="1"/>
          <p:nvPr/>
        </p:nvSpPr>
        <p:spPr>
          <a:xfrm>
            <a:off x="528638" y="2374900"/>
            <a:ext cx="20288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综合算式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22450" y="2894013"/>
            <a:ext cx="4100513" cy="954087"/>
            <a:chOff x="3985684" y="4212403"/>
            <a:chExt cx="4100849" cy="954088"/>
          </a:xfrm>
        </p:grpSpPr>
        <p:sp>
          <p:nvSpPr>
            <p:cNvPr id="32771" name="Text Box 16"/>
            <p:cNvSpPr txBox="1"/>
            <p:nvPr/>
          </p:nvSpPr>
          <p:spPr>
            <a:xfrm>
              <a:off x="3985684" y="4272769"/>
              <a:ext cx="2556748" cy="7378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480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2772" name="组合 56"/>
            <p:cNvGrpSpPr/>
            <p:nvPr/>
          </p:nvGrpSpPr>
          <p:grpSpPr>
            <a:xfrm>
              <a:off x="4986248" y="4212403"/>
              <a:ext cx="3100285" cy="954088"/>
              <a:chOff x="5371404" y="3173009"/>
              <a:chExt cx="3100286" cy="954088"/>
            </a:xfrm>
          </p:grpSpPr>
          <p:sp>
            <p:nvSpPr>
              <p:cNvPr id="32773" name="Text Box 40"/>
              <p:cNvSpPr txBox="1"/>
              <p:nvPr/>
            </p:nvSpPr>
            <p:spPr>
              <a:xfrm>
                <a:off x="5723854" y="3402433"/>
                <a:ext cx="2747836" cy="5223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×     =60(m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)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32774" name="Group 36"/>
              <p:cNvGrpSpPr/>
              <p:nvPr/>
            </p:nvGrpSpPr>
            <p:grpSpPr>
              <a:xfrm>
                <a:off x="6177287" y="3173009"/>
                <a:ext cx="458788" cy="954088"/>
                <a:chOff x="3966" y="1198"/>
                <a:chExt cx="289" cy="601"/>
              </a:xfrm>
            </p:grpSpPr>
            <p:sp>
              <p:nvSpPr>
                <p:cNvPr id="32775" name="Text Box 38"/>
                <p:cNvSpPr txBox="1"/>
                <p:nvPr/>
              </p:nvSpPr>
              <p:spPr>
                <a:xfrm>
                  <a:off x="3968" y="1198"/>
                  <a:ext cx="287" cy="60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anchor="t" anchorCtr="0">
                  <a:spAutoFit/>
                </a:bodyPr>
                <a:p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4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2776" name="Line 39"/>
                <p:cNvSpPr/>
                <p:nvPr/>
              </p:nvSpPr>
              <p:spPr>
                <a:xfrm>
                  <a:off x="3966" y="1490"/>
                  <a:ext cx="227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2777" name="Group 36"/>
              <p:cNvGrpSpPr/>
              <p:nvPr/>
            </p:nvGrpSpPr>
            <p:grpSpPr>
              <a:xfrm>
                <a:off x="5371404" y="3222917"/>
                <a:ext cx="477837" cy="787400"/>
                <a:chOff x="4012" y="1230"/>
                <a:chExt cx="301" cy="496"/>
              </a:xfrm>
            </p:grpSpPr>
            <p:sp>
              <p:nvSpPr>
                <p:cNvPr id="32778" name="Text Box 38"/>
                <p:cNvSpPr txBox="1"/>
                <p:nvPr/>
              </p:nvSpPr>
              <p:spPr>
                <a:xfrm>
                  <a:off x="4012" y="1230"/>
                  <a:ext cx="301" cy="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anchor="t" anchorCtr="0">
                  <a:spAutoFit/>
                </a:bodyPr>
                <a:p>
                  <a:pPr>
                    <a:lnSpc>
                      <a:spcPct val="90000"/>
                    </a:lnSpc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pPr>
                    <a:lnSpc>
                      <a:spcPct val="90000"/>
                    </a:lnSpc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2779" name="Line 39"/>
                <p:cNvSpPr/>
                <p:nvPr/>
              </p:nvSpPr>
              <p:spPr>
                <a:xfrm>
                  <a:off x="4030" y="1493"/>
                  <a:ext cx="227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32780" name="组合 2"/>
          <p:cNvGrpSpPr/>
          <p:nvPr/>
        </p:nvGrpSpPr>
        <p:grpSpPr>
          <a:xfrm>
            <a:off x="987425" y="665163"/>
            <a:ext cx="1614488" cy="892175"/>
            <a:chOff x="1345407" y="3213293"/>
            <a:chExt cx="1693910" cy="865189"/>
          </a:xfrm>
        </p:grpSpPr>
        <p:sp>
          <p:nvSpPr>
            <p:cNvPr id="32781" name="Text Box 33"/>
            <p:cNvSpPr txBox="1"/>
            <p:nvPr/>
          </p:nvSpPr>
          <p:spPr>
            <a:xfrm>
              <a:off x="1345407" y="3393060"/>
              <a:ext cx="1693910" cy="4775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480×</a:t>
              </a:r>
              <a:endPara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782" name="Group 25"/>
            <p:cNvGrpSpPr/>
            <p:nvPr/>
          </p:nvGrpSpPr>
          <p:grpSpPr>
            <a:xfrm>
              <a:off x="2344736" y="3213293"/>
              <a:ext cx="455613" cy="865189"/>
              <a:chOff x="4028" y="1242"/>
              <a:chExt cx="287" cy="545"/>
            </a:xfrm>
          </p:grpSpPr>
          <p:sp>
            <p:nvSpPr>
              <p:cNvPr id="32783" name="Text Box 27"/>
              <p:cNvSpPr txBox="1"/>
              <p:nvPr/>
            </p:nvSpPr>
            <p:spPr>
              <a:xfrm>
                <a:off x="4028" y="1242"/>
                <a:ext cx="287" cy="5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1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2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784" name="Line 28"/>
              <p:cNvSpPr/>
              <p:nvPr/>
            </p:nvSpPr>
            <p:spPr>
              <a:xfrm>
                <a:off x="4028" y="1509"/>
                <a:ext cx="22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2785" name="组合 7"/>
          <p:cNvGrpSpPr/>
          <p:nvPr/>
        </p:nvGrpSpPr>
        <p:grpSpPr>
          <a:xfrm>
            <a:off x="1008063" y="1416050"/>
            <a:ext cx="1700212" cy="892175"/>
            <a:chOff x="620849" y="3983836"/>
            <a:chExt cx="1785267" cy="865189"/>
          </a:xfrm>
        </p:grpSpPr>
        <p:sp>
          <p:nvSpPr>
            <p:cNvPr id="32786" name="Text Box 40"/>
            <p:cNvSpPr txBox="1"/>
            <p:nvPr/>
          </p:nvSpPr>
          <p:spPr>
            <a:xfrm>
              <a:off x="620849" y="4137875"/>
              <a:ext cx="1785267" cy="4775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240×</a:t>
              </a:r>
              <a:endPara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787" name="Group 36"/>
            <p:cNvGrpSpPr/>
            <p:nvPr/>
          </p:nvGrpSpPr>
          <p:grpSpPr>
            <a:xfrm>
              <a:off x="1636530" y="3983836"/>
              <a:ext cx="474663" cy="865189"/>
              <a:chOff x="4051" y="1234"/>
              <a:chExt cx="299" cy="545"/>
            </a:xfrm>
          </p:grpSpPr>
          <p:sp>
            <p:nvSpPr>
              <p:cNvPr id="32788" name="Text Box 38"/>
              <p:cNvSpPr txBox="1"/>
              <p:nvPr/>
            </p:nvSpPr>
            <p:spPr>
              <a:xfrm>
                <a:off x="4051" y="1234"/>
                <a:ext cx="299" cy="54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1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  <a:p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4</a:t>
                </a:r>
                <a:endParaRPr lang="en-US" altLang="zh-CN" sz="2600" b="1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789" name="Line 39"/>
              <p:cNvSpPr/>
              <p:nvPr/>
            </p:nvSpPr>
            <p:spPr>
              <a:xfrm>
                <a:off x="4057" y="1491"/>
                <a:ext cx="227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2790" name="Text Box 33"/>
          <p:cNvSpPr txBox="1"/>
          <p:nvPr/>
        </p:nvSpPr>
        <p:spPr>
          <a:xfrm>
            <a:off x="2254250" y="803275"/>
            <a:ext cx="1757363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240(m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2791" name="Text Box 40"/>
          <p:cNvSpPr txBox="1"/>
          <p:nvPr/>
        </p:nvSpPr>
        <p:spPr>
          <a:xfrm>
            <a:off x="2314575" y="1550988"/>
            <a:ext cx="1493838" cy="493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60(m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)</a:t>
            </a:r>
            <a:endParaRPr lang="zh-CN" altLang="en-US" sz="2600" b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2792" name="对象 26"/>
          <p:cNvGraphicFramePr>
            <a:graphicFrameLocks noChangeAspect="1"/>
          </p:cNvGraphicFramePr>
          <p:nvPr/>
        </p:nvGraphicFramePr>
        <p:xfrm>
          <a:off x="5627688" y="515938"/>
          <a:ext cx="11509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508000" imgH="406400" progId="Equation.DSMT4">
                  <p:embed/>
                </p:oleObj>
              </mc:Choice>
              <mc:Fallback>
                <p:oleObj name="" r:id="rId1" imgW="508000" imgH="406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27688" y="515938"/>
                        <a:ext cx="1150937" cy="925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3" name="对象 27"/>
          <p:cNvGraphicFramePr>
            <a:graphicFrameLocks noChangeAspect="1"/>
          </p:cNvGraphicFramePr>
          <p:nvPr/>
        </p:nvGraphicFramePr>
        <p:xfrm>
          <a:off x="5505450" y="1368425"/>
          <a:ext cx="14382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635000" imgH="406400" progId="Equation.DSMT4">
                  <p:embed/>
                </p:oleObj>
              </mc:Choice>
              <mc:Fallback>
                <p:oleObj name="" r:id="rId3" imgW="635000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5450" y="1368425"/>
                        <a:ext cx="1438275" cy="92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4" name="对象 28"/>
          <p:cNvGraphicFramePr>
            <a:graphicFrameLocks noChangeAspect="1"/>
          </p:cNvGraphicFramePr>
          <p:nvPr/>
        </p:nvGraphicFramePr>
        <p:xfrm>
          <a:off x="6729413" y="565150"/>
          <a:ext cx="3159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139700" imgH="406400" progId="Equation.DSMT4">
                  <p:embed/>
                </p:oleObj>
              </mc:Choice>
              <mc:Fallback>
                <p:oleObj name="" r:id="rId5" imgW="139700" imgH="4064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9413" y="565150"/>
                        <a:ext cx="315912" cy="92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5" name="对象 29"/>
          <p:cNvGraphicFramePr>
            <a:graphicFrameLocks noChangeAspect="1"/>
          </p:cNvGraphicFramePr>
          <p:nvPr/>
        </p:nvGraphicFramePr>
        <p:xfrm>
          <a:off x="6923088" y="1587500"/>
          <a:ext cx="11509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508000" imgH="203200" progId="Equation.DSMT4">
                  <p:embed/>
                </p:oleObj>
              </mc:Choice>
              <mc:Fallback>
                <p:oleObj name="" r:id="rId7" imgW="508000" imgH="2032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23088" y="1587500"/>
                        <a:ext cx="1150937" cy="463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827213" y="3832225"/>
            <a:ext cx="6921500" cy="955675"/>
            <a:chOff x="2877" y="6035"/>
            <a:chExt cx="10900" cy="1506"/>
          </a:xfrm>
        </p:grpSpPr>
        <p:grpSp>
          <p:nvGrpSpPr>
            <p:cNvPr id="32797" name="组合 69"/>
            <p:cNvGrpSpPr/>
            <p:nvPr/>
          </p:nvGrpSpPr>
          <p:grpSpPr>
            <a:xfrm>
              <a:off x="2877" y="6035"/>
              <a:ext cx="10900" cy="1507"/>
              <a:chOff x="4023791" y="4171128"/>
              <a:chExt cx="3752259" cy="957737"/>
            </a:xfrm>
          </p:grpSpPr>
          <p:sp>
            <p:nvSpPr>
              <p:cNvPr id="32798" name="Text Box 16"/>
              <p:cNvSpPr txBox="1"/>
              <p:nvPr/>
            </p:nvSpPr>
            <p:spPr>
              <a:xfrm>
                <a:off x="4023791" y="4174641"/>
                <a:ext cx="3752259" cy="7378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480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×(               ) =60(m</a:t>
                </a:r>
                <a:r>
                  <a:rPr lang="en-US" altLang="zh-CN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)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32799" name="组合 71"/>
              <p:cNvGrpSpPr/>
              <p:nvPr/>
            </p:nvGrpSpPr>
            <p:grpSpPr>
              <a:xfrm>
                <a:off x="4634430" y="4171128"/>
                <a:ext cx="894176" cy="957736"/>
                <a:chOff x="5019586" y="3131734"/>
                <a:chExt cx="894176" cy="957737"/>
              </a:xfrm>
            </p:grpSpPr>
            <p:sp>
              <p:nvSpPr>
                <p:cNvPr id="32800" name="Text Box 40"/>
                <p:cNvSpPr txBox="1"/>
                <p:nvPr/>
              </p:nvSpPr>
              <p:spPr>
                <a:xfrm>
                  <a:off x="5167955" y="3357985"/>
                  <a:ext cx="315327" cy="5223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×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32801" name="Group 36"/>
                <p:cNvGrpSpPr/>
                <p:nvPr/>
              </p:nvGrpSpPr>
              <p:grpSpPr>
                <a:xfrm>
                  <a:off x="5458149" y="3131734"/>
                  <a:ext cx="455612" cy="954088"/>
                  <a:chOff x="3513" y="1172"/>
                  <a:chExt cx="287" cy="601"/>
                </a:xfrm>
              </p:grpSpPr>
              <p:sp>
                <p:nvSpPr>
                  <p:cNvPr id="32802" name="Text Box 38"/>
                  <p:cNvSpPr txBox="1"/>
                  <p:nvPr/>
                </p:nvSpPr>
                <p:spPr>
                  <a:xfrm>
                    <a:off x="3513" y="1172"/>
                    <a:ext cx="287" cy="601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anchor="t" anchorCtr="0">
                    <a:spAutoFit/>
                  </a:bodyPr>
                  <a:p>
                    <a:r>
                      <a: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1</a:t>
                    </a:r>
                    <a:endPara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endParaRPr>
                  </a:p>
                  <a:p>
                    <a:r>
                      <a: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rPr>
                      <a:t>4</a:t>
                    </a:r>
                    <a:endPara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2803" name="Line 39"/>
                  <p:cNvSpPr/>
                  <p:nvPr/>
                </p:nvSpPr>
                <p:spPr>
                  <a:xfrm>
                    <a:off x="3513" y="1468"/>
                    <a:ext cx="128" cy="0"/>
                  </a:xfrm>
                  <a:prstGeom prst="line">
                    <a:avLst/>
                  </a:prstGeom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2804" name="Text Box 38"/>
                <p:cNvSpPr txBox="1"/>
                <p:nvPr/>
              </p:nvSpPr>
              <p:spPr>
                <a:xfrm>
                  <a:off x="5019586" y="3135553"/>
                  <a:ext cx="306033" cy="95391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anchor="t" anchorCtr="0">
                  <a:spAutoFit/>
                </a:bodyPr>
                <a:p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1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  <a:p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endPara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32805" name="Line 39"/>
            <p:cNvSpPr/>
            <p:nvPr/>
          </p:nvSpPr>
          <p:spPr>
            <a:xfrm>
              <a:off x="4651" y="6775"/>
              <a:ext cx="567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9"/>
          <p:cNvSpPr txBox="1"/>
          <p:nvPr/>
        </p:nvSpPr>
        <p:spPr>
          <a:xfrm>
            <a:off x="2624138" y="1619250"/>
            <a:ext cx="1481137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</a:rPr>
              <a:t>60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×4</a:t>
            </a:r>
            <a:endParaRPr lang="zh-CN" altLang="en-US" sz="2800" b="1" dirty="0">
              <a:latin typeface="Times New Roman" panose="02020603050405020304" pitchFamily="18" charset="0"/>
              <a:ea typeface="楷体_GB2312" pitchFamily="1" charset="-122"/>
              <a:sym typeface="Arial" panose="020B0604020202020204" pitchFamily="34" charset="0"/>
            </a:endParaRPr>
          </a:p>
        </p:txBody>
      </p:sp>
      <p:sp>
        <p:nvSpPr>
          <p:cNvPr id="3" name="Text Box 12"/>
          <p:cNvSpPr txBox="1"/>
          <p:nvPr/>
        </p:nvSpPr>
        <p:spPr>
          <a:xfrm>
            <a:off x="2425700" y="2492375"/>
            <a:ext cx="38735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</a:rPr>
              <a:t>60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×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(           )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＝480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3462338" y="1619250"/>
            <a:ext cx="270510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×2＝480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(m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" name="Text Box 12"/>
          <p:cNvSpPr txBox="1"/>
          <p:nvPr/>
        </p:nvSpPr>
        <p:spPr>
          <a:xfrm>
            <a:off x="3395663" y="2519363"/>
            <a:ext cx="1049337" cy="5222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1" charset="-122"/>
                <a:sym typeface="Arial" panose="020B0604020202020204" pitchFamily="34" charset="0"/>
              </a:rPr>
              <a:t>4×2</a:t>
            </a:r>
            <a:endParaRPr lang="zh-CN" altLang="en-US" sz="2800" b="1" dirty="0">
              <a:latin typeface="Times New Roman" panose="02020603050405020304" pitchFamily="18" charset="0"/>
              <a:ea typeface="楷体_GB2312" pitchFamily="1" charset="-122"/>
              <a:sym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00175" y="1600200"/>
            <a:ext cx="1295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检验：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06650" y="3248025"/>
            <a:ext cx="3762375" cy="60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答：红萝卜地有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60m²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3413" y="642938"/>
            <a:ext cx="1989138" cy="473075"/>
          </a:xfrm>
          <a:prstGeom prst="roundRect">
            <a:avLst>
              <a:gd name="adj" fmla="val 47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27004" anchor="ctr" anchorCtr="1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/>
              </a:rPr>
              <a:t>回顾与反思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bldLvl="0" animBg="1"/>
      <p:bldP spid="1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1366</Words>
  <Application>WPS 演示</Application>
  <PresentationFormat>全屏显示(16:9)</PresentationFormat>
  <Paragraphs>301</Paragraphs>
  <Slides>15</Slides>
  <Notes>40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15</vt:i4>
      </vt:variant>
    </vt:vector>
  </HeadingPairs>
  <TitlesOfParts>
    <vt:vector size="48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Times New Roman</vt:lpstr>
      <vt:lpstr>楷体_GB2312</vt:lpstr>
      <vt:lpstr>新宋体</vt:lpstr>
      <vt:lpstr>Arial Narrow</vt:lpstr>
      <vt:lpstr>Bell MT</vt:lpstr>
      <vt:lpstr>Arial Unicode MS</vt:lpstr>
      <vt:lpstr>Calibri</vt:lpstr>
      <vt:lpstr>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2022-09-01T14:46:50Z</dcterms:created>
  <dcterms:modified xsi:type="dcterms:W3CDTF">2022-09-01T14:46:50Z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KSORubyTemplateID">
    <vt:lpwstr>13</vt:lpwstr>
  </property>
  <property fmtid="{D5CDD505-2E9C-101B-9397-08002B2CF9AE}" pid="5" name="ICV">
    <vt:lpwstr>EB4B90BE5E104E02BF16DBE36A0A1026</vt:lpwstr>
  </property>
</Properties>
</file>