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16"/>
  </p:notesMasterIdLst>
  <p:sldIdLst>
    <p:sldId id="354" r:id="rId2"/>
    <p:sldId id="344" r:id="rId3"/>
    <p:sldId id="358" r:id="rId4"/>
    <p:sldId id="365" r:id="rId5"/>
    <p:sldId id="366" r:id="rId6"/>
    <p:sldId id="367" r:id="rId7"/>
    <p:sldId id="369" r:id="rId8"/>
    <p:sldId id="370" r:id="rId9"/>
    <p:sldId id="359" r:id="rId10"/>
    <p:sldId id="360" r:id="rId11"/>
    <p:sldId id="368" r:id="rId12"/>
    <p:sldId id="362" r:id="rId13"/>
    <p:sldId id="363" r:id="rId14"/>
    <p:sldId id="328" r:id="rId15"/>
  </p:sldIdLst>
  <p:sldSz cx="9144000" cy="5143500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8FF"/>
    <a:srgbClr val="01A0E9"/>
    <a:srgbClr val="ECFBFE"/>
    <a:srgbClr val="6AD0FE"/>
    <a:srgbClr val="3FC6E1"/>
    <a:srgbClr val="0066FF"/>
    <a:srgbClr val="0000FF"/>
    <a:srgbClr val="F7FB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6349" autoAdjust="0"/>
  </p:normalViewPr>
  <p:slideViewPr>
    <p:cSldViewPr snapToGrid="0">
      <p:cViewPr varScale="1">
        <p:scale>
          <a:sx n="114" d="100"/>
          <a:sy n="114" d="100"/>
        </p:scale>
        <p:origin x="451" y="82"/>
      </p:cViewPr>
      <p:guideLst>
        <p:guide orient="horz" pos="162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6054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7FBB82E-0057-4D9E-B75A-4DCBCD5A2B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67EC415-CFDD-4EEC-8DD2-1A5E7616F3E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C1051B46-B02D-479A-9F38-177CA995EC92}" type="datetimeFigureOut">
              <a:rPr lang="zh-CN" altLang="en-US"/>
              <a:pPr>
                <a:defRPr/>
              </a:pPr>
              <a:t>2023/2/12</a:t>
            </a:fld>
            <a:endParaRPr lang="zh-CN" altLang="en-US" dirty="0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5A471103-A196-45CE-97A1-DAA32DABD89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B5E5E0B9-E2F1-452A-BB8F-54C8AC2D01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2F0B555-B750-4826-967A-6156D90F365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6ADF1D9-9B44-4200-981B-7277E8C7F9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747E5AC2-34FC-46E4-81CD-4BC609C2190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>
            <a:extLst>
              <a:ext uri="{FF2B5EF4-FFF2-40B4-BE49-F238E27FC236}">
                <a16:creationId xmlns:a16="http://schemas.microsoft.com/office/drawing/2014/main" id="{CFF157CD-0825-479A-A67C-317F88D93E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备注占位符 2">
            <a:extLst>
              <a:ext uri="{FF2B5EF4-FFF2-40B4-BE49-F238E27FC236}">
                <a16:creationId xmlns:a16="http://schemas.microsoft.com/office/drawing/2014/main" id="{07E4ADFE-541D-418A-AF45-FBFC5C66B0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388" name="灯片编号占位符 3">
            <a:extLst>
              <a:ext uri="{FF2B5EF4-FFF2-40B4-BE49-F238E27FC236}">
                <a16:creationId xmlns:a16="http://schemas.microsoft.com/office/drawing/2014/main" id="{EEA31610-195F-4843-91D1-A888752852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1D4426C-A437-4A52-A90B-88701AC37186}" type="slidenum">
              <a:rPr lang="zh-CN" altLang="en-US" smtClean="0">
                <a:ea typeface="黑体" panose="02010609060101010101" pitchFamily="49" charset="-122"/>
              </a:rPr>
              <a:pPr/>
              <a:t>8</a:t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>
            <a:extLst>
              <a:ext uri="{FF2B5EF4-FFF2-40B4-BE49-F238E27FC236}">
                <a16:creationId xmlns:a16="http://schemas.microsoft.com/office/drawing/2014/main" id="{74A63F28-584F-44F8-B793-79DA2D02C6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>
            <a:extLst>
              <a:ext uri="{FF2B5EF4-FFF2-40B4-BE49-F238E27FC236}">
                <a16:creationId xmlns:a16="http://schemas.microsoft.com/office/drawing/2014/main" id="{A73E0732-02AE-4D07-B05F-E24EF49291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484" name="灯片编号占位符 3">
            <a:extLst>
              <a:ext uri="{FF2B5EF4-FFF2-40B4-BE49-F238E27FC236}">
                <a16:creationId xmlns:a16="http://schemas.microsoft.com/office/drawing/2014/main" id="{9337062C-DB64-41DC-A766-AE62FEBEF2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E0791C5-589E-4F09-A8F0-54539CD29A02}" type="slidenum">
              <a:rPr lang="zh-CN" altLang="en-US" smtClean="0">
                <a:ea typeface="黑体" panose="02010609060101010101" pitchFamily="49" charset="-122"/>
              </a:rPr>
              <a:pPr/>
              <a:t>11</a:t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840B543A-C07C-49AC-B3BB-4DB1ABED9E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5">
            <a:extLst>
              <a:ext uri="{FF2B5EF4-FFF2-40B4-BE49-F238E27FC236}">
                <a16:creationId xmlns:a16="http://schemas.microsoft.com/office/drawing/2014/main" id="{DFC21B3C-8A3B-47D2-8945-746B3685EDC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73025" y="463550"/>
            <a:ext cx="9290050" cy="4216400"/>
            <a:chOff x="0" y="668038"/>
            <a:chExt cx="12192000" cy="5532083"/>
          </a:xfrm>
        </p:grpSpPr>
        <p:pic>
          <p:nvPicPr>
            <p:cNvPr id="4" name="图片 6">
              <a:extLst>
                <a:ext uri="{FF2B5EF4-FFF2-40B4-BE49-F238E27FC236}">
                  <a16:creationId xmlns:a16="http://schemas.microsoft.com/office/drawing/2014/main" id="{7B4A0007-E804-4042-B86D-4D2C01EE8D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788" b="11412"/>
            <a:stretch>
              <a:fillRect/>
            </a:stretch>
          </p:blipFill>
          <p:spPr bwMode="auto">
            <a:xfrm>
              <a:off x="0" y="1320799"/>
              <a:ext cx="12192000" cy="4226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图片 7">
              <a:extLst>
                <a:ext uri="{FF2B5EF4-FFF2-40B4-BE49-F238E27FC236}">
                  <a16:creationId xmlns:a16="http://schemas.microsoft.com/office/drawing/2014/main" id="{DE185BFE-D704-4A6A-A116-9DAB72693B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382" b="44350"/>
            <a:stretch>
              <a:fillRect/>
            </a:stretch>
          </p:blipFill>
          <p:spPr bwMode="auto">
            <a:xfrm>
              <a:off x="265812" y="668038"/>
              <a:ext cx="2877980" cy="2374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图片 8">
              <a:extLst>
                <a:ext uri="{FF2B5EF4-FFF2-40B4-BE49-F238E27FC236}">
                  <a16:creationId xmlns:a16="http://schemas.microsoft.com/office/drawing/2014/main" id="{1566F018-6B27-438D-8E47-2B504DD8D0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487" t="32143"/>
            <a:stretch>
              <a:fillRect/>
            </a:stretch>
          </p:blipFill>
          <p:spPr bwMode="auto">
            <a:xfrm>
              <a:off x="8643843" y="3181222"/>
              <a:ext cx="2706153" cy="3018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808097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47407DC0-75D7-4DD0-943F-5F7C5D5DAA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6DF6172C-E8E8-42A8-98EF-3C1A18FB4D4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12750"/>
            <a:ext cx="9144000" cy="431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en-US" sz="3200" b="1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2F343D9-E613-4641-A2CF-C0C088AF58E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12750"/>
            <a:ext cx="9144000" cy="650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en-US" sz="3200" b="1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D2C7B60-E13A-43B5-A549-C9E217968BC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665663"/>
            <a:ext cx="9144000" cy="6508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en-US" sz="3200" b="1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739545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>
            <a:extLst>
              <a:ext uri="{FF2B5EF4-FFF2-40B4-BE49-F238E27FC236}">
                <a16:creationId xmlns:a16="http://schemas.microsoft.com/office/drawing/2014/main" id="{283A447A-4BB7-472D-82BF-1EC4909B7B9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矩形 6">
            <a:extLst>
              <a:ext uri="{FF2B5EF4-FFF2-40B4-BE49-F238E27FC236}">
                <a16:creationId xmlns:a16="http://schemas.microsoft.com/office/drawing/2014/main" id="{693DF7DF-169D-42A0-B023-B028E59E974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en-US" sz="3200" b="1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pic>
        <p:nvPicPr>
          <p:cNvPr id="1028" name="图片 1">
            <a:extLst>
              <a:ext uri="{FF2B5EF4-FFF2-40B4-BE49-F238E27FC236}">
                <a16:creationId xmlns:a16="http://schemas.microsoft.com/office/drawing/2014/main" id="{5F4929A3-50B0-4695-9AEB-6178F633C84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 t="23634" r="3419" b="23878"/>
          <a:stretch>
            <a:fillRect/>
          </a:stretch>
        </p:blipFill>
        <p:spPr bwMode="auto">
          <a:xfrm>
            <a:off x="-9525" y="-9525"/>
            <a:ext cx="9163050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6" r:id="rId1"/>
    <p:sldLayoutId id="2147484147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9pPr>
    </p:titleStyle>
    <p:bodyStyle>
      <a:lvl1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n-ea"/>
          <a:cs typeface="+mn-cs"/>
        </a:defRPr>
      </a:lvl1pPr>
      <a:lvl2pPr marL="4572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619C70F3-1AB3-4670-A159-882B86DDC9BD}"/>
              </a:ext>
            </a:extLst>
          </p:cNvPr>
          <p:cNvCxnSpPr/>
          <p:nvPr/>
        </p:nvCxnSpPr>
        <p:spPr>
          <a:xfrm>
            <a:off x="2165350" y="2830513"/>
            <a:ext cx="458946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副标题 6">
            <a:extLst>
              <a:ext uri="{FF2B5EF4-FFF2-40B4-BE49-F238E27FC236}">
                <a16:creationId xmlns:a16="http://schemas.microsoft.com/office/drawing/2014/main" id="{D8B07156-BFE1-4B3E-B358-312AEF877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4538" y="2830513"/>
            <a:ext cx="2349500" cy="5000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>
                <a:ea typeface="楷体" panose="02010609060101010101" pitchFamily="49" charset="-122"/>
              </a:rPr>
              <a:t>R</a:t>
            </a:r>
            <a:r>
              <a:rPr lang="zh-CN" altLang="en-US">
                <a:latin typeface="+mn-ea"/>
              </a:rPr>
              <a:t>·</a:t>
            </a:r>
            <a:r>
              <a:rPr lang="zh-CN" altLang="en-US">
                <a:ea typeface="楷体" panose="02010609060101010101" pitchFamily="49" charset="-122"/>
              </a:rPr>
              <a:t>六年级下册</a:t>
            </a:r>
            <a:endParaRPr lang="zh-CN" altLang="en-US" dirty="0">
              <a:ea typeface="楷体" panose="02010609060101010101" pitchFamily="49" charset="-122"/>
            </a:endParaRPr>
          </a:p>
        </p:txBody>
      </p:sp>
      <p:sp>
        <p:nvSpPr>
          <p:cNvPr id="9220" name="标题 5">
            <a:extLst>
              <a:ext uri="{FF2B5EF4-FFF2-40B4-BE49-F238E27FC236}">
                <a16:creationId xmlns:a16="http://schemas.microsoft.com/office/drawing/2014/main" id="{3B4723CE-92F9-45B9-B02C-5912260054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5550" y="2141538"/>
            <a:ext cx="286067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b="1">
                <a:latin typeface="Times New Roman" panose="02020603050405020304" pitchFamily="18" charset="0"/>
                <a:ea typeface="黑体" panose="02010609060101010101" pitchFamily="49" charset="-122"/>
              </a:rPr>
              <a:t>比例尺（</a:t>
            </a:r>
            <a:r>
              <a:rPr lang="en-US" altLang="zh-CN" sz="3600" b="1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3600" b="1"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</a:p>
        </p:txBody>
      </p:sp>
      <p:sp>
        <p:nvSpPr>
          <p:cNvPr id="9221" name="TextBox 1">
            <a:extLst>
              <a:ext uri="{FF2B5EF4-FFF2-40B4-BE49-F238E27FC236}">
                <a16:creationId xmlns:a16="http://schemas.microsoft.com/office/drawing/2014/main" id="{2CFAE0BF-65B5-4292-A6D4-58A7DA959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4538" y="1462088"/>
            <a:ext cx="34337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4000" b="1">
                <a:latin typeface="Times New Roman" panose="02020603050405020304" pitchFamily="18" charset="0"/>
                <a:ea typeface="黑体" panose="02010609060101010101" pitchFamily="49" charset="-122"/>
              </a:rPr>
              <a:t>3.</a:t>
            </a:r>
            <a:r>
              <a:rPr lang="zh-CN" altLang="en-US" sz="4000" b="1">
                <a:latin typeface="Times New Roman" panose="02020603050405020304" pitchFamily="18" charset="0"/>
                <a:ea typeface="黑体" panose="02010609060101010101" pitchFamily="49" charset="-122"/>
              </a:rPr>
              <a:t>比例的应用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B546E60-18DE-45F1-8FC2-5EC9B90361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367" y="1394835"/>
            <a:ext cx="1484457" cy="139564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7D98EB09-07C6-4837-AD35-1BD9C28E2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" y="2568575"/>
            <a:ext cx="7624763" cy="1127125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sym typeface="Times New Roman" panose="02020603050405020304" pitchFamily="18" charset="0"/>
              </a:rPr>
              <a:t>图上距离∶实际距离＝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sym typeface="Times New Roman" panose="02020603050405020304" pitchFamily="18" charset="0"/>
              </a:rPr>
              <a:t>1cm∶600m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sym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sym typeface="Times New Roman" panose="02020603050405020304" pitchFamily="18" charset="0"/>
              </a:rPr>
              <a:t>1∶60000</a:t>
            </a:r>
          </a:p>
          <a:p>
            <a:pPr algn="ctr" eaLnBrk="1" hangingPunct="1">
              <a:lnSpc>
                <a:spcPct val="120000"/>
              </a:lnSpc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sym typeface="Times New Roman" panose="02020603050405020304" pitchFamily="18" charset="0"/>
              </a:rPr>
              <a:t>量得图中河西村与汽车站之间的距离是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sym typeface="Times New Roman" panose="02020603050405020304" pitchFamily="18" charset="0"/>
              </a:rPr>
              <a:t>3cm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sym typeface="Times New Roman" panose="02020603050405020304" pitchFamily="18" charset="0"/>
              </a:rPr>
              <a:t>。 </a:t>
            </a:r>
            <a:endParaRPr lang="zh-CN" altLang="en-US" sz="2800" b="1" dirty="0">
              <a:solidFill>
                <a:srgbClr val="FF0000"/>
              </a:solidFill>
              <a:latin typeface="+mn-lt"/>
              <a:ea typeface="黑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8E02247-384F-4C73-B424-5D420E997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8588" y="3540125"/>
            <a:ext cx="6107112" cy="1125538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sym typeface="Times New Roman" panose="02020603050405020304" pitchFamily="18" charset="0"/>
              </a:rPr>
              <a:t>        600×3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sym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sym typeface="Times New Roman" panose="02020603050405020304" pitchFamily="18" charset="0"/>
              </a:rPr>
              <a:t>1800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sym typeface="Times New Roman" panose="02020603050405020304" pitchFamily="18" charset="0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sym typeface="Times New Roman" panose="02020603050405020304" pitchFamily="18" charset="0"/>
              </a:rPr>
              <a:t>m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sym typeface="Times New Roman" panose="02020603050405020304" pitchFamily="18" charset="0"/>
              </a:rPr>
              <a:t>）</a:t>
            </a:r>
          </a:p>
          <a:p>
            <a:pPr algn="ctr" eaLnBrk="1" hangingPunct="1">
              <a:lnSpc>
                <a:spcPct val="120000"/>
              </a:lnSpc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sym typeface="Times New Roman" panose="02020603050405020304" pitchFamily="18" charset="0"/>
              </a:rPr>
              <a:t>答：两地的实际距离大约是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sym typeface="Times New Roman" panose="02020603050405020304" pitchFamily="18" charset="0"/>
              </a:rPr>
              <a:t>1800m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sym typeface="Times New Roman" panose="02020603050405020304" pitchFamily="18" charset="0"/>
              </a:rPr>
              <a:t>。 </a:t>
            </a:r>
            <a:endParaRPr lang="zh-CN" altLang="en-US" sz="2800" b="1" dirty="0">
              <a:solidFill>
                <a:srgbClr val="FF0000"/>
              </a:solidFill>
              <a:latin typeface="+mn-lt"/>
              <a:ea typeface="黑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82B6A47-E642-4C70-87E4-7B319A8C9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2371" y="526093"/>
            <a:ext cx="2868548" cy="21217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8DD561DD-248E-46FF-A143-5A89D98BD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2475" y="1074738"/>
            <a:ext cx="5856288" cy="6096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解：设两地的实际距离大约是</a:t>
            </a:r>
            <a:r>
              <a:rPr lang="en-US" altLang="zh-CN" sz="2800" b="1" i="1" dirty="0">
                <a:solidFill>
                  <a:srgbClr val="FF0000"/>
                </a:solidFill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x 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cm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。</a:t>
            </a:r>
          </a:p>
        </p:txBody>
      </p:sp>
      <p:grpSp>
        <p:nvGrpSpPr>
          <p:cNvPr id="3" name="Group 33">
            <a:extLst>
              <a:ext uri="{FF2B5EF4-FFF2-40B4-BE49-F238E27FC236}">
                <a16:creationId xmlns:a16="http://schemas.microsoft.com/office/drawing/2014/main" id="{E3205160-03C2-4A8C-9068-AA53DCD81DA5}"/>
              </a:ext>
            </a:extLst>
          </p:cNvPr>
          <p:cNvGrpSpPr>
            <a:grpSpLocks/>
          </p:cNvGrpSpPr>
          <p:nvPr/>
        </p:nvGrpSpPr>
        <p:grpSpPr bwMode="auto">
          <a:xfrm>
            <a:off x="4452938" y="1497013"/>
            <a:ext cx="2335212" cy="968375"/>
            <a:chOff x="1214" y="2793"/>
            <a:chExt cx="1563" cy="810"/>
          </a:xfrm>
        </p:grpSpPr>
        <p:grpSp>
          <p:nvGrpSpPr>
            <p:cNvPr id="19469" name="Group 32">
              <a:extLst>
                <a:ext uri="{FF2B5EF4-FFF2-40B4-BE49-F238E27FC236}">
                  <a16:creationId xmlns:a16="http://schemas.microsoft.com/office/drawing/2014/main" id="{9E2A8FB8-0803-4752-9C56-D498CC8FD4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4" y="2809"/>
              <a:ext cx="593" cy="762"/>
              <a:chOff x="1214" y="2809"/>
              <a:chExt cx="593" cy="762"/>
            </a:xfrm>
          </p:grpSpPr>
          <p:sp>
            <p:nvSpPr>
              <p:cNvPr id="10" name="矩形 11">
                <a:extLst>
                  <a:ext uri="{FF2B5EF4-FFF2-40B4-BE49-F238E27FC236}">
                    <a16:creationId xmlns:a16="http://schemas.microsoft.com/office/drawing/2014/main" id="{8A6EC849-CAF6-4C66-96B5-70B36C88B6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0" y="2809"/>
                <a:ext cx="507" cy="4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zh-CN" sz="2800" b="1">
                    <a:solidFill>
                      <a:srgbClr val="FF0000"/>
                    </a:solidFill>
                    <a:latin typeface="+mn-lt"/>
                    <a:ea typeface="+mj-ea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3</a:t>
                </a:r>
              </a:p>
            </p:txBody>
          </p:sp>
          <p:cxnSp>
            <p:nvCxnSpPr>
              <p:cNvPr id="19476" name="直接连接符 3">
                <a:extLst>
                  <a:ext uri="{FF2B5EF4-FFF2-40B4-BE49-F238E27FC236}">
                    <a16:creationId xmlns:a16="http://schemas.microsoft.com/office/drawing/2014/main" id="{EEF7C03F-6473-4E40-A972-BAA0EADA8DE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214" y="3193"/>
                <a:ext cx="364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2" name="矩形 13">
                <a:extLst>
                  <a:ext uri="{FF2B5EF4-FFF2-40B4-BE49-F238E27FC236}">
                    <a16:creationId xmlns:a16="http://schemas.microsoft.com/office/drawing/2014/main" id="{277B0C97-77B9-4B66-918B-6A6C4121BA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8" y="3133"/>
                <a:ext cx="271" cy="4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zh-CN" sz="2800" b="1" i="1" dirty="0">
                    <a:solidFill>
                      <a:srgbClr val="FF0000"/>
                    </a:solidFill>
                    <a:latin typeface="+mn-lt"/>
                    <a:ea typeface="+mj-ea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x</a:t>
                </a:r>
              </a:p>
            </p:txBody>
          </p:sp>
        </p:grpSp>
        <p:sp>
          <p:nvSpPr>
            <p:cNvPr id="5" name="矩形 6">
              <a:extLst>
                <a:ext uri="{FF2B5EF4-FFF2-40B4-BE49-F238E27FC236}">
                  <a16:creationId xmlns:a16="http://schemas.microsoft.com/office/drawing/2014/main" id="{D55CA8F5-3858-41D5-8A65-03409987A6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9" y="2996"/>
              <a:ext cx="389" cy="43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2800" b="1">
                  <a:solidFill>
                    <a:srgbClr val="FF0000"/>
                  </a:solidFill>
                  <a:latin typeface="+mn-lt"/>
                  <a:ea typeface="+mj-ea"/>
                  <a:cs typeface="Times New Roman" panose="02020603050405020304" pitchFamily="18" charset="0"/>
                  <a:sym typeface="Times New Roman" panose="02020603050405020304" pitchFamily="18" charset="0"/>
                </a:rPr>
                <a:t>＝</a:t>
              </a:r>
            </a:p>
          </p:txBody>
        </p:sp>
        <p:grpSp>
          <p:nvGrpSpPr>
            <p:cNvPr id="19471" name="Group 31">
              <a:extLst>
                <a:ext uri="{FF2B5EF4-FFF2-40B4-BE49-F238E27FC236}">
                  <a16:creationId xmlns:a16="http://schemas.microsoft.com/office/drawing/2014/main" id="{F9D1574F-629D-4BD2-9A38-E754F2C01B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07" y="2793"/>
              <a:ext cx="870" cy="810"/>
              <a:chOff x="2097" y="2816"/>
              <a:chExt cx="870" cy="810"/>
            </a:xfrm>
          </p:grpSpPr>
          <p:sp>
            <p:nvSpPr>
              <p:cNvPr id="7" name="矩形 18">
                <a:extLst>
                  <a:ext uri="{FF2B5EF4-FFF2-40B4-BE49-F238E27FC236}">
                    <a16:creationId xmlns:a16="http://schemas.microsoft.com/office/drawing/2014/main" id="{B336C84E-CB12-4415-AD3C-E1CC1F9FD1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5" y="3188"/>
                <a:ext cx="862" cy="4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zh-CN" sz="2800" b="1">
                    <a:solidFill>
                      <a:srgbClr val="FF0000"/>
                    </a:solidFill>
                    <a:latin typeface="+mn-lt"/>
                    <a:ea typeface="+mj-ea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60000</a:t>
                </a:r>
              </a:p>
            </p:txBody>
          </p:sp>
          <p:sp>
            <p:nvSpPr>
              <p:cNvPr id="8" name="矩形 9">
                <a:extLst>
                  <a:ext uri="{FF2B5EF4-FFF2-40B4-BE49-F238E27FC236}">
                    <a16:creationId xmlns:a16="http://schemas.microsoft.com/office/drawing/2014/main" id="{4F0CD064-27F6-4227-B4EC-A235AC188B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5" y="2816"/>
                <a:ext cx="273" cy="4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zh-CN" sz="2800" b="1">
                    <a:solidFill>
                      <a:srgbClr val="FF0000"/>
                    </a:solidFill>
                    <a:latin typeface="+mn-lt"/>
                    <a:ea typeface="+mj-ea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1</a:t>
                </a:r>
              </a:p>
            </p:txBody>
          </p:sp>
          <p:cxnSp>
            <p:nvCxnSpPr>
              <p:cNvPr id="19474" name="直接连接符 17">
                <a:extLst>
                  <a:ext uri="{FF2B5EF4-FFF2-40B4-BE49-F238E27FC236}">
                    <a16:creationId xmlns:a16="http://schemas.microsoft.com/office/drawing/2014/main" id="{2D5DFC85-37F8-4461-9A67-8119A74514D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097" y="3216"/>
                <a:ext cx="74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id="{BA9BB26E-6D49-4ECA-B3DF-7BDB57BD4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9625" y="2425700"/>
            <a:ext cx="404813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b="1" i="1">
                <a:solidFill>
                  <a:srgbClr val="FF0000"/>
                </a:solidFill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DCAF6F2A-7933-4759-8B1C-96D41C34B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2525" y="2451100"/>
            <a:ext cx="581025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j-ea"/>
                <a:sym typeface="Times New Roman" panose="02020603050405020304" pitchFamily="18" charset="0"/>
              </a:rPr>
              <a:t>＝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C9D3E8D-F54F-4560-84ED-4137D9904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0675" y="2451100"/>
            <a:ext cx="207010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3×60000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6A013282-9913-4549-B8F6-202F472AE9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9625" y="2849563"/>
            <a:ext cx="404813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b="1" i="1" dirty="0">
                <a:solidFill>
                  <a:srgbClr val="FF0000"/>
                </a:solidFill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1EFCB685-EA1D-4781-9026-597934E0C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8875" y="2906713"/>
            <a:ext cx="581025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15152815-2B69-486A-8643-77794C7ED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5438" y="2906713"/>
            <a:ext cx="1455737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180000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CB06ACD6-B8C0-480E-9664-1F2C7144D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2475" y="3827463"/>
            <a:ext cx="5980113" cy="5603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答：两地的实际距离大约是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1800m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。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62786935-0CBA-4D1C-8510-51584D682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7338" y="3330575"/>
            <a:ext cx="4094162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180000cm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1800m</a:t>
            </a:r>
            <a:endParaRPr lang="zh-CN" altLang="en-US" sz="2800" b="1" dirty="0">
              <a:solidFill>
                <a:srgbClr val="FF0000"/>
              </a:solidFill>
              <a:latin typeface="+mn-lt"/>
              <a:ea typeface="+mj-ea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230D10D9-BCC7-4DB5-81EC-4099EB123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05" y="1590806"/>
            <a:ext cx="2868548" cy="21217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文本框 1">
            <a:extLst>
              <a:ext uri="{FF2B5EF4-FFF2-40B4-BE49-F238E27FC236}">
                <a16:creationId xmlns:a16="http://schemas.microsoft.com/office/drawing/2014/main" id="{12F545C5-E017-43C4-A3D0-3F75BA1CA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088" y="1346200"/>
            <a:ext cx="1728787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1.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填表。</a:t>
            </a:r>
          </a:p>
        </p:txBody>
      </p:sp>
      <p:graphicFrame>
        <p:nvGraphicFramePr>
          <p:cNvPr id="8" name="表格 3">
            <a:extLst>
              <a:ext uri="{FF2B5EF4-FFF2-40B4-BE49-F238E27FC236}">
                <a16:creationId xmlns:a16="http://schemas.microsoft.com/office/drawing/2014/main" id="{D3E5C155-B733-4641-88C9-B4C80614A742}"/>
              </a:ext>
            </a:extLst>
          </p:cNvPr>
          <p:cNvGraphicFramePr>
            <a:graphicFrameLocks noGrp="1"/>
          </p:cNvGraphicFramePr>
          <p:nvPr/>
        </p:nvGraphicFramePr>
        <p:xfrm>
          <a:off x="920750" y="2152650"/>
          <a:ext cx="7277099" cy="2073276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3142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1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14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31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+mn-lt"/>
                          <a:ea typeface="+mn-ea"/>
                        </a:rPr>
                        <a:t>比例尺</a:t>
                      </a:r>
                    </a:p>
                  </a:txBody>
                  <a:tcPr marL="91448" marR="91448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+mn-lt"/>
                          <a:ea typeface="+mn-ea"/>
                        </a:rPr>
                        <a:t>图上距离</a:t>
                      </a:r>
                    </a:p>
                  </a:txBody>
                  <a:tcPr marL="91448" marR="91448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+mn-lt"/>
                          <a:ea typeface="+mn-ea"/>
                        </a:rPr>
                        <a:t>实际距离</a:t>
                      </a:r>
                    </a:p>
                  </a:txBody>
                  <a:tcPr marL="91448" marR="91448" marT="45734" marB="4573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n-lt"/>
                          <a:ea typeface="+mn-ea"/>
                        </a:rPr>
                        <a:t>1∶50000</a:t>
                      </a:r>
                      <a:endParaRPr lang="zh-CN" altLang="en-US" sz="2800" b="1" dirty="0">
                        <a:latin typeface="+mn-lt"/>
                        <a:ea typeface="+mn-ea"/>
                      </a:endParaRPr>
                    </a:p>
                  </a:txBody>
                  <a:tcPr marL="91448" marR="91448" marT="45734" marB="45734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 dirty="0">
                        <a:latin typeface="+mn-lt"/>
                        <a:ea typeface="+mn-ea"/>
                      </a:endParaRPr>
                    </a:p>
                  </a:txBody>
                  <a:tcPr marL="91448" marR="91448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n-lt"/>
                          <a:ea typeface="+mn-ea"/>
                        </a:rPr>
                        <a:t>1.8km</a:t>
                      </a:r>
                      <a:endParaRPr lang="zh-CN" altLang="en-US" sz="2800" b="1" dirty="0">
                        <a:latin typeface="+mn-lt"/>
                        <a:ea typeface="+mn-ea"/>
                      </a:endParaRPr>
                    </a:p>
                  </a:txBody>
                  <a:tcPr marL="91448" marR="91448" marT="45734" marB="4573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1" dirty="0">
                          <a:latin typeface="+mn-lt"/>
                          <a:ea typeface="+mn-ea"/>
                        </a:rPr>
                        <a:t>1∶2000000</a:t>
                      </a:r>
                      <a:endParaRPr lang="zh-CN" altLang="en-US" sz="2800" b="1" dirty="0">
                        <a:latin typeface="+mn-lt"/>
                        <a:ea typeface="+mn-ea"/>
                      </a:endParaRPr>
                    </a:p>
                  </a:txBody>
                  <a:tcPr marL="91448" marR="91448" marT="45734" marB="45734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>
                        <a:latin typeface="+mn-lt"/>
                        <a:ea typeface="+mn-ea"/>
                      </a:endParaRPr>
                    </a:p>
                  </a:txBody>
                  <a:tcPr marL="91448" marR="91448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n-lt"/>
                          <a:ea typeface="+mn-ea"/>
                        </a:rPr>
                        <a:t>450km</a:t>
                      </a:r>
                      <a:endParaRPr lang="zh-CN" altLang="en-US" sz="2800" b="1" dirty="0">
                        <a:latin typeface="+mn-lt"/>
                        <a:ea typeface="+mn-ea"/>
                      </a:endParaRPr>
                    </a:p>
                  </a:txBody>
                  <a:tcPr marL="91448" marR="91448" marT="45734" marB="4573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1" dirty="0">
                          <a:latin typeface="+mn-lt"/>
                          <a:ea typeface="+mn-ea"/>
                        </a:rPr>
                        <a:t>1∶60000000</a:t>
                      </a:r>
                      <a:endParaRPr lang="zh-CN" altLang="en-US" sz="2800" b="1" dirty="0">
                        <a:latin typeface="+mn-lt"/>
                        <a:ea typeface="+mn-ea"/>
                      </a:endParaRPr>
                    </a:p>
                  </a:txBody>
                  <a:tcPr marL="91448" marR="91448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n-lt"/>
                          <a:ea typeface="+mn-ea"/>
                        </a:rPr>
                        <a:t>15cm</a:t>
                      </a:r>
                      <a:endParaRPr lang="zh-CN" altLang="en-US" sz="2800" b="1" dirty="0">
                        <a:latin typeface="+mn-lt"/>
                        <a:ea typeface="+mn-ea"/>
                      </a:endParaRPr>
                    </a:p>
                  </a:txBody>
                  <a:tcPr marL="91448" marR="91448" marT="45734" marB="45734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 dirty="0">
                        <a:latin typeface="+mn-lt"/>
                        <a:ea typeface="+mn-ea"/>
                      </a:endParaRPr>
                    </a:p>
                  </a:txBody>
                  <a:tcPr marL="91448" marR="91448" marT="45734" marB="4573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BA82A971-63F0-448A-8F70-31200B04C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750" y="2673350"/>
            <a:ext cx="10922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3.6cm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95625C7-B66B-4A2C-A40A-378087296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750" y="3140075"/>
            <a:ext cx="1271588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22.5cm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C304896-85D7-48FC-9234-8F9610C1C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3013" y="3683000"/>
            <a:ext cx="140335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9000km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21532" name="组合 9">
            <a:extLst>
              <a:ext uri="{FF2B5EF4-FFF2-40B4-BE49-F238E27FC236}">
                <a16:creationId xmlns:a16="http://schemas.microsoft.com/office/drawing/2014/main" id="{1F7BBF6F-66AF-4E9D-93DE-42BE0F93AC48}"/>
              </a:ext>
            </a:extLst>
          </p:cNvPr>
          <p:cNvGrpSpPr>
            <a:grpSpLocks/>
          </p:cNvGrpSpPr>
          <p:nvPr/>
        </p:nvGrpSpPr>
        <p:grpSpPr bwMode="auto">
          <a:xfrm>
            <a:off x="136525" y="582613"/>
            <a:ext cx="1957388" cy="596900"/>
            <a:chOff x="189464" y="569570"/>
            <a:chExt cx="1957388" cy="597453"/>
          </a:xfrm>
        </p:grpSpPr>
        <p:sp>
          <p:nvSpPr>
            <p:cNvPr id="11" name="Google Shape;3188;p40">
              <a:extLst>
                <a:ext uri="{FF2B5EF4-FFF2-40B4-BE49-F238E27FC236}">
                  <a16:creationId xmlns:a16="http://schemas.microsoft.com/office/drawing/2014/main" id="{262C792B-3479-43E9-BD23-08BFD0E5473D}"/>
                </a:ext>
              </a:extLst>
            </p:cNvPr>
            <p:cNvSpPr/>
            <p:nvPr/>
          </p:nvSpPr>
          <p:spPr>
            <a:xfrm>
              <a:off x="189464" y="571158"/>
              <a:ext cx="1957388" cy="595865"/>
            </a:xfrm>
            <a:custGeom>
              <a:avLst/>
              <a:gdLst/>
              <a:ahLst/>
              <a:cxnLst/>
              <a:rect l="l" t="t" r="r" b="b"/>
              <a:pathLst>
                <a:path w="56308" h="29995" extrusionOk="0">
                  <a:moveTo>
                    <a:pt x="25997" y="0"/>
                  </a:moveTo>
                  <a:cubicBezTo>
                    <a:pt x="25091" y="0"/>
                    <a:pt x="24186" y="26"/>
                    <a:pt x="23284" y="84"/>
                  </a:cubicBezTo>
                  <a:cubicBezTo>
                    <a:pt x="20982" y="251"/>
                    <a:pt x="18647" y="251"/>
                    <a:pt x="16312" y="351"/>
                  </a:cubicBezTo>
                  <a:cubicBezTo>
                    <a:pt x="14845" y="418"/>
                    <a:pt x="13377" y="618"/>
                    <a:pt x="11909" y="785"/>
                  </a:cubicBezTo>
                  <a:cubicBezTo>
                    <a:pt x="10869" y="904"/>
                    <a:pt x="9855" y="1234"/>
                    <a:pt x="8798" y="1234"/>
                  </a:cubicBezTo>
                  <a:cubicBezTo>
                    <a:pt x="8668" y="1234"/>
                    <a:pt x="8538" y="1229"/>
                    <a:pt x="8407" y="1218"/>
                  </a:cubicBezTo>
                  <a:cubicBezTo>
                    <a:pt x="8240" y="1198"/>
                    <a:pt x="8075" y="1188"/>
                    <a:pt x="7911" y="1188"/>
                  </a:cubicBezTo>
                  <a:cubicBezTo>
                    <a:pt x="6763" y="1188"/>
                    <a:pt x="5680" y="1648"/>
                    <a:pt x="4571" y="1852"/>
                  </a:cubicBezTo>
                  <a:cubicBezTo>
                    <a:pt x="3436" y="2019"/>
                    <a:pt x="2536" y="2519"/>
                    <a:pt x="1735" y="3420"/>
                  </a:cubicBezTo>
                  <a:cubicBezTo>
                    <a:pt x="1101" y="4120"/>
                    <a:pt x="701" y="4854"/>
                    <a:pt x="668" y="5688"/>
                  </a:cubicBezTo>
                  <a:cubicBezTo>
                    <a:pt x="601" y="7856"/>
                    <a:pt x="268" y="9991"/>
                    <a:pt x="268" y="12160"/>
                  </a:cubicBezTo>
                  <a:cubicBezTo>
                    <a:pt x="268" y="12360"/>
                    <a:pt x="268" y="12560"/>
                    <a:pt x="234" y="12760"/>
                  </a:cubicBezTo>
                  <a:cubicBezTo>
                    <a:pt x="1" y="14795"/>
                    <a:pt x="101" y="16830"/>
                    <a:pt x="167" y="18864"/>
                  </a:cubicBezTo>
                  <a:cubicBezTo>
                    <a:pt x="234" y="20599"/>
                    <a:pt x="501" y="22267"/>
                    <a:pt x="634" y="24001"/>
                  </a:cubicBezTo>
                  <a:cubicBezTo>
                    <a:pt x="801" y="25703"/>
                    <a:pt x="1368" y="27270"/>
                    <a:pt x="2336" y="28671"/>
                  </a:cubicBezTo>
                  <a:cubicBezTo>
                    <a:pt x="2803" y="29405"/>
                    <a:pt x="3436" y="29906"/>
                    <a:pt x="4337" y="29972"/>
                  </a:cubicBezTo>
                  <a:cubicBezTo>
                    <a:pt x="4600" y="29986"/>
                    <a:pt x="4856" y="29994"/>
                    <a:pt x="5112" y="29994"/>
                  </a:cubicBezTo>
                  <a:cubicBezTo>
                    <a:pt x="5474" y="29994"/>
                    <a:pt x="5834" y="29978"/>
                    <a:pt x="6205" y="29939"/>
                  </a:cubicBezTo>
                  <a:cubicBezTo>
                    <a:pt x="7006" y="29839"/>
                    <a:pt x="7840" y="29672"/>
                    <a:pt x="8640" y="29672"/>
                  </a:cubicBezTo>
                  <a:cubicBezTo>
                    <a:pt x="10542" y="29672"/>
                    <a:pt x="12410" y="29439"/>
                    <a:pt x="14311" y="29372"/>
                  </a:cubicBezTo>
                  <a:cubicBezTo>
                    <a:pt x="16246" y="29305"/>
                    <a:pt x="18180" y="29105"/>
                    <a:pt x="20148" y="29105"/>
                  </a:cubicBezTo>
                  <a:cubicBezTo>
                    <a:pt x="21383" y="29105"/>
                    <a:pt x="22617" y="28938"/>
                    <a:pt x="23851" y="28872"/>
                  </a:cubicBezTo>
                  <a:cubicBezTo>
                    <a:pt x="25953" y="28771"/>
                    <a:pt x="28021" y="28638"/>
                    <a:pt x="30122" y="28571"/>
                  </a:cubicBezTo>
                  <a:cubicBezTo>
                    <a:pt x="30483" y="28565"/>
                    <a:pt x="30843" y="28563"/>
                    <a:pt x="31203" y="28563"/>
                  </a:cubicBezTo>
                  <a:cubicBezTo>
                    <a:pt x="32878" y="28563"/>
                    <a:pt x="34552" y="28622"/>
                    <a:pt x="36227" y="28705"/>
                  </a:cubicBezTo>
                  <a:cubicBezTo>
                    <a:pt x="36740" y="28740"/>
                    <a:pt x="37250" y="28754"/>
                    <a:pt x="37760" y="28754"/>
                  </a:cubicBezTo>
                  <a:cubicBezTo>
                    <a:pt x="39172" y="28754"/>
                    <a:pt x="40576" y="28645"/>
                    <a:pt x="41997" y="28571"/>
                  </a:cubicBezTo>
                  <a:cubicBezTo>
                    <a:pt x="42303" y="28560"/>
                    <a:pt x="42608" y="28555"/>
                    <a:pt x="42913" y="28555"/>
                  </a:cubicBezTo>
                  <a:cubicBezTo>
                    <a:pt x="44071" y="28555"/>
                    <a:pt x="45228" y="28621"/>
                    <a:pt x="46385" y="28621"/>
                  </a:cubicBezTo>
                  <a:cubicBezTo>
                    <a:pt x="46691" y="28621"/>
                    <a:pt x="46996" y="28616"/>
                    <a:pt x="47301" y="28605"/>
                  </a:cubicBezTo>
                  <a:cubicBezTo>
                    <a:pt x="49102" y="28538"/>
                    <a:pt x="50837" y="28138"/>
                    <a:pt x="52572" y="27571"/>
                  </a:cubicBezTo>
                  <a:cubicBezTo>
                    <a:pt x="53439" y="27304"/>
                    <a:pt x="54006" y="26703"/>
                    <a:pt x="54440" y="25936"/>
                  </a:cubicBezTo>
                  <a:cubicBezTo>
                    <a:pt x="55540" y="24068"/>
                    <a:pt x="55507" y="22033"/>
                    <a:pt x="55474" y="19999"/>
                  </a:cubicBezTo>
                  <a:cubicBezTo>
                    <a:pt x="55474" y="19832"/>
                    <a:pt x="55374" y="19665"/>
                    <a:pt x="55374" y="19465"/>
                  </a:cubicBezTo>
                  <a:cubicBezTo>
                    <a:pt x="55540" y="17964"/>
                    <a:pt x="55607" y="16429"/>
                    <a:pt x="55740" y="14895"/>
                  </a:cubicBezTo>
                  <a:cubicBezTo>
                    <a:pt x="55974" y="12860"/>
                    <a:pt x="56207" y="10859"/>
                    <a:pt x="56074" y="8824"/>
                  </a:cubicBezTo>
                  <a:cubicBezTo>
                    <a:pt x="56074" y="8590"/>
                    <a:pt x="56074" y="8323"/>
                    <a:pt x="56107" y="8090"/>
                  </a:cubicBezTo>
                  <a:cubicBezTo>
                    <a:pt x="56308" y="6789"/>
                    <a:pt x="56207" y="5455"/>
                    <a:pt x="55907" y="4154"/>
                  </a:cubicBezTo>
                  <a:cubicBezTo>
                    <a:pt x="55774" y="3453"/>
                    <a:pt x="55407" y="2920"/>
                    <a:pt x="54873" y="2453"/>
                  </a:cubicBezTo>
                  <a:cubicBezTo>
                    <a:pt x="54573" y="2186"/>
                    <a:pt x="54239" y="1886"/>
                    <a:pt x="53872" y="1719"/>
                  </a:cubicBezTo>
                  <a:cubicBezTo>
                    <a:pt x="53205" y="1419"/>
                    <a:pt x="52605" y="918"/>
                    <a:pt x="51804" y="885"/>
                  </a:cubicBezTo>
                  <a:cubicBezTo>
                    <a:pt x="49269" y="751"/>
                    <a:pt x="46767" y="585"/>
                    <a:pt x="44266" y="518"/>
                  </a:cubicBezTo>
                  <a:cubicBezTo>
                    <a:pt x="39829" y="418"/>
                    <a:pt x="35426" y="551"/>
                    <a:pt x="30989" y="218"/>
                  </a:cubicBezTo>
                  <a:cubicBezTo>
                    <a:pt x="29344" y="88"/>
                    <a:pt x="27671" y="0"/>
                    <a:pt x="25997" y="0"/>
                  </a:cubicBezTo>
                  <a:close/>
                </a:path>
              </a:pathLst>
            </a:custGeom>
            <a:solidFill>
              <a:schemeClr val="bg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 dirty="0">
                <a:solidFill>
                  <a:srgbClr val="000000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  <a:cs typeface="Arial"/>
                <a:sym typeface="字魂70号-灵悦黑体" panose="00000500000000000000" pitchFamily="2" charset="-122"/>
              </a:endParaRPr>
            </a:p>
          </p:txBody>
        </p:sp>
        <p:sp>
          <p:nvSpPr>
            <p:cNvPr id="12" name="Rectangle 16">
              <a:extLst>
                <a:ext uri="{FF2B5EF4-FFF2-40B4-BE49-F238E27FC236}">
                  <a16:creationId xmlns:a16="http://schemas.microsoft.com/office/drawing/2014/main" id="{A523ABA4-7C63-4998-A85E-C1F6B6BB2E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169" y="569570"/>
              <a:ext cx="1886179" cy="58420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3200" b="1" dirty="0">
                  <a:solidFill>
                    <a:srgbClr val="6AD0F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随堂练习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文本框 1">
            <a:extLst>
              <a:ext uri="{FF2B5EF4-FFF2-40B4-BE49-F238E27FC236}">
                <a16:creationId xmlns:a16="http://schemas.microsoft.com/office/drawing/2014/main" id="{3DA43442-E688-42E9-80E1-21C63B292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3" y="1023938"/>
            <a:ext cx="8612187" cy="159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2.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在一幅比例尺是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∶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5000000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的地图上，量得两个城市的图上距离是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3.4cm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，这两个城市之间的实际距离是多少？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6C48D59D-C518-482B-B003-CA80C110287D}"/>
              </a:ext>
            </a:extLst>
          </p:cNvPr>
          <p:cNvGrpSpPr>
            <a:grpSpLocks/>
          </p:cNvGrpSpPr>
          <p:nvPr/>
        </p:nvGrpSpPr>
        <p:grpSpPr bwMode="auto">
          <a:xfrm>
            <a:off x="1495425" y="2133600"/>
            <a:ext cx="7133684" cy="2366963"/>
            <a:chOff x="1024303" y="2046302"/>
            <a:chExt cx="7221335" cy="2367287"/>
          </a:xfrm>
        </p:grpSpPr>
        <p:sp>
          <p:nvSpPr>
            <p:cNvPr id="22532" name="文本框 2">
              <a:extLst>
                <a:ext uri="{FF2B5EF4-FFF2-40B4-BE49-F238E27FC236}">
                  <a16:creationId xmlns:a16="http://schemas.microsoft.com/office/drawing/2014/main" id="{7924EA9A-96E9-451E-8C37-32BE931E96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4303" y="2046302"/>
              <a:ext cx="7221335" cy="559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解：设这两个城市之间的实际距离是 </a:t>
              </a:r>
              <a:r>
                <a:rPr lang="en-US" altLang="zh-CN" sz="2800" b="1" i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x 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cm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。</a:t>
              </a:r>
            </a:p>
          </p:txBody>
        </p:sp>
        <p:sp>
          <p:nvSpPr>
            <p:cNvPr id="22533" name="文本框 3">
              <a:extLst>
                <a:ext uri="{FF2B5EF4-FFF2-40B4-BE49-F238E27FC236}">
                  <a16:creationId xmlns:a16="http://schemas.microsoft.com/office/drawing/2014/main" id="{2ECB36FF-4674-4CED-A39C-A3BE829F34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1626" y="2500257"/>
              <a:ext cx="3331277" cy="559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3.4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∶</a:t>
              </a:r>
              <a:r>
                <a:rPr lang="en-US" altLang="zh-CN" sz="2800" b="1" i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x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＝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1∶5000000</a:t>
              </a:r>
              <a:endParaRPr lang="zh-CN" altLang="en-US" sz="28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2534" name="文本框 4">
              <a:extLst>
                <a:ext uri="{FF2B5EF4-FFF2-40B4-BE49-F238E27FC236}">
                  <a16:creationId xmlns:a16="http://schemas.microsoft.com/office/drawing/2014/main" id="{F7AA1C07-DE09-43EC-885F-4950D9EE8D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5720" y="2949943"/>
              <a:ext cx="2161115" cy="559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2800" b="1" i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x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＝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17000000</a:t>
              </a:r>
              <a:endPara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2535" name="文本框 5">
              <a:extLst>
                <a:ext uri="{FF2B5EF4-FFF2-40B4-BE49-F238E27FC236}">
                  <a16:creationId xmlns:a16="http://schemas.microsoft.com/office/drawing/2014/main" id="{941D2A83-3960-4292-99E3-FAA845AC93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5176" y="3403898"/>
              <a:ext cx="3478749" cy="559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17000000cm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＝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170km</a:t>
              </a:r>
              <a:endPara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2536" name="文本框 6">
              <a:extLst>
                <a:ext uri="{FF2B5EF4-FFF2-40B4-BE49-F238E27FC236}">
                  <a16:creationId xmlns:a16="http://schemas.microsoft.com/office/drawing/2014/main" id="{C0379E2D-39CD-4E0A-9E2A-E047ADAD6B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4303" y="3853591"/>
              <a:ext cx="7178494" cy="559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答：这两个城市之间的实际距离是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170km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91C5220-0FBE-4FA5-8904-F024D1F3B407}"/>
              </a:ext>
            </a:extLst>
          </p:cNvPr>
          <p:cNvSpPr/>
          <p:nvPr/>
        </p:nvSpPr>
        <p:spPr>
          <a:xfrm>
            <a:off x="1266825" y="1179513"/>
            <a:ext cx="7067550" cy="33940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  <a:defRPr/>
            </a:pPr>
            <a:r>
              <a:rPr lang="zh-CN" altLang="zh-CN" sz="2800" b="1" kern="100" dirty="0">
                <a:latin typeface="+mn-lt"/>
                <a:ea typeface="+mn-ea"/>
                <a:cs typeface="Times New Roman" panose="02020603050405020304" pitchFamily="18" charset="0"/>
              </a:rPr>
              <a:t>解决有关比例尺的题要灵活选择公式，</a:t>
            </a:r>
            <a:endParaRPr lang="en-US" altLang="zh-CN" sz="2800" b="1" kern="100" dirty="0">
              <a:latin typeface="+mn-lt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ts val="0"/>
              </a:spcAft>
              <a:defRPr/>
            </a:pPr>
            <a:r>
              <a:rPr lang="zh-CN" altLang="zh-CN" sz="2800" b="1" kern="10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图上距离</a:t>
            </a:r>
            <a:r>
              <a:rPr lang="zh-CN" altLang="en-US" sz="2800" b="1" kern="10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∶</a:t>
            </a:r>
            <a:r>
              <a:rPr lang="zh-CN" altLang="zh-CN" sz="2800" b="1" kern="10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实际距离</a:t>
            </a:r>
            <a:r>
              <a:rPr lang="en-US" altLang="zh-CN" sz="2800" b="1" kern="10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=</a:t>
            </a:r>
            <a:r>
              <a:rPr lang="zh-CN" altLang="zh-CN" sz="2800" b="1" kern="10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比例尺，</a:t>
            </a:r>
            <a:endParaRPr lang="en-US" altLang="zh-CN" sz="2800" b="1" kern="100" dirty="0">
              <a:solidFill>
                <a:srgbClr val="FF0000"/>
              </a:solidFill>
              <a:latin typeface="+mn-lt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ts val="0"/>
              </a:spcAft>
              <a:defRPr/>
            </a:pPr>
            <a:r>
              <a:rPr lang="zh-CN" altLang="zh-CN" sz="2800" b="1" kern="10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实际距离</a:t>
            </a:r>
            <a:r>
              <a:rPr lang="en-US" altLang="zh-CN" sz="2800" b="1" kern="10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=</a:t>
            </a:r>
            <a:r>
              <a:rPr lang="zh-CN" altLang="zh-CN" sz="2800" b="1" kern="10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图上距离÷比例尺，</a:t>
            </a:r>
            <a:endParaRPr lang="en-US" altLang="zh-CN" sz="2800" b="1" kern="100" dirty="0">
              <a:solidFill>
                <a:srgbClr val="FF0000"/>
              </a:solidFill>
              <a:latin typeface="+mn-lt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ts val="0"/>
              </a:spcAft>
              <a:defRPr/>
            </a:pPr>
            <a:r>
              <a:rPr lang="zh-CN" altLang="zh-CN" sz="2800" b="1" kern="10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图上距离</a:t>
            </a:r>
            <a:r>
              <a:rPr lang="en-US" altLang="zh-CN" sz="2800" b="1" kern="10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=</a:t>
            </a:r>
            <a:r>
              <a:rPr lang="zh-CN" altLang="zh-CN" sz="2800" b="1" kern="10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实际距离×比例尺，</a:t>
            </a:r>
            <a:endParaRPr lang="en-US" altLang="zh-CN" sz="2800" b="1" kern="100" dirty="0">
              <a:solidFill>
                <a:srgbClr val="FF0000"/>
              </a:solidFill>
              <a:latin typeface="+mn-lt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ts val="0"/>
              </a:spcAft>
              <a:defRPr/>
            </a:pPr>
            <a:r>
              <a:rPr lang="zh-CN" altLang="zh-CN" sz="2800" b="1" kern="100" dirty="0">
                <a:latin typeface="+mn-lt"/>
                <a:ea typeface="+mn-ea"/>
                <a:cs typeface="Times New Roman" panose="02020603050405020304" pitchFamily="18" charset="0"/>
              </a:rPr>
              <a:t>还可以用列比例</a:t>
            </a:r>
            <a:r>
              <a:rPr lang="zh-CN" altLang="en-US" sz="2800" b="1" kern="100" dirty="0">
                <a:latin typeface="+mn-lt"/>
                <a:ea typeface="+mn-ea"/>
                <a:cs typeface="Times New Roman" panose="02020603050405020304" pitchFamily="18" charset="0"/>
              </a:rPr>
              <a:t>方程</a:t>
            </a:r>
            <a:r>
              <a:rPr lang="zh-CN" altLang="zh-CN" sz="2800" b="1" kern="100" dirty="0">
                <a:latin typeface="+mn-lt"/>
                <a:ea typeface="+mn-ea"/>
                <a:cs typeface="Times New Roman" panose="02020603050405020304" pitchFamily="18" charset="0"/>
              </a:rPr>
              <a:t>来解决</a:t>
            </a:r>
            <a:r>
              <a:rPr lang="zh-CN" altLang="en-US" sz="2800" b="1" kern="100" dirty="0">
                <a:latin typeface="+mn-lt"/>
                <a:ea typeface="+mn-ea"/>
                <a:cs typeface="Times New Roman" panose="02020603050405020304" pitchFamily="18" charset="0"/>
              </a:rPr>
              <a:t>实际</a:t>
            </a:r>
            <a:r>
              <a:rPr lang="zh-CN" altLang="zh-CN" sz="2800" b="1" kern="100" dirty="0">
                <a:latin typeface="+mn-lt"/>
                <a:ea typeface="+mn-ea"/>
                <a:cs typeface="Times New Roman" panose="02020603050405020304" pitchFamily="18" charset="0"/>
              </a:rPr>
              <a:t>问题，</a:t>
            </a:r>
            <a:r>
              <a:rPr lang="zh-CN" altLang="en-US" sz="2800" b="1" kern="100">
                <a:latin typeface="+mn-lt"/>
                <a:ea typeface="+mn-ea"/>
                <a:cs typeface="Times New Roman" panose="02020603050405020304" pitchFamily="18" charset="0"/>
              </a:rPr>
              <a:t>如：</a:t>
            </a:r>
            <a:r>
              <a:rPr lang="en-US" altLang="zh-CN" sz="2800" b="1" kern="100">
                <a:latin typeface="+mn-lt"/>
                <a:ea typeface="+mn-ea"/>
                <a:cs typeface="Times New Roman" panose="02020603050405020304" pitchFamily="18" charset="0"/>
              </a:rPr>
              <a:t>77</a:t>
            </a:r>
            <a:r>
              <a:rPr lang="zh-CN" altLang="zh-CN" sz="2800" b="1" kern="100">
                <a:latin typeface="+mn-lt"/>
                <a:ea typeface="+mn-ea"/>
                <a:cs typeface="Times New Roman" panose="02020603050405020304" pitchFamily="18" charset="0"/>
              </a:rPr>
              <a:t>∶</a:t>
            </a:r>
            <a:r>
              <a:rPr lang="en-US" altLang="zh-CN" sz="2800" b="1" i="1" kern="100" dirty="0">
                <a:latin typeface="+mn-lt"/>
                <a:ea typeface="+mn-ea"/>
                <a:cs typeface="Times New Roman" panose="02020603050405020304" pitchFamily="18" charset="0"/>
              </a:rPr>
              <a:t>x</a:t>
            </a:r>
            <a:r>
              <a:rPr lang="en-US" altLang="zh-CN" sz="2800" b="1" kern="100" dirty="0">
                <a:latin typeface="+mn-lt"/>
                <a:ea typeface="+mn-ea"/>
                <a:cs typeface="Times New Roman" panose="02020603050405020304" pitchFamily="18" charset="0"/>
              </a:rPr>
              <a:t>=</a:t>
            </a:r>
            <a:r>
              <a:rPr lang="en-US" altLang="zh-CN" sz="2800" b="1" kern="100">
                <a:latin typeface="+mn-lt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zh-CN" sz="2800" b="1" kern="100">
                <a:latin typeface="+mn-lt"/>
                <a:ea typeface="+mn-ea"/>
                <a:cs typeface="Times New Roman" panose="02020603050405020304" pitchFamily="18" charset="0"/>
              </a:rPr>
              <a:t>∶</a:t>
            </a:r>
            <a:r>
              <a:rPr lang="en-US" altLang="zh-CN" sz="2800" b="1" kern="100">
                <a:latin typeface="+mn-lt"/>
                <a:ea typeface="+mn-ea"/>
                <a:cs typeface="Times New Roman" panose="02020603050405020304" pitchFamily="18" charset="0"/>
              </a:rPr>
              <a:t>30000</a:t>
            </a:r>
            <a:endParaRPr lang="zh-CN" altLang="zh-CN" b="1" kern="100" dirty="0"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3555" name="组合 5">
            <a:extLst>
              <a:ext uri="{FF2B5EF4-FFF2-40B4-BE49-F238E27FC236}">
                <a16:creationId xmlns:a16="http://schemas.microsoft.com/office/drawing/2014/main" id="{EA9EF80B-5C99-4A54-A137-D9917C457903}"/>
              </a:ext>
            </a:extLst>
          </p:cNvPr>
          <p:cNvGrpSpPr>
            <a:grpSpLocks/>
          </p:cNvGrpSpPr>
          <p:nvPr/>
        </p:nvGrpSpPr>
        <p:grpSpPr bwMode="auto">
          <a:xfrm>
            <a:off x="136525" y="582613"/>
            <a:ext cx="1957388" cy="596900"/>
            <a:chOff x="189464" y="569570"/>
            <a:chExt cx="1957388" cy="597453"/>
          </a:xfrm>
        </p:grpSpPr>
        <p:sp>
          <p:nvSpPr>
            <p:cNvPr id="7" name="Google Shape;3188;p40">
              <a:extLst>
                <a:ext uri="{FF2B5EF4-FFF2-40B4-BE49-F238E27FC236}">
                  <a16:creationId xmlns:a16="http://schemas.microsoft.com/office/drawing/2014/main" id="{262C792B-3479-43E9-BD23-08BFD0E5473D}"/>
                </a:ext>
              </a:extLst>
            </p:cNvPr>
            <p:cNvSpPr/>
            <p:nvPr/>
          </p:nvSpPr>
          <p:spPr>
            <a:xfrm>
              <a:off x="189464" y="571158"/>
              <a:ext cx="1957388" cy="595865"/>
            </a:xfrm>
            <a:custGeom>
              <a:avLst/>
              <a:gdLst/>
              <a:ahLst/>
              <a:cxnLst/>
              <a:rect l="l" t="t" r="r" b="b"/>
              <a:pathLst>
                <a:path w="56308" h="29995" extrusionOk="0">
                  <a:moveTo>
                    <a:pt x="25997" y="0"/>
                  </a:moveTo>
                  <a:cubicBezTo>
                    <a:pt x="25091" y="0"/>
                    <a:pt x="24186" y="26"/>
                    <a:pt x="23284" y="84"/>
                  </a:cubicBezTo>
                  <a:cubicBezTo>
                    <a:pt x="20982" y="251"/>
                    <a:pt x="18647" y="251"/>
                    <a:pt x="16312" y="351"/>
                  </a:cubicBezTo>
                  <a:cubicBezTo>
                    <a:pt x="14845" y="418"/>
                    <a:pt x="13377" y="618"/>
                    <a:pt x="11909" y="785"/>
                  </a:cubicBezTo>
                  <a:cubicBezTo>
                    <a:pt x="10869" y="904"/>
                    <a:pt x="9855" y="1234"/>
                    <a:pt x="8798" y="1234"/>
                  </a:cubicBezTo>
                  <a:cubicBezTo>
                    <a:pt x="8668" y="1234"/>
                    <a:pt x="8538" y="1229"/>
                    <a:pt x="8407" y="1218"/>
                  </a:cubicBezTo>
                  <a:cubicBezTo>
                    <a:pt x="8240" y="1198"/>
                    <a:pt x="8075" y="1188"/>
                    <a:pt x="7911" y="1188"/>
                  </a:cubicBezTo>
                  <a:cubicBezTo>
                    <a:pt x="6763" y="1188"/>
                    <a:pt x="5680" y="1648"/>
                    <a:pt x="4571" y="1852"/>
                  </a:cubicBezTo>
                  <a:cubicBezTo>
                    <a:pt x="3436" y="2019"/>
                    <a:pt x="2536" y="2519"/>
                    <a:pt x="1735" y="3420"/>
                  </a:cubicBezTo>
                  <a:cubicBezTo>
                    <a:pt x="1101" y="4120"/>
                    <a:pt x="701" y="4854"/>
                    <a:pt x="668" y="5688"/>
                  </a:cubicBezTo>
                  <a:cubicBezTo>
                    <a:pt x="601" y="7856"/>
                    <a:pt x="268" y="9991"/>
                    <a:pt x="268" y="12160"/>
                  </a:cubicBezTo>
                  <a:cubicBezTo>
                    <a:pt x="268" y="12360"/>
                    <a:pt x="268" y="12560"/>
                    <a:pt x="234" y="12760"/>
                  </a:cubicBezTo>
                  <a:cubicBezTo>
                    <a:pt x="1" y="14795"/>
                    <a:pt x="101" y="16830"/>
                    <a:pt x="167" y="18864"/>
                  </a:cubicBezTo>
                  <a:cubicBezTo>
                    <a:pt x="234" y="20599"/>
                    <a:pt x="501" y="22267"/>
                    <a:pt x="634" y="24001"/>
                  </a:cubicBezTo>
                  <a:cubicBezTo>
                    <a:pt x="801" y="25703"/>
                    <a:pt x="1368" y="27270"/>
                    <a:pt x="2336" y="28671"/>
                  </a:cubicBezTo>
                  <a:cubicBezTo>
                    <a:pt x="2803" y="29405"/>
                    <a:pt x="3436" y="29906"/>
                    <a:pt x="4337" y="29972"/>
                  </a:cubicBezTo>
                  <a:cubicBezTo>
                    <a:pt x="4600" y="29986"/>
                    <a:pt x="4856" y="29994"/>
                    <a:pt x="5112" y="29994"/>
                  </a:cubicBezTo>
                  <a:cubicBezTo>
                    <a:pt x="5474" y="29994"/>
                    <a:pt x="5834" y="29978"/>
                    <a:pt x="6205" y="29939"/>
                  </a:cubicBezTo>
                  <a:cubicBezTo>
                    <a:pt x="7006" y="29839"/>
                    <a:pt x="7840" y="29672"/>
                    <a:pt x="8640" y="29672"/>
                  </a:cubicBezTo>
                  <a:cubicBezTo>
                    <a:pt x="10542" y="29672"/>
                    <a:pt x="12410" y="29439"/>
                    <a:pt x="14311" y="29372"/>
                  </a:cubicBezTo>
                  <a:cubicBezTo>
                    <a:pt x="16246" y="29305"/>
                    <a:pt x="18180" y="29105"/>
                    <a:pt x="20148" y="29105"/>
                  </a:cubicBezTo>
                  <a:cubicBezTo>
                    <a:pt x="21383" y="29105"/>
                    <a:pt x="22617" y="28938"/>
                    <a:pt x="23851" y="28872"/>
                  </a:cubicBezTo>
                  <a:cubicBezTo>
                    <a:pt x="25953" y="28771"/>
                    <a:pt x="28021" y="28638"/>
                    <a:pt x="30122" y="28571"/>
                  </a:cubicBezTo>
                  <a:cubicBezTo>
                    <a:pt x="30483" y="28565"/>
                    <a:pt x="30843" y="28563"/>
                    <a:pt x="31203" y="28563"/>
                  </a:cubicBezTo>
                  <a:cubicBezTo>
                    <a:pt x="32878" y="28563"/>
                    <a:pt x="34552" y="28622"/>
                    <a:pt x="36227" y="28705"/>
                  </a:cubicBezTo>
                  <a:cubicBezTo>
                    <a:pt x="36740" y="28740"/>
                    <a:pt x="37250" y="28754"/>
                    <a:pt x="37760" y="28754"/>
                  </a:cubicBezTo>
                  <a:cubicBezTo>
                    <a:pt x="39172" y="28754"/>
                    <a:pt x="40576" y="28645"/>
                    <a:pt x="41997" y="28571"/>
                  </a:cubicBezTo>
                  <a:cubicBezTo>
                    <a:pt x="42303" y="28560"/>
                    <a:pt x="42608" y="28555"/>
                    <a:pt x="42913" y="28555"/>
                  </a:cubicBezTo>
                  <a:cubicBezTo>
                    <a:pt x="44071" y="28555"/>
                    <a:pt x="45228" y="28621"/>
                    <a:pt x="46385" y="28621"/>
                  </a:cubicBezTo>
                  <a:cubicBezTo>
                    <a:pt x="46691" y="28621"/>
                    <a:pt x="46996" y="28616"/>
                    <a:pt x="47301" y="28605"/>
                  </a:cubicBezTo>
                  <a:cubicBezTo>
                    <a:pt x="49102" y="28538"/>
                    <a:pt x="50837" y="28138"/>
                    <a:pt x="52572" y="27571"/>
                  </a:cubicBezTo>
                  <a:cubicBezTo>
                    <a:pt x="53439" y="27304"/>
                    <a:pt x="54006" y="26703"/>
                    <a:pt x="54440" y="25936"/>
                  </a:cubicBezTo>
                  <a:cubicBezTo>
                    <a:pt x="55540" y="24068"/>
                    <a:pt x="55507" y="22033"/>
                    <a:pt x="55474" y="19999"/>
                  </a:cubicBezTo>
                  <a:cubicBezTo>
                    <a:pt x="55474" y="19832"/>
                    <a:pt x="55374" y="19665"/>
                    <a:pt x="55374" y="19465"/>
                  </a:cubicBezTo>
                  <a:cubicBezTo>
                    <a:pt x="55540" y="17964"/>
                    <a:pt x="55607" y="16429"/>
                    <a:pt x="55740" y="14895"/>
                  </a:cubicBezTo>
                  <a:cubicBezTo>
                    <a:pt x="55974" y="12860"/>
                    <a:pt x="56207" y="10859"/>
                    <a:pt x="56074" y="8824"/>
                  </a:cubicBezTo>
                  <a:cubicBezTo>
                    <a:pt x="56074" y="8590"/>
                    <a:pt x="56074" y="8323"/>
                    <a:pt x="56107" y="8090"/>
                  </a:cubicBezTo>
                  <a:cubicBezTo>
                    <a:pt x="56308" y="6789"/>
                    <a:pt x="56207" y="5455"/>
                    <a:pt x="55907" y="4154"/>
                  </a:cubicBezTo>
                  <a:cubicBezTo>
                    <a:pt x="55774" y="3453"/>
                    <a:pt x="55407" y="2920"/>
                    <a:pt x="54873" y="2453"/>
                  </a:cubicBezTo>
                  <a:cubicBezTo>
                    <a:pt x="54573" y="2186"/>
                    <a:pt x="54239" y="1886"/>
                    <a:pt x="53872" y="1719"/>
                  </a:cubicBezTo>
                  <a:cubicBezTo>
                    <a:pt x="53205" y="1419"/>
                    <a:pt x="52605" y="918"/>
                    <a:pt x="51804" y="885"/>
                  </a:cubicBezTo>
                  <a:cubicBezTo>
                    <a:pt x="49269" y="751"/>
                    <a:pt x="46767" y="585"/>
                    <a:pt x="44266" y="518"/>
                  </a:cubicBezTo>
                  <a:cubicBezTo>
                    <a:pt x="39829" y="418"/>
                    <a:pt x="35426" y="551"/>
                    <a:pt x="30989" y="218"/>
                  </a:cubicBezTo>
                  <a:cubicBezTo>
                    <a:pt x="29344" y="88"/>
                    <a:pt x="27671" y="0"/>
                    <a:pt x="25997" y="0"/>
                  </a:cubicBezTo>
                  <a:close/>
                </a:path>
              </a:pathLst>
            </a:custGeom>
            <a:solidFill>
              <a:schemeClr val="bg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 dirty="0">
                <a:solidFill>
                  <a:srgbClr val="000000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  <a:cs typeface="Arial"/>
                <a:sym typeface="字魂70号-灵悦黑体" panose="00000500000000000000" pitchFamily="2" charset="-122"/>
              </a:endParaRPr>
            </a:p>
          </p:txBody>
        </p:sp>
        <p:sp>
          <p:nvSpPr>
            <p:cNvPr id="9" name="Rectangle 16">
              <a:extLst>
                <a:ext uri="{FF2B5EF4-FFF2-40B4-BE49-F238E27FC236}">
                  <a16:creationId xmlns:a16="http://schemas.microsoft.com/office/drawing/2014/main" id="{3FB42E93-10EC-4740-BD11-C7628CBC4F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169" y="569570"/>
              <a:ext cx="1886179" cy="58420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3200" b="1" dirty="0">
                  <a:solidFill>
                    <a:srgbClr val="6AD0F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课堂小结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87108DC9-5600-4B7E-8C6D-6B6E7406C269}"/>
              </a:ext>
            </a:extLst>
          </p:cNvPr>
          <p:cNvSpPr txBox="1"/>
          <p:nvPr/>
        </p:nvSpPr>
        <p:spPr>
          <a:xfrm>
            <a:off x="1881188" y="1935163"/>
            <a:ext cx="5362575" cy="736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+mj-ea"/>
              </a:rPr>
              <a:t>图上距离∶实际距离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+mj-ea"/>
              </a:rPr>
              <a:t>=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+mj-ea"/>
              </a:rPr>
              <a:t>比例尺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6016F71-D92F-48BD-A5CF-F8D9EC58F114}"/>
              </a:ext>
            </a:extLst>
          </p:cNvPr>
          <p:cNvSpPr txBox="1"/>
          <p:nvPr/>
        </p:nvSpPr>
        <p:spPr>
          <a:xfrm>
            <a:off x="4222750" y="2578100"/>
            <a:ext cx="596900" cy="738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3200" b="1" dirty="0">
                <a:latin typeface="+mj-lt"/>
                <a:ea typeface="+mj-ea"/>
              </a:rPr>
              <a:t>或</a:t>
            </a:r>
          </a:p>
        </p:txBody>
      </p:sp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21C34021-345A-472E-B67E-81B5F19F6B9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68638" y="3370263"/>
          <a:ext cx="2905125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31366" imgH="418918" progId="Equation.DSMT4">
                  <p:embed/>
                </p:oleObj>
              </mc:Choice>
              <mc:Fallback>
                <p:oleObj name="Equation" r:id="rId2" imgW="1231366" imgH="418918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8638" y="3370263"/>
                        <a:ext cx="2905125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D28E04F2-753B-423F-910B-61BF2629AE40}"/>
              </a:ext>
            </a:extLst>
          </p:cNvPr>
          <p:cNvSpPr txBox="1"/>
          <p:nvPr/>
        </p:nvSpPr>
        <p:spPr>
          <a:xfrm>
            <a:off x="136525" y="1169988"/>
            <a:ext cx="3068638" cy="738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3200" b="1" dirty="0">
                <a:latin typeface="+mj-lt"/>
                <a:ea typeface="+mj-ea"/>
              </a:rPr>
              <a:t>比例尺的意义：</a:t>
            </a:r>
          </a:p>
        </p:txBody>
      </p:sp>
      <p:grpSp>
        <p:nvGrpSpPr>
          <p:cNvPr id="8198" name="组合 8">
            <a:extLst>
              <a:ext uri="{FF2B5EF4-FFF2-40B4-BE49-F238E27FC236}">
                <a16:creationId xmlns:a16="http://schemas.microsoft.com/office/drawing/2014/main" id="{D87F8C4F-0FB9-4671-BD10-48A1BFDF8C6B}"/>
              </a:ext>
            </a:extLst>
          </p:cNvPr>
          <p:cNvGrpSpPr>
            <a:grpSpLocks/>
          </p:cNvGrpSpPr>
          <p:nvPr/>
        </p:nvGrpSpPr>
        <p:grpSpPr bwMode="auto">
          <a:xfrm>
            <a:off x="136525" y="582613"/>
            <a:ext cx="1957388" cy="596900"/>
            <a:chOff x="189464" y="569570"/>
            <a:chExt cx="1957388" cy="597453"/>
          </a:xfrm>
        </p:grpSpPr>
        <p:sp>
          <p:nvSpPr>
            <p:cNvPr id="10" name="Google Shape;3188;p40">
              <a:extLst>
                <a:ext uri="{FF2B5EF4-FFF2-40B4-BE49-F238E27FC236}">
                  <a16:creationId xmlns:a16="http://schemas.microsoft.com/office/drawing/2014/main" id="{262C792B-3479-43E9-BD23-08BFD0E5473D}"/>
                </a:ext>
              </a:extLst>
            </p:cNvPr>
            <p:cNvSpPr/>
            <p:nvPr/>
          </p:nvSpPr>
          <p:spPr>
            <a:xfrm>
              <a:off x="189464" y="571158"/>
              <a:ext cx="1957388" cy="595865"/>
            </a:xfrm>
            <a:custGeom>
              <a:avLst/>
              <a:gdLst/>
              <a:ahLst/>
              <a:cxnLst/>
              <a:rect l="l" t="t" r="r" b="b"/>
              <a:pathLst>
                <a:path w="56308" h="29995" extrusionOk="0">
                  <a:moveTo>
                    <a:pt x="25997" y="0"/>
                  </a:moveTo>
                  <a:cubicBezTo>
                    <a:pt x="25091" y="0"/>
                    <a:pt x="24186" y="26"/>
                    <a:pt x="23284" y="84"/>
                  </a:cubicBezTo>
                  <a:cubicBezTo>
                    <a:pt x="20982" y="251"/>
                    <a:pt x="18647" y="251"/>
                    <a:pt x="16312" y="351"/>
                  </a:cubicBezTo>
                  <a:cubicBezTo>
                    <a:pt x="14845" y="418"/>
                    <a:pt x="13377" y="618"/>
                    <a:pt x="11909" y="785"/>
                  </a:cubicBezTo>
                  <a:cubicBezTo>
                    <a:pt x="10869" y="904"/>
                    <a:pt x="9855" y="1234"/>
                    <a:pt x="8798" y="1234"/>
                  </a:cubicBezTo>
                  <a:cubicBezTo>
                    <a:pt x="8668" y="1234"/>
                    <a:pt x="8538" y="1229"/>
                    <a:pt x="8407" y="1218"/>
                  </a:cubicBezTo>
                  <a:cubicBezTo>
                    <a:pt x="8240" y="1198"/>
                    <a:pt x="8075" y="1188"/>
                    <a:pt x="7911" y="1188"/>
                  </a:cubicBezTo>
                  <a:cubicBezTo>
                    <a:pt x="6763" y="1188"/>
                    <a:pt x="5680" y="1648"/>
                    <a:pt x="4571" y="1852"/>
                  </a:cubicBezTo>
                  <a:cubicBezTo>
                    <a:pt x="3436" y="2019"/>
                    <a:pt x="2536" y="2519"/>
                    <a:pt x="1735" y="3420"/>
                  </a:cubicBezTo>
                  <a:cubicBezTo>
                    <a:pt x="1101" y="4120"/>
                    <a:pt x="701" y="4854"/>
                    <a:pt x="668" y="5688"/>
                  </a:cubicBezTo>
                  <a:cubicBezTo>
                    <a:pt x="601" y="7856"/>
                    <a:pt x="268" y="9991"/>
                    <a:pt x="268" y="12160"/>
                  </a:cubicBezTo>
                  <a:cubicBezTo>
                    <a:pt x="268" y="12360"/>
                    <a:pt x="268" y="12560"/>
                    <a:pt x="234" y="12760"/>
                  </a:cubicBezTo>
                  <a:cubicBezTo>
                    <a:pt x="1" y="14795"/>
                    <a:pt x="101" y="16830"/>
                    <a:pt x="167" y="18864"/>
                  </a:cubicBezTo>
                  <a:cubicBezTo>
                    <a:pt x="234" y="20599"/>
                    <a:pt x="501" y="22267"/>
                    <a:pt x="634" y="24001"/>
                  </a:cubicBezTo>
                  <a:cubicBezTo>
                    <a:pt x="801" y="25703"/>
                    <a:pt x="1368" y="27270"/>
                    <a:pt x="2336" y="28671"/>
                  </a:cubicBezTo>
                  <a:cubicBezTo>
                    <a:pt x="2803" y="29405"/>
                    <a:pt x="3436" y="29906"/>
                    <a:pt x="4337" y="29972"/>
                  </a:cubicBezTo>
                  <a:cubicBezTo>
                    <a:pt x="4600" y="29986"/>
                    <a:pt x="4856" y="29994"/>
                    <a:pt x="5112" y="29994"/>
                  </a:cubicBezTo>
                  <a:cubicBezTo>
                    <a:pt x="5474" y="29994"/>
                    <a:pt x="5834" y="29978"/>
                    <a:pt x="6205" y="29939"/>
                  </a:cubicBezTo>
                  <a:cubicBezTo>
                    <a:pt x="7006" y="29839"/>
                    <a:pt x="7840" y="29672"/>
                    <a:pt x="8640" y="29672"/>
                  </a:cubicBezTo>
                  <a:cubicBezTo>
                    <a:pt x="10542" y="29672"/>
                    <a:pt x="12410" y="29439"/>
                    <a:pt x="14311" y="29372"/>
                  </a:cubicBezTo>
                  <a:cubicBezTo>
                    <a:pt x="16246" y="29305"/>
                    <a:pt x="18180" y="29105"/>
                    <a:pt x="20148" y="29105"/>
                  </a:cubicBezTo>
                  <a:cubicBezTo>
                    <a:pt x="21383" y="29105"/>
                    <a:pt x="22617" y="28938"/>
                    <a:pt x="23851" y="28872"/>
                  </a:cubicBezTo>
                  <a:cubicBezTo>
                    <a:pt x="25953" y="28771"/>
                    <a:pt x="28021" y="28638"/>
                    <a:pt x="30122" y="28571"/>
                  </a:cubicBezTo>
                  <a:cubicBezTo>
                    <a:pt x="30483" y="28565"/>
                    <a:pt x="30843" y="28563"/>
                    <a:pt x="31203" y="28563"/>
                  </a:cubicBezTo>
                  <a:cubicBezTo>
                    <a:pt x="32878" y="28563"/>
                    <a:pt x="34552" y="28622"/>
                    <a:pt x="36227" y="28705"/>
                  </a:cubicBezTo>
                  <a:cubicBezTo>
                    <a:pt x="36740" y="28740"/>
                    <a:pt x="37250" y="28754"/>
                    <a:pt x="37760" y="28754"/>
                  </a:cubicBezTo>
                  <a:cubicBezTo>
                    <a:pt x="39172" y="28754"/>
                    <a:pt x="40576" y="28645"/>
                    <a:pt x="41997" y="28571"/>
                  </a:cubicBezTo>
                  <a:cubicBezTo>
                    <a:pt x="42303" y="28560"/>
                    <a:pt x="42608" y="28555"/>
                    <a:pt x="42913" y="28555"/>
                  </a:cubicBezTo>
                  <a:cubicBezTo>
                    <a:pt x="44071" y="28555"/>
                    <a:pt x="45228" y="28621"/>
                    <a:pt x="46385" y="28621"/>
                  </a:cubicBezTo>
                  <a:cubicBezTo>
                    <a:pt x="46691" y="28621"/>
                    <a:pt x="46996" y="28616"/>
                    <a:pt x="47301" y="28605"/>
                  </a:cubicBezTo>
                  <a:cubicBezTo>
                    <a:pt x="49102" y="28538"/>
                    <a:pt x="50837" y="28138"/>
                    <a:pt x="52572" y="27571"/>
                  </a:cubicBezTo>
                  <a:cubicBezTo>
                    <a:pt x="53439" y="27304"/>
                    <a:pt x="54006" y="26703"/>
                    <a:pt x="54440" y="25936"/>
                  </a:cubicBezTo>
                  <a:cubicBezTo>
                    <a:pt x="55540" y="24068"/>
                    <a:pt x="55507" y="22033"/>
                    <a:pt x="55474" y="19999"/>
                  </a:cubicBezTo>
                  <a:cubicBezTo>
                    <a:pt x="55474" y="19832"/>
                    <a:pt x="55374" y="19665"/>
                    <a:pt x="55374" y="19465"/>
                  </a:cubicBezTo>
                  <a:cubicBezTo>
                    <a:pt x="55540" y="17964"/>
                    <a:pt x="55607" y="16429"/>
                    <a:pt x="55740" y="14895"/>
                  </a:cubicBezTo>
                  <a:cubicBezTo>
                    <a:pt x="55974" y="12860"/>
                    <a:pt x="56207" y="10859"/>
                    <a:pt x="56074" y="8824"/>
                  </a:cubicBezTo>
                  <a:cubicBezTo>
                    <a:pt x="56074" y="8590"/>
                    <a:pt x="56074" y="8323"/>
                    <a:pt x="56107" y="8090"/>
                  </a:cubicBezTo>
                  <a:cubicBezTo>
                    <a:pt x="56308" y="6789"/>
                    <a:pt x="56207" y="5455"/>
                    <a:pt x="55907" y="4154"/>
                  </a:cubicBezTo>
                  <a:cubicBezTo>
                    <a:pt x="55774" y="3453"/>
                    <a:pt x="55407" y="2920"/>
                    <a:pt x="54873" y="2453"/>
                  </a:cubicBezTo>
                  <a:cubicBezTo>
                    <a:pt x="54573" y="2186"/>
                    <a:pt x="54239" y="1886"/>
                    <a:pt x="53872" y="1719"/>
                  </a:cubicBezTo>
                  <a:cubicBezTo>
                    <a:pt x="53205" y="1419"/>
                    <a:pt x="52605" y="918"/>
                    <a:pt x="51804" y="885"/>
                  </a:cubicBezTo>
                  <a:cubicBezTo>
                    <a:pt x="49269" y="751"/>
                    <a:pt x="46767" y="585"/>
                    <a:pt x="44266" y="518"/>
                  </a:cubicBezTo>
                  <a:cubicBezTo>
                    <a:pt x="39829" y="418"/>
                    <a:pt x="35426" y="551"/>
                    <a:pt x="30989" y="218"/>
                  </a:cubicBezTo>
                  <a:cubicBezTo>
                    <a:pt x="29344" y="88"/>
                    <a:pt x="27671" y="0"/>
                    <a:pt x="25997" y="0"/>
                  </a:cubicBezTo>
                  <a:close/>
                </a:path>
              </a:pathLst>
            </a:custGeom>
            <a:solidFill>
              <a:schemeClr val="bg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 dirty="0">
                <a:solidFill>
                  <a:srgbClr val="000000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  <a:cs typeface="Arial"/>
                <a:sym typeface="字魂70号-灵悦黑体" panose="00000500000000000000" pitchFamily="2" charset="-122"/>
              </a:endParaRPr>
            </a:p>
          </p:txBody>
        </p:sp>
        <p:sp>
          <p:nvSpPr>
            <p:cNvPr id="11" name="Rectangle 16">
              <a:extLst>
                <a:ext uri="{FF2B5EF4-FFF2-40B4-BE49-F238E27FC236}">
                  <a16:creationId xmlns:a16="http://schemas.microsoft.com/office/drawing/2014/main" id="{1E20FE7B-CA34-4BE4-BC70-13117F21B1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169" y="569570"/>
              <a:ext cx="1886179" cy="58420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3200" b="1" dirty="0">
                  <a:solidFill>
                    <a:srgbClr val="6AD0F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知识回顾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5">
            <a:extLst>
              <a:ext uri="{FF2B5EF4-FFF2-40B4-BE49-F238E27FC236}">
                <a16:creationId xmlns:a16="http://schemas.microsoft.com/office/drawing/2014/main" id="{B8942E05-5561-4D26-AF34-5E7CCE6E32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997" y="1646999"/>
            <a:ext cx="7325442" cy="1943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30000"/>
              </a:lnSpc>
              <a:spcBef>
                <a:spcPct val="20000"/>
              </a:spcBef>
            </a:pPr>
            <a:r>
              <a:rPr lang="zh-CN" altLang="en-US" sz="3200" b="1">
                <a:solidFill>
                  <a:srgbClr val="1C1C1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在一幅比例尺为</a:t>
            </a:r>
            <a:r>
              <a:rPr lang="en-US" altLang="zh-CN" sz="3200" b="1">
                <a:solidFill>
                  <a:srgbClr val="1C1C1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3200" b="1">
                <a:solidFill>
                  <a:srgbClr val="1C1C1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sz="3200" b="1">
                <a:solidFill>
                  <a:srgbClr val="1C1C1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30000</a:t>
            </a:r>
            <a:r>
              <a:rPr lang="zh-CN" altLang="en-US" sz="3200" b="1">
                <a:solidFill>
                  <a:srgbClr val="1C1C1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的地图上，北京地铁</a:t>
            </a:r>
            <a:r>
              <a:rPr lang="en-US" altLang="zh-CN" sz="3200" b="1">
                <a:solidFill>
                  <a:srgbClr val="1C1C1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3200" b="1">
                <a:solidFill>
                  <a:srgbClr val="1C1C1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号线的长度大约是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77 cm</a:t>
            </a:r>
            <a:r>
              <a:rPr lang="zh-CN" altLang="en-US" sz="3200" b="1">
                <a:solidFill>
                  <a:srgbClr val="1C1C1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。北京地铁</a:t>
            </a:r>
            <a:r>
              <a:rPr lang="en-US" altLang="zh-CN" sz="3200" b="1">
                <a:solidFill>
                  <a:srgbClr val="1C1C1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3200" b="1">
                <a:solidFill>
                  <a:srgbClr val="1C1C1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号线的实际长度大约是多少千米</a:t>
            </a:r>
            <a:r>
              <a:rPr lang="en-US" altLang="zh-CN" sz="3200" b="1">
                <a:solidFill>
                  <a:srgbClr val="1C1C1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?</a:t>
            </a:r>
            <a:endParaRPr lang="zh-CN" altLang="en-US" sz="3200" b="1">
              <a:solidFill>
                <a:srgbClr val="1C1C1C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0245" name="图片 5">
            <a:extLst>
              <a:ext uri="{FF2B5EF4-FFF2-40B4-BE49-F238E27FC236}">
                <a16:creationId xmlns:a16="http://schemas.microsoft.com/office/drawing/2014/main" id="{FC506016-DA2F-4B38-BEA1-2C1B42D5B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738" y="3876675"/>
            <a:ext cx="9429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9">
            <a:extLst>
              <a:ext uri="{FF2B5EF4-FFF2-40B4-BE49-F238E27FC236}">
                <a16:creationId xmlns:a16="http://schemas.microsoft.com/office/drawing/2014/main" id="{266890E9-C153-4849-BBFA-1A1A68313C16}"/>
              </a:ext>
            </a:extLst>
          </p:cNvPr>
          <p:cNvGrpSpPr>
            <a:grpSpLocks/>
          </p:cNvGrpSpPr>
          <p:nvPr/>
        </p:nvGrpSpPr>
        <p:grpSpPr bwMode="auto">
          <a:xfrm>
            <a:off x="136525" y="582613"/>
            <a:ext cx="1957388" cy="596900"/>
            <a:chOff x="189464" y="569570"/>
            <a:chExt cx="1957388" cy="597453"/>
          </a:xfrm>
        </p:grpSpPr>
        <p:sp>
          <p:nvSpPr>
            <p:cNvPr id="11" name="Google Shape;3188;p40">
              <a:extLst>
                <a:ext uri="{FF2B5EF4-FFF2-40B4-BE49-F238E27FC236}">
                  <a16:creationId xmlns:a16="http://schemas.microsoft.com/office/drawing/2014/main" id="{262C792B-3479-43E9-BD23-08BFD0E5473D}"/>
                </a:ext>
              </a:extLst>
            </p:cNvPr>
            <p:cNvSpPr/>
            <p:nvPr/>
          </p:nvSpPr>
          <p:spPr>
            <a:xfrm>
              <a:off x="189464" y="571158"/>
              <a:ext cx="1957388" cy="595865"/>
            </a:xfrm>
            <a:custGeom>
              <a:avLst/>
              <a:gdLst/>
              <a:ahLst/>
              <a:cxnLst/>
              <a:rect l="l" t="t" r="r" b="b"/>
              <a:pathLst>
                <a:path w="56308" h="29995" extrusionOk="0">
                  <a:moveTo>
                    <a:pt x="25997" y="0"/>
                  </a:moveTo>
                  <a:cubicBezTo>
                    <a:pt x="25091" y="0"/>
                    <a:pt x="24186" y="26"/>
                    <a:pt x="23284" y="84"/>
                  </a:cubicBezTo>
                  <a:cubicBezTo>
                    <a:pt x="20982" y="251"/>
                    <a:pt x="18647" y="251"/>
                    <a:pt x="16312" y="351"/>
                  </a:cubicBezTo>
                  <a:cubicBezTo>
                    <a:pt x="14845" y="418"/>
                    <a:pt x="13377" y="618"/>
                    <a:pt x="11909" y="785"/>
                  </a:cubicBezTo>
                  <a:cubicBezTo>
                    <a:pt x="10869" y="904"/>
                    <a:pt x="9855" y="1234"/>
                    <a:pt x="8798" y="1234"/>
                  </a:cubicBezTo>
                  <a:cubicBezTo>
                    <a:pt x="8668" y="1234"/>
                    <a:pt x="8538" y="1229"/>
                    <a:pt x="8407" y="1218"/>
                  </a:cubicBezTo>
                  <a:cubicBezTo>
                    <a:pt x="8240" y="1198"/>
                    <a:pt x="8075" y="1188"/>
                    <a:pt x="7911" y="1188"/>
                  </a:cubicBezTo>
                  <a:cubicBezTo>
                    <a:pt x="6763" y="1188"/>
                    <a:pt x="5680" y="1648"/>
                    <a:pt x="4571" y="1852"/>
                  </a:cubicBezTo>
                  <a:cubicBezTo>
                    <a:pt x="3436" y="2019"/>
                    <a:pt x="2536" y="2519"/>
                    <a:pt x="1735" y="3420"/>
                  </a:cubicBezTo>
                  <a:cubicBezTo>
                    <a:pt x="1101" y="4120"/>
                    <a:pt x="701" y="4854"/>
                    <a:pt x="668" y="5688"/>
                  </a:cubicBezTo>
                  <a:cubicBezTo>
                    <a:pt x="601" y="7856"/>
                    <a:pt x="268" y="9991"/>
                    <a:pt x="268" y="12160"/>
                  </a:cubicBezTo>
                  <a:cubicBezTo>
                    <a:pt x="268" y="12360"/>
                    <a:pt x="268" y="12560"/>
                    <a:pt x="234" y="12760"/>
                  </a:cubicBezTo>
                  <a:cubicBezTo>
                    <a:pt x="1" y="14795"/>
                    <a:pt x="101" y="16830"/>
                    <a:pt x="167" y="18864"/>
                  </a:cubicBezTo>
                  <a:cubicBezTo>
                    <a:pt x="234" y="20599"/>
                    <a:pt x="501" y="22267"/>
                    <a:pt x="634" y="24001"/>
                  </a:cubicBezTo>
                  <a:cubicBezTo>
                    <a:pt x="801" y="25703"/>
                    <a:pt x="1368" y="27270"/>
                    <a:pt x="2336" y="28671"/>
                  </a:cubicBezTo>
                  <a:cubicBezTo>
                    <a:pt x="2803" y="29405"/>
                    <a:pt x="3436" y="29906"/>
                    <a:pt x="4337" y="29972"/>
                  </a:cubicBezTo>
                  <a:cubicBezTo>
                    <a:pt x="4600" y="29986"/>
                    <a:pt x="4856" y="29994"/>
                    <a:pt x="5112" y="29994"/>
                  </a:cubicBezTo>
                  <a:cubicBezTo>
                    <a:pt x="5474" y="29994"/>
                    <a:pt x="5834" y="29978"/>
                    <a:pt x="6205" y="29939"/>
                  </a:cubicBezTo>
                  <a:cubicBezTo>
                    <a:pt x="7006" y="29839"/>
                    <a:pt x="7840" y="29672"/>
                    <a:pt x="8640" y="29672"/>
                  </a:cubicBezTo>
                  <a:cubicBezTo>
                    <a:pt x="10542" y="29672"/>
                    <a:pt x="12410" y="29439"/>
                    <a:pt x="14311" y="29372"/>
                  </a:cubicBezTo>
                  <a:cubicBezTo>
                    <a:pt x="16246" y="29305"/>
                    <a:pt x="18180" y="29105"/>
                    <a:pt x="20148" y="29105"/>
                  </a:cubicBezTo>
                  <a:cubicBezTo>
                    <a:pt x="21383" y="29105"/>
                    <a:pt x="22617" y="28938"/>
                    <a:pt x="23851" y="28872"/>
                  </a:cubicBezTo>
                  <a:cubicBezTo>
                    <a:pt x="25953" y="28771"/>
                    <a:pt x="28021" y="28638"/>
                    <a:pt x="30122" y="28571"/>
                  </a:cubicBezTo>
                  <a:cubicBezTo>
                    <a:pt x="30483" y="28565"/>
                    <a:pt x="30843" y="28563"/>
                    <a:pt x="31203" y="28563"/>
                  </a:cubicBezTo>
                  <a:cubicBezTo>
                    <a:pt x="32878" y="28563"/>
                    <a:pt x="34552" y="28622"/>
                    <a:pt x="36227" y="28705"/>
                  </a:cubicBezTo>
                  <a:cubicBezTo>
                    <a:pt x="36740" y="28740"/>
                    <a:pt x="37250" y="28754"/>
                    <a:pt x="37760" y="28754"/>
                  </a:cubicBezTo>
                  <a:cubicBezTo>
                    <a:pt x="39172" y="28754"/>
                    <a:pt x="40576" y="28645"/>
                    <a:pt x="41997" y="28571"/>
                  </a:cubicBezTo>
                  <a:cubicBezTo>
                    <a:pt x="42303" y="28560"/>
                    <a:pt x="42608" y="28555"/>
                    <a:pt x="42913" y="28555"/>
                  </a:cubicBezTo>
                  <a:cubicBezTo>
                    <a:pt x="44071" y="28555"/>
                    <a:pt x="45228" y="28621"/>
                    <a:pt x="46385" y="28621"/>
                  </a:cubicBezTo>
                  <a:cubicBezTo>
                    <a:pt x="46691" y="28621"/>
                    <a:pt x="46996" y="28616"/>
                    <a:pt x="47301" y="28605"/>
                  </a:cubicBezTo>
                  <a:cubicBezTo>
                    <a:pt x="49102" y="28538"/>
                    <a:pt x="50837" y="28138"/>
                    <a:pt x="52572" y="27571"/>
                  </a:cubicBezTo>
                  <a:cubicBezTo>
                    <a:pt x="53439" y="27304"/>
                    <a:pt x="54006" y="26703"/>
                    <a:pt x="54440" y="25936"/>
                  </a:cubicBezTo>
                  <a:cubicBezTo>
                    <a:pt x="55540" y="24068"/>
                    <a:pt x="55507" y="22033"/>
                    <a:pt x="55474" y="19999"/>
                  </a:cubicBezTo>
                  <a:cubicBezTo>
                    <a:pt x="55474" y="19832"/>
                    <a:pt x="55374" y="19665"/>
                    <a:pt x="55374" y="19465"/>
                  </a:cubicBezTo>
                  <a:cubicBezTo>
                    <a:pt x="55540" y="17964"/>
                    <a:pt x="55607" y="16429"/>
                    <a:pt x="55740" y="14895"/>
                  </a:cubicBezTo>
                  <a:cubicBezTo>
                    <a:pt x="55974" y="12860"/>
                    <a:pt x="56207" y="10859"/>
                    <a:pt x="56074" y="8824"/>
                  </a:cubicBezTo>
                  <a:cubicBezTo>
                    <a:pt x="56074" y="8590"/>
                    <a:pt x="56074" y="8323"/>
                    <a:pt x="56107" y="8090"/>
                  </a:cubicBezTo>
                  <a:cubicBezTo>
                    <a:pt x="56308" y="6789"/>
                    <a:pt x="56207" y="5455"/>
                    <a:pt x="55907" y="4154"/>
                  </a:cubicBezTo>
                  <a:cubicBezTo>
                    <a:pt x="55774" y="3453"/>
                    <a:pt x="55407" y="2920"/>
                    <a:pt x="54873" y="2453"/>
                  </a:cubicBezTo>
                  <a:cubicBezTo>
                    <a:pt x="54573" y="2186"/>
                    <a:pt x="54239" y="1886"/>
                    <a:pt x="53872" y="1719"/>
                  </a:cubicBezTo>
                  <a:cubicBezTo>
                    <a:pt x="53205" y="1419"/>
                    <a:pt x="52605" y="918"/>
                    <a:pt x="51804" y="885"/>
                  </a:cubicBezTo>
                  <a:cubicBezTo>
                    <a:pt x="49269" y="751"/>
                    <a:pt x="46767" y="585"/>
                    <a:pt x="44266" y="518"/>
                  </a:cubicBezTo>
                  <a:cubicBezTo>
                    <a:pt x="39829" y="418"/>
                    <a:pt x="35426" y="551"/>
                    <a:pt x="30989" y="218"/>
                  </a:cubicBezTo>
                  <a:cubicBezTo>
                    <a:pt x="29344" y="88"/>
                    <a:pt x="27671" y="0"/>
                    <a:pt x="25997" y="0"/>
                  </a:cubicBezTo>
                  <a:close/>
                </a:path>
              </a:pathLst>
            </a:custGeom>
            <a:solidFill>
              <a:schemeClr val="bg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 dirty="0">
                <a:solidFill>
                  <a:srgbClr val="000000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  <a:cs typeface="Arial"/>
                <a:sym typeface="字魂70号-灵悦黑体" panose="00000500000000000000" pitchFamily="2" charset="-122"/>
              </a:endParaRPr>
            </a:p>
          </p:txBody>
        </p:sp>
        <p:sp>
          <p:nvSpPr>
            <p:cNvPr id="12" name="Rectangle 16">
              <a:extLst>
                <a:ext uri="{FF2B5EF4-FFF2-40B4-BE49-F238E27FC236}">
                  <a16:creationId xmlns:a16="http://schemas.microsoft.com/office/drawing/2014/main" id="{BCB56A23-7630-444A-936B-A538436561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169" y="569570"/>
              <a:ext cx="1886179" cy="58420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3200" b="1" dirty="0">
                  <a:solidFill>
                    <a:srgbClr val="6AD0F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探索新知</a:t>
              </a: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2B6B85AA-AEEA-4C51-A2E8-A7457F01D0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02" y="1710390"/>
            <a:ext cx="599233" cy="594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组合 2">
            <a:extLst>
              <a:ext uri="{FF2B5EF4-FFF2-40B4-BE49-F238E27FC236}">
                <a16:creationId xmlns:a16="http://schemas.microsoft.com/office/drawing/2014/main" id="{CFEEBD3D-9CA2-4938-B79E-62EF0FF57993}"/>
              </a:ext>
            </a:extLst>
          </p:cNvPr>
          <p:cNvGrpSpPr>
            <a:grpSpLocks/>
          </p:cNvGrpSpPr>
          <p:nvPr/>
        </p:nvGrpSpPr>
        <p:grpSpPr bwMode="auto">
          <a:xfrm>
            <a:off x="61913" y="652463"/>
            <a:ext cx="1714500" cy="666750"/>
            <a:chOff x="167861" y="533882"/>
            <a:chExt cx="1713948" cy="666652"/>
          </a:xfrm>
        </p:grpSpPr>
        <p:pic>
          <p:nvPicPr>
            <p:cNvPr id="11268" name="图片 1">
              <a:extLst>
                <a:ext uri="{FF2B5EF4-FFF2-40B4-BE49-F238E27FC236}">
                  <a16:creationId xmlns:a16="http://schemas.microsoft.com/office/drawing/2014/main" id="{03649A0B-C729-452B-86A7-2BAFC381D2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96" t="29630" r="4396" b="29404"/>
            <a:stretch>
              <a:fillRect/>
            </a:stretch>
          </p:blipFill>
          <p:spPr bwMode="auto">
            <a:xfrm>
              <a:off x="167861" y="533882"/>
              <a:ext cx="1713948" cy="666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 Box 19">
              <a:extLst>
                <a:ext uri="{FF2B5EF4-FFF2-40B4-BE49-F238E27FC236}">
                  <a16:creationId xmlns:a16="http://schemas.microsoft.com/office/drawing/2014/main" id="{05029A54-59B0-4FA0-98E1-66510904D6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42" y="618007"/>
              <a:ext cx="1394964" cy="52221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zh-CN" altLang="en-US" sz="2800" b="1" dirty="0">
                  <a:solidFill>
                    <a:srgbClr val="FF0000"/>
                  </a:solidFill>
                  <a:latin typeface="+mj-ea"/>
                  <a:ea typeface="+mj-ea"/>
                  <a:sym typeface="Times New Roman" panose="02020603050405020304" pitchFamily="18" charset="0"/>
                </a:rPr>
                <a:t>方法一：</a:t>
              </a:r>
            </a:p>
          </p:txBody>
        </p:sp>
      </p:grpSp>
      <p:sp>
        <p:nvSpPr>
          <p:cNvPr id="5" name="Text Box 21">
            <a:extLst>
              <a:ext uri="{FF2B5EF4-FFF2-40B4-BE49-F238E27FC236}">
                <a16:creationId xmlns:a16="http://schemas.microsoft.com/office/drawing/2014/main" id="{A1176124-8053-47E8-89DC-FC5D53F0F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101" y="1485467"/>
            <a:ext cx="8039799" cy="25958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zh-CN" altLang="en-US" sz="2800" b="1" dirty="0">
                <a:latin typeface="+mn-lt"/>
                <a:ea typeface="+mj-ea"/>
                <a:sym typeface="Times New Roman" panose="02020603050405020304" pitchFamily="18" charset="0"/>
              </a:rPr>
              <a:t>由比例尺</a:t>
            </a:r>
            <a:r>
              <a:rPr lang="en-US" altLang="zh-CN" sz="2800" b="1">
                <a:latin typeface="+mn-lt"/>
                <a:ea typeface="+mj-ea"/>
                <a:sym typeface="Times New Roman" panose="02020603050405020304" pitchFamily="18" charset="0"/>
              </a:rPr>
              <a:t>1∶30000</a:t>
            </a:r>
            <a:r>
              <a:rPr lang="zh-CN" altLang="en-US" sz="2800" b="1">
                <a:latin typeface="+mn-lt"/>
                <a:ea typeface="+mj-ea"/>
                <a:sym typeface="Times New Roman" panose="02020603050405020304" pitchFamily="18" charset="0"/>
              </a:rPr>
              <a:t>，</a:t>
            </a:r>
            <a:r>
              <a:rPr lang="zh-CN" altLang="en-US" sz="2800" b="1" dirty="0">
                <a:latin typeface="+mn-lt"/>
                <a:ea typeface="+mj-ea"/>
                <a:sym typeface="Times New Roman" panose="02020603050405020304" pitchFamily="18" charset="0"/>
              </a:rPr>
              <a:t>可知实际距离是图上</a:t>
            </a:r>
            <a:r>
              <a:rPr lang="zh-CN" altLang="en-US" sz="2800" b="1">
                <a:latin typeface="+mn-lt"/>
                <a:ea typeface="+mj-ea"/>
                <a:sym typeface="Times New Roman" panose="02020603050405020304" pitchFamily="18" charset="0"/>
              </a:rPr>
              <a:t>距离的</a:t>
            </a:r>
            <a:r>
              <a:rPr lang="en-US" altLang="zh-CN" sz="2800" b="1">
                <a:latin typeface="+mn-lt"/>
                <a:ea typeface="+mj-ea"/>
                <a:sym typeface="Times New Roman" panose="02020603050405020304" pitchFamily="18" charset="0"/>
              </a:rPr>
              <a:t>30000</a:t>
            </a:r>
            <a:r>
              <a:rPr lang="zh-CN" altLang="en-US" sz="2800" b="1">
                <a:latin typeface="+mn-lt"/>
                <a:ea typeface="+mj-ea"/>
                <a:sym typeface="Times New Roman" panose="02020603050405020304" pitchFamily="18" charset="0"/>
              </a:rPr>
              <a:t>倍</a:t>
            </a:r>
            <a:r>
              <a:rPr lang="zh-CN" altLang="en-US" sz="2800" b="1" dirty="0">
                <a:latin typeface="+mn-lt"/>
                <a:ea typeface="+mj-ea"/>
                <a:sym typeface="Times New Roman" panose="02020603050405020304" pitchFamily="18" charset="0"/>
              </a:rPr>
              <a:t>。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b="1">
                <a:solidFill>
                  <a:srgbClr val="FF0000"/>
                </a:solidFill>
                <a:latin typeface="+mn-lt"/>
                <a:ea typeface="+mj-ea"/>
                <a:sym typeface="Times New Roman" panose="02020603050405020304" pitchFamily="18" charset="0"/>
              </a:rPr>
              <a:t>77×30000=2310000 (cm)=23.1 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j-ea"/>
                <a:sym typeface="Times New Roman" panose="02020603050405020304" pitchFamily="18" charset="0"/>
              </a:rPr>
              <a:t>(km)</a:t>
            </a:r>
            <a:endParaRPr lang="zh-CN" altLang="en-US" sz="2800" b="1" dirty="0">
              <a:solidFill>
                <a:srgbClr val="FF0000"/>
              </a:solidFill>
              <a:latin typeface="+mn-lt"/>
              <a:ea typeface="+mj-ea"/>
              <a:sym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zh-CN" altLang="en-US" sz="2800" b="1">
                <a:latin typeface="+mn-lt"/>
                <a:ea typeface="+mj-ea"/>
                <a:sym typeface="Times New Roman" panose="02020603050405020304" pitchFamily="18" charset="0"/>
              </a:rPr>
              <a:t>答：北京地铁</a:t>
            </a:r>
            <a:r>
              <a:rPr lang="en-US" altLang="zh-CN" sz="2800" b="1">
                <a:latin typeface="+mn-lt"/>
                <a:ea typeface="+mj-ea"/>
                <a:sym typeface="Times New Roman" panose="02020603050405020304" pitchFamily="18" charset="0"/>
              </a:rPr>
              <a:t>2</a:t>
            </a:r>
            <a:r>
              <a:rPr lang="zh-CN" altLang="en-US" sz="2800" b="1">
                <a:latin typeface="+mn-lt"/>
                <a:ea typeface="+mj-ea"/>
                <a:sym typeface="Times New Roman" panose="02020603050405020304" pitchFamily="18" charset="0"/>
              </a:rPr>
              <a:t>号线的实际长度大约是</a:t>
            </a:r>
            <a:r>
              <a:rPr lang="en-US" altLang="zh-CN" sz="2800" b="1">
                <a:latin typeface="+mn-lt"/>
                <a:ea typeface="+mj-ea"/>
                <a:sym typeface="Times New Roman" panose="02020603050405020304" pitchFamily="18" charset="0"/>
              </a:rPr>
              <a:t>23.1km</a:t>
            </a:r>
            <a:r>
              <a:rPr lang="zh-CN" altLang="en-US" sz="2800" b="1">
                <a:latin typeface="+mn-lt"/>
                <a:ea typeface="+mj-ea"/>
                <a:sym typeface="Times New Roman" panose="02020603050405020304" pitchFamily="18" charset="0"/>
              </a:rPr>
              <a:t>。</a:t>
            </a:r>
            <a:endParaRPr lang="zh-CN" altLang="en-US" sz="2800" b="1" dirty="0">
              <a:latin typeface="+mn-lt"/>
              <a:ea typeface="+mj-ea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5EFC9704-DAC7-4DA8-A8E6-018988EB2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6463" y="2886075"/>
            <a:ext cx="104140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b="1">
                <a:solidFill>
                  <a:srgbClr val="FF0000"/>
                </a:solidFill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77÷</a:t>
            </a:r>
            <a:endParaRPr lang="en-US" altLang="zh-CN" sz="2800" b="1" dirty="0">
              <a:solidFill>
                <a:srgbClr val="FF0000"/>
              </a:solidFill>
              <a:latin typeface="+mn-lt"/>
              <a:ea typeface="+mj-ea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2A8130D-4ABC-4AD1-815B-E02E0DD1C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8763" y="2876550"/>
            <a:ext cx="593725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B21B230-9901-403C-A4EE-E6D0A95F3A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625" y="2911475"/>
            <a:ext cx="2665413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b="1">
                <a:solidFill>
                  <a:srgbClr val="FF0000"/>
                </a:solidFill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2310000</a:t>
            </a:r>
            <a:r>
              <a:rPr lang="zh-CN" altLang="en-US" sz="2800" b="1">
                <a:solidFill>
                  <a:srgbClr val="FF0000"/>
                </a:solidFill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cm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）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40CCEF4-9FAD-4F71-96B7-1945A9E38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9663" y="3576638"/>
            <a:ext cx="3971925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b="1">
                <a:solidFill>
                  <a:srgbClr val="FF0000"/>
                </a:solidFill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2310000cm</a:t>
            </a:r>
            <a:r>
              <a:rPr lang="zh-CN" altLang="en-US" sz="2800" b="1">
                <a:solidFill>
                  <a:srgbClr val="FF0000"/>
                </a:solidFill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800" b="1">
                <a:solidFill>
                  <a:srgbClr val="FF0000"/>
                </a:solidFill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23.1km</a:t>
            </a:r>
            <a:endParaRPr lang="zh-CN" altLang="en-US" sz="2800" b="1" dirty="0">
              <a:solidFill>
                <a:srgbClr val="FF0000"/>
              </a:solidFill>
              <a:latin typeface="+mn-lt"/>
              <a:ea typeface="+mj-ea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6BB9773-9020-43C9-A6CF-D63EC7E6C2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088" y="4100513"/>
            <a:ext cx="7839075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800" b="1"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答：北京地铁</a:t>
            </a:r>
            <a:r>
              <a:rPr lang="en-US" altLang="zh-CN" sz="2800" b="1"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zh-CN" altLang="en-US" sz="2800" b="1"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号线的实际长度大约是</a:t>
            </a:r>
            <a:r>
              <a:rPr lang="en-US" altLang="zh-CN" sz="2800" b="1"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23.1km</a:t>
            </a:r>
            <a:r>
              <a:rPr lang="zh-CN" altLang="en-US" sz="2800" b="1"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。</a:t>
            </a:r>
            <a:endParaRPr lang="zh-CN" altLang="en-US" sz="2800" b="1" dirty="0">
              <a:latin typeface="+mn-lt"/>
              <a:ea typeface="+mj-ea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12295" name="Group 21">
            <a:extLst>
              <a:ext uri="{FF2B5EF4-FFF2-40B4-BE49-F238E27FC236}">
                <a16:creationId xmlns:a16="http://schemas.microsoft.com/office/drawing/2014/main" id="{92530577-BAA1-418F-A6F2-60E55039815D}"/>
              </a:ext>
            </a:extLst>
          </p:cNvPr>
          <p:cNvGrpSpPr>
            <a:grpSpLocks/>
          </p:cNvGrpSpPr>
          <p:nvPr/>
        </p:nvGrpSpPr>
        <p:grpSpPr bwMode="auto">
          <a:xfrm>
            <a:off x="1736725" y="1179513"/>
            <a:ext cx="5935663" cy="1611312"/>
            <a:chOff x="-185" y="3228"/>
            <a:chExt cx="3775" cy="1102"/>
          </a:xfrm>
        </p:grpSpPr>
        <p:sp>
          <p:nvSpPr>
            <p:cNvPr id="11" name="Rectangle 22">
              <a:extLst>
                <a:ext uri="{FF2B5EF4-FFF2-40B4-BE49-F238E27FC236}">
                  <a16:creationId xmlns:a16="http://schemas.microsoft.com/office/drawing/2014/main" id="{04089911-B88E-46A4-8ABB-1D4EC3C94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85" y="3253"/>
              <a:ext cx="3775" cy="107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70000"/>
                </a:lnSpc>
                <a:defRPr/>
              </a:pPr>
              <a:r>
                <a:rPr lang="zh-CN" altLang="en-US" sz="3200" b="1" dirty="0">
                  <a:latin typeface="+mn-lt"/>
                  <a:ea typeface="+mj-ea"/>
                  <a:sym typeface="Times New Roman" panose="02020603050405020304" pitchFamily="18" charset="0"/>
                </a:rPr>
                <a:t>根据   </a:t>
              </a:r>
              <a:r>
                <a:rPr lang="zh-CN" altLang="en-US" sz="3200" b="1" dirty="0">
                  <a:solidFill>
                    <a:srgbClr val="FF0000"/>
                  </a:solidFill>
                  <a:latin typeface="+mn-lt"/>
                  <a:ea typeface="+mj-ea"/>
                  <a:sym typeface="Times New Roman" panose="02020603050405020304" pitchFamily="18" charset="0"/>
                </a:rPr>
                <a:t>                               </a:t>
              </a:r>
              <a:r>
                <a:rPr lang="zh-CN" altLang="en-US" sz="3200" b="1" dirty="0">
                  <a:latin typeface="+mn-lt"/>
                  <a:ea typeface="+mj-ea"/>
                  <a:sym typeface="Times New Roman" panose="02020603050405020304" pitchFamily="18" charset="0"/>
                </a:rPr>
                <a:t>，那么，</a:t>
              </a:r>
              <a:endParaRPr lang="en-US" altLang="zh-CN" sz="3200" b="1" dirty="0">
                <a:latin typeface="+mn-lt"/>
                <a:ea typeface="+mj-ea"/>
                <a:sym typeface="Times New Roman" panose="02020603050405020304" pitchFamily="18" charset="0"/>
              </a:endParaRPr>
            </a:p>
            <a:p>
              <a:pPr eaLnBrk="1" hangingPunct="1">
                <a:lnSpc>
                  <a:spcPct val="150000"/>
                </a:lnSpc>
                <a:defRPr/>
              </a:pPr>
              <a:r>
                <a:rPr lang="zh-CN" altLang="en-US" sz="3200" b="1" dirty="0">
                  <a:solidFill>
                    <a:srgbClr val="FF0000"/>
                  </a:solidFill>
                  <a:latin typeface="+mn-lt"/>
                  <a:ea typeface="+mj-ea"/>
                  <a:sym typeface="Times New Roman" panose="02020603050405020304" pitchFamily="18" charset="0"/>
                </a:rPr>
                <a:t>实际距离＝图上距离</a:t>
              </a:r>
              <a:r>
                <a:rPr lang="en-US" altLang="zh-CN" sz="3200" b="1" dirty="0">
                  <a:solidFill>
                    <a:srgbClr val="FF0000"/>
                  </a:solidFill>
                  <a:latin typeface="+mn-lt"/>
                  <a:ea typeface="+mj-ea"/>
                  <a:sym typeface="Times New Roman" panose="02020603050405020304" pitchFamily="18" charset="0"/>
                </a:rPr>
                <a:t>÷</a:t>
              </a:r>
              <a:r>
                <a:rPr lang="zh-CN" altLang="en-US" sz="3200" b="1" dirty="0">
                  <a:solidFill>
                    <a:srgbClr val="FF0000"/>
                  </a:solidFill>
                  <a:latin typeface="+mn-lt"/>
                  <a:ea typeface="+mj-ea"/>
                  <a:sym typeface="Times New Roman" panose="02020603050405020304" pitchFamily="18" charset="0"/>
                </a:rPr>
                <a:t>比例尺</a:t>
              </a:r>
              <a:r>
                <a:rPr lang="zh-CN" altLang="en-US" sz="3200" b="1" dirty="0">
                  <a:latin typeface="+mn-lt"/>
                  <a:ea typeface="+mj-ea"/>
                  <a:sym typeface="Times New Roman" panose="02020603050405020304" pitchFamily="18" charset="0"/>
                </a:rPr>
                <a:t>。</a:t>
              </a:r>
            </a:p>
          </p:txBody>
        </p:sp>
        <p:grpSp>
          <p:nvGrpSpPr>
            <p:cNvPr id="12304" name="Group 23">
              <a:extLst>
                <a:ext uri="{FF2B5EF4-FFF2-40B4-BE49-F238E27FC236}">
                  <a16:creationId xmlns:a16="http://schemas.microsoft.com/office/drawing/2014/main" id="{60059579-2809-4BA6-BCF7-8646BF9896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2" y="3228"/>
              <a:ext cx="2341" cy="716"/>
              <a:chOff x="3898" y="3218"/>
              <a:chExt cx="2341" cy="716"/>
            </a:xfrm>
          </p:grpSpPr>
          <p:sp>
            <p:nvSpPr>
              <p:cNvPr id="13" name="矩形 13">
                <a:extLst>
                  <a:ext uri="{FF2B5EF4-FFF2-40B4-BE49-F238E27FC236}">
                    <a16:creationId xmlns:a16="http://schemas.microsoft.com/office/drawing/2014/main" id="{7F52F5A2-74A7-47CC-A575-53315F9EFC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8" y="3576"/>
                <a:ext cx="1253" cy="3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r>
                  <a:rPr lang="zh-CN" altLang="en-US" sz="2800" b="1" dirty="0">
                    <a:latin typeface="+mn-lt"/>
                    <a:ea typeface="+mj-ea"/>
                    <a:sym typeface="Times New Roman" panose="02020603050405020304" pitchFamily="18" charset="0"/>
                  </a:rPr>
                  <a:t>实际距离 </a:t>
                </a:r>
              </a:p>
            </p:txBody>
          </p:sp>
          <p:sp>
            <p:nvSpPr>
              <p:cNvPr id="14" name="矩形 5">
                <a:extLst>
                  <a:ext uri="{FF2B5EF4-FFF2-40B4-BE49-F238E27FC236}">
                    <a16:creationId xmlns:a16="http://schemas.microsoft.com/office/drawing/2014/main" id="{045C167C-C3FA-449D-84CE-2E6A32AB97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8" y="3218"/>
                <a:ext cx="1253" cy="3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r>
                  <a:rPr lang="zh-CN" altLang="en-US" sz="2800" b="1" dirty="0">
                    <a:latin typeface="+mn-lt"/>
                    <a:ea typeface="+mj-ea"/>
                    <a:sym typeface="Times New Roman" panose="02020603050405020304" pitchFamily="18" charset="0"/>
                  </a:rPr>
                  <a:t>图上距离 </a:t>
                </a:r>
              </a:p>
            </p:txBody>
          </p:sp>
          <p:cxnSp>
            <p:nvCxnSpPr>
              <p:cNvPr id="15" name="直接连接符 12">
                <a:extLst>
                  <a:ext uri="{FF2B5EF4-FFF2-40B4-BE49-F238E27FC236}">
                    <a16:creationId xmlns:a16="http://schemas.microsoft.com/office/drawing/2014/main" id="{3D18FF35-1FC4-48F5-BD31-B486F8D281E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979" y="3583"/>
                <a:ext cx="900" cy="0"/>
              </a:xfrm>
              <a:prstGeom prst="line">
                <a:avLst/>
              </a:prstGeom>
              <a:ln w="19050"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" name="矩形 14">
                <a:extLst>
                  <a:ext uri="{FF2B5EF4-FFF2-40B4-BE49-F238E27FC236}">
                    <a16:creationId xmlns:a16="http://schemas.microsoft.com/office/drawing/2014/main" id="{7B2C40BA-68A4-4745-AEAF-1C51FF7DEA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66" y="3425"/>
                <a:ext cx="1285" cy="3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r>
                  <a:rPr lang="zh-CN" altLang="en-US" sz="2800" b="1" dirty="0">
                    <a:latin typeface="+mn-lt"/>
                    <a:ea typeface="+mj-ea"/>
                    <a:sym typeface="Times New Roman" panose="02020603050405020304" pitchFamily="18" charset="0"/>
                  </a:rPr>
                  <a:t>＝比例尺</a:t>
                </a:r>
              </a:p>
            </p:txBody>
          </p:sp>
        </p:grpSp>
      </p:grpSp>
      <p:grpSp>
        <p:nvGrpSpPr>
          <p:cNvPr id="17" name="Group 34">
            <a:extLst>
              <a:ext uri="{FF2B5EF4-FFF2-40B4-BE49-F238E27FC236}">
                <a16:creationId xmlns:a16="http://schemas.microsoft.com/office/drawing/2014/main" id="{6358FB39-EF1E-4D82-9D3C-8BEF69F18EB3}"/>
              </a:ext>
            </a:extLst>
          </p:cNvPr>
          <p:cNvGrpSpPr>
            <a:grpSpLocks/>
          </p:cNvGrpSpPr>
          <p:nvPr/>
        </p:nvGrpSpPr>
        <p:grpSpPr bwMode="auto">
          <a:xfrm>
            <a:off x="3055688" y="2671763"/>
            <a:ext cx="1262312" cy="932968"/>
            <a:chOff x="2012" y="2809"/>
            <a:chExt cx="826" cy="782"/>
          </a:xfrm>
        </p:grpSpPr>
        <p:sp>
          <p:nvSpPr>
            <p:cNvPr id="18" name="矩形 18">
              <a:extLst>
                <a:ext uri="{FF2B5EF4-FFF2-40B4-BE49-F238E27FC236}">
                  <a16:creationId xmlns:a16="http://schemas.microsoft.com/office/drawing/2014/main" id="{0B4363E6-1CEA-4B7A-832E-08EA884384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2" y="3152"/>
              <a:ext cx="826" cy="4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2800" b="1">
                  <a:solidFill>
                    <a:srgbClr val="FF0000"/>
                  </a:solidFill>
                  <a:latin typeface="+mn-lt"/>
                  <a:ea typeface="+mj-ea"/>
                  <a:cs typeface="Times New Roman" panose="02020603050405020304" pitchFamily="18" charset="0"/>
                  <a:sym typeface="Times New Roman" panose="02020603050405020304" pitchFamily="18" charset="0"/>
                </a:rPr>
                <a:t>30000</a:t>
              </a:r>
              <a:endParaRPr lang="en-US" altLang="zh-CN" sz="2800" b="1" dirty="0">
                <a:solidFill>
                  <a:srgbClr val="FF0000"/>
                </a:solidFill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9" name="矩形 19">
              <a:extLst>
                <a:ext uri="{FF2B5EF4-FFF2-40B4-BE49-F238E27FC236}">
                  <a16:creationId xmlns:a16="http://schemas.microsoft.com/office/drawing/2014/main" id="{16074939-8D11-4ABF-88D9-945756BAB9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2809"/>
              <a:ext cx="271" cy="43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2800" b="1">
                  <a:solidFill>
                    <a:srgbClr val="FF0000"/>
                  </a:solidFill>
                  <a:latin typeface="+mn-lt"/>
                  <a:ea typeface="+mj-ea"/>
                  <a:cs typeface="Times New Roman" panose="02020603050405020304" pitchFamily="18" charset="0"/>
                  <a:sym typeface="Times New Roman" panose="02020603050405020304" pitchFamily="18" charset="0"/>
                </a:rPr>
                <a:t>1</a:t>
              </a:r>
            </a:p>
          </p:txBody>
        </p:sp>
        <p:cxnSp>
          <p:nvCxnSpPr>
            <p:cNvPr id="12302" name="直接连接符 17">
              <a:extLst>
                <a:ext uri="{FF2B5EF4-FFF2-40B4-BE49-F238E27FC236}">
                  <a16:creationId xmlns:a16="http://schemas.microsoft.com/office/drawing/2014/main" id="{CFC116E2-1DDD-4D5B-9C91-9F4C1446B98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40" y="3201"/>
              <a:ext cx="63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297" name="组合 20">
            <a:extLst>
              <a:ext uri="{FF2B5EF4-FFF2-40B4-BE49-F238E27FC236}">
                <a16:creationId xmlns:a16="http://schemas.microsoft.com/office/drawing/2014/main" id="{4E5F66A1-3422-45A3-A3C7-DD33D7E6918C}"/>
              </a:ext>
            </a:extLst>
          </p:cNvPr>
          <p:cNvGrpSpPr>
            <a:grpSpLocks/>
          </p:cNvGrpSpPr>
          <p:nvPr/>
        </p:nvGrpSpPr>
        <p:grpSpPr bwMode="auto">
          <a:xfrm>
            <a:off x="61913" y="652463"/>
            <a:ext cx="1714500" cy="666750"/>
            <a:chOff x="167861" y="533882"/>
            <a:chExt cx="1713948" cy="666652"/>
          </a:xfrm>
        </p:grpSpPr>
        <p:pic>
          <p:nvPicPr>
            <p:cNvPr id="12298" name="图片 21">
              <a:extLst>
                <a:ext uri="{FF2B5EF4-FFF2-40B4-BE49-F238E27FC236}">
                  <a16:creationId xmlns:a16="http://schemas.microsoft.com/office/drawing/2014/main" id="{1CDAC468-8BD8-4874-B815-124AFDC19C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96" t="29630" r="4396" b="29404"/>
            <a:stretch>
              <a:fillRect/>
            </a:stretch>
          </p:blipFill>
          <p:spPr bwMode="auto">
            <a:xfrm>
              <a:off x="167861" y="533882"/>
              <a:ext cx="1713948" cy="666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 Box 19">
              <a:extLst>
                <a:ext uri="{FF2B5EF4-FFF2-40B4-BE49-F238E27FC236}">
                  <a16:creationId xmlns:a16="http://schemas.microsoft.com/office/drawing/2014/main" id="{A59CB042-2940-4CE6-BBF7-1F1BBC06EA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42" y="618007"/>
              <a:ext cx="1394964" cy="52221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zh-CN" altLang="en-US" sz="2800" b="1" dirty="0">
                  <a:solidFill>
                    <a:srgbClr val="FF0000"/>
                  </a:solidFill>
                  <a:latin typeface="+mj-ea"/>
                  <a:ea typeface="+mj-ea"/>
                  <a:sym typeface="Times New Roman" panose="02020603050405020304" pitchFamily="18" charset="0"/>
                </a:rPr>
                <a:t>方法二：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3">
            <a:extLst>
              <a:ext uri="{FF2B5EF4-FFF2-40B4-BE49-F238E27FC236}">
                <a16:creationId xmlns:a16="http://schemas.microsoft.com/office/drawing/2014/main" id="{A51C4995-244A-4549-A5C9-2A7E0F10A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438" y="1651000"/>
            <a:ext cx="8564562" cy="24622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800" b="1">
                <a:latin typeface="+mn-lt"/>
                <a:ea typeface="+mj-ea"/>
                <a:sym typeface="Times New Roman" panose="02020603050405020304" pitchFamily="18" charset="0"/>
              </a:rPr>
              <a:t>1∶30000</a:t>
            </a:r>
            <a:r>
              <a:rPr lang="zh-CN" altLang="en-US" sz="2800" b="1" dirty="0">
                <a:latin typeface="+mn-lt"/>
                <a:ea typeface="+mj-ea"/>
                <a:sym typeface="Times New Roman" panose="02020603050405020304" pitchFamily="18" charset="0"/>
              </a:rPr>
              <a:t>＝</a:t>
            </a:r>
            <a:r>
              <a:rPr lang="en-US" altLang="zh-CN" sz="2800" b="1">
                <a:latin typeface="+mn-lt"/>
                <a:ea typeface="+mj-ea"/>
                <a:sym typeface="Times New Roman" panose="02020603050405020304" pitchFamily="18" charset="0"/>
              </a:rPr>
              <a:t>1cm</a:t>
            </a:r>
            <a:r>
              <a:rPr lang="zh-CN" altLang="en-US" sz="2800" b="1">
                <a:latin typeface="+mn-lt"/>
                <a:ea typeface="+mj-ea"/>
                <a:sym typeface="Times New Roman" panose="02020603050405020304" pitchFamily="18" charset="0"/>
              </a:rPr>
              <a:t>∶</a:t>
            </a:r>
            <a:r>
              <a:rPr lang="en-US" altLang="zh-CN" sz="2800" b="1">
                <a:latin typeface="+mn-lt"/>
                <a:ea typeface="+mj-ea"/>
                <a:sym typeface="Times New Roman" panose="02020603050405020304" pitchFamily="18" charset="0"/>
              </a:rPr>
              <a:t>30000cm</a:t>
            </a:r>
            <a:r>
              <a:rPr lang="zh-CN" altLang="en-US" sz="2800" b="1" dirty="0">
                <a:latin typeface="+mn-lt"/>
                <a:ea typeface="+mj-ea"/>
                <a:sym typeface="Times New Roman" panose="02020603050405020304" pitchFamily="18" charset="0"/>
              </a:rPr>
              <a:t>＝</a:t>
            </a:r>
            <a:r>
              <a:rPr lang="en-US" altLang="zh-CN" sz="2800" b="1">
                <a:latin typeface="+mn-lt"/>
                <a:ea typeface="+mj-ea"/>
                <a:sym typeface="Times New Roman" panose="02020603050405020304" pitchFamily="18" charset="0"/>
              </a:rPr>
              <a:t>1cm</a:t>
            </a:r>
            <a:r>
              <a:rPr lang="zh-CN" altLang="en-US" sz="2800" b="1">
                <a:latin typeface="+mn-lt"/>
                <a:ea typeface="+mj-ea"/>
                <a:sym typeface="Times New Roman" panose="02020603050405020304" pitchFamily="18" charset="0"/>
              </a:rPr>
              <a:t>∶</a:t>
            </a:r>
            <a:r>
              <a:rPr lang="en-US" altLang="zh-CN" sz="2800" b="1">
                <a:latin typeface="+mn-lt"/>
                <a:ea typeface="+mj-ea"/>
                <a:sym typeface="Times New Roman" panose="02020603050405020304" pitchFamily="18" charset="0"/>
              </a:rPr>
              <a:t>0.3km </a:t>
            </a:r>
            <a:endParaRPr lang="en-US" altLang="zh-CN" sz="2800" b="1" dirty="0">
              <a:latin typeface="+mn-lt"/>
              <a:ea typeface="+mj-ea"/>
              <a:sym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zh-CN" altLang="en-US" sz="2800" b="1" dirty="0">
                <a:latin typeface="+mn-lt"/>
                <a:ea typeface="+mj-ea"/>
                <a:sym typeface="Times New Roman" panose="02020603050405020304" pitchFamily="18" charset="0"/>
              </a:rPr>
              <a:t>即图上</a:t>
            </a:r>
            <a:r>
              <a:rPr lang="en-US" altLang="zh-CN" sz="2800" b="1" dirty="0">
                <a:latin typeface="+mn-lt"/>
                <a:ea typeface="+mj-ea"/>
                <a:sym typeface="Times New Roman" panose="02020603050405020304" pitchFamily="18" charset="0"/>
              </a:rPr>
              <a:t>1cm</a:t>
            </a:r>
            <a:r>
              <a:rPr lang="zh-CN" altLang="en-US" sz="2800" b="1" dirty="0">
                <a:latin typeface="+mn-lt"/>
                <a:ea typeface="+mj-ea"/>
                <a:sym typeface="Times New Roman" panose="02020603050405020304" pitchFamily="18" charset="0"/>
              </a:rPr>
              <a:t>表示</a:t>
            </a:r>
            <a:r>
              <a:rPr lang="zh-CN" altLang="en-US" sz="2800" b="1">
                <a:latin typeface="+mn-lt"/>
                <a:ea typeface="+mj-ea"/>
                <a:sym typeface="Times New Roman" panose="02020603050405020304" pitchFamily="18" charset="0"/>
              </a:rPr>
              <a:t>实际距离</a:t>
            </a:r>
            <a:r>
              <a:rPr lang="en-US" altLang="zh-CN" sz="2800" b="1">
                <a:latin typeface="+mn-lt"/>
                <a:ea typeface="+mj-ea"/>
                <a:sym typeface="Times New Roman" panose="02020603050405020304" pitchFamily="18" charset="0"/>
              </a:rPr>
              <a:t>300m</a:t>
            </a:r>
            <a:r>
              <a:rPr lang="zh-CN" altLang="en-US" sz="2800" b="1" dirty="0">
                <a:latin typeface="+mn-lt"/>
                <a:ea typeface="+mj-ea"/>
                <a:sym typeface="Times New Roman" panose="02020603050405020304" pitchFamily="18" charset="0"/>
              </a:rPr>
              <a:t>。</a:t>
            </a:r>
            <a:endParaRPr lang="en-US" altLang="zh-CN" sz="2800" b="1" dirty="0">
              <a:latin typeface="+mn-lt"/>
              <a:ea typeface="+mj-ea"/>
              <a:sym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zh-CN" sz="2800" b="1">
                <a:latin typeface="+mn-lt"/>
                <a:ea typeface="+mj-ea"/>
                <a:sym typeface="Times New Roman" panose="02020603050405020304" pitchFamily="18" charset="0"/>
              </a:rPr>
              <a:t>                     </a:t>
            </a:r>
            <a:r>
              <a:rPr lang="en-US" altLang="zh-CN" sz="2800" b="1">
                <a:solidFill>
                  <a:srgbClr val="FF0000"/>
                </a:solidFill>
                <a:latin typeface="+mn-lt"/>
                <a:ea typeface="+mj-ea"/>
                <a:sym typeface="Times New Roman" panose="02020603050405020304" pitchFamily="18" charset="0"/>
              </a:rPr>
              <a:t>77×300</a:t>
            </a:r>
            <a:r>
              <a:rPr lang="zh-CN" altLang="en-US" sz="2800" b="1">
                <a:solidFill>
                  <a:srgbClr val="FF0000"/>
                </a:solidFill>
                <a:latin typeface="+mn-lt"/>
                <a:ea typeface="+mj-ea"/>
                <a:sym typeface="Times New Roman" panose="02020603050405020304" pitchFamily="18" charset="0"/>
              </a:rPr>
              <a:t>＝</a:t>
            </a:r>
            <a:r>
              <a:rPr lang="en-US" altLang="zh-CN" sz="2800" b="1">
                <a:solidFill>
                  <a:srgbClr val="FF0000"/>
                </a:solidFill>
                <a:latin typeface="+mn-lt"/>
                <a:ea typeface="+mj-ea"/>
                <a:sym typeface="Times New Roman" panose="02020603050405020304" pitchFamily="18" charset="0"/>
              </a:rPr>
              <a:t>23.1</a:t>
            </a:r>
            <a:r>
              <a:rPr lang="zh-CN" altLang="en-US" sz="2800" b="1">
                <a:solidFill>
                  <a:srgbClr val="FF0000"/>
                </a:solidFill>
                <a:latin typeface="+mn-lt"/>
                <a:ea typeface="+mj-ea"/>
                <a:sym typeface="Times New Roman" panose="02020603050405020304" pitchFamily="18" charset="0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j-ea"/>
                <a:sym typeface="Times New Roman" panose="02020603050405020304" pitchFamily="18" charset="0"/>
              </a:rPr>
              <a:t>km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j-ea"/>
                <a:sym typeface="Times New Roman" panose="02020603050405020304" pitchFamily="18" charset="0"/>
              </a:rPr>
              <a:t>）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zh-CN" altLang="en-US" sz="2800" b="1">
                <a:latin typeface="+mn-lt"/>
                <a:ea typeface="+mj-ea"/>
                <a:sym typeface="Times New Roman" panose="02020603050405020304" pitchFamily="18" charset="0"/>
              </a:rPr>
              <a:t>答：北京地铁</a:t>
            </a:r>
            <a:r>
              <a:rPr lang="en-US" altLang="zh-CN" sz="2800" b="1">
                <a:latin typeface="+mn-lt"/>
                <a:ea typeface="+mj-ea"/>
                <a:sym typeface="Times New Roman" panose="02020603050405020304" pitchFamily="18" charset="0"/>
              </a:rPr>
              <a:t>2</a:t>
            </a:r>
            <a:r>
              <a:rPr lang="zh-CN" altLang="en-US" sz="2800" b="1">
                <a:latin typeface="+mn-lt"/>
                <a:ea typeface="+mj-ea"/>
                <a:sym typeface="Times New Roman" panose="02020603050405020304" pitchFamily="18" charset="0"/>
              </a:rPr>
              <a:t>号线的实际长度大约是</a:t>
            </a:r>
            <a:r>
              <a:rPr lang="en-US" altLang="zh-CN" sz="2800" b="1">
                <a:latin typeface="+mn-lt"/>
                <a:ea typeface="+mj-ea"/>
                <a:sym typeface="Times New Roman" panose="02020603050405020304" pitchFamily="18" charset="0"/>
              </a:rPr>
              <a:t>23.1km</a:t>
            </a:r>
            <a:r>
              <a:rPr lang="zh-CN" altLang="en-US" sz="2800" b="1">
                <a:latin typeface="+mn-lt"/>
                <a:ea typeface="+mj-ea"/>
                <a:sym typeface="Times New Roman" panose="02020603050405020304" pitchFamily="18" charset="0"/>
              </a:rPr>
              <a:t>。</a:t>
            </a:r>
            <a:endParaRPr lang="zh-CN" altLang="en-US" sz="2800" b="1" dirty="0">
              <a:latin typeface="+mn-lt"/>
              <a:ea typeface="+mj-ea"/>
              <a:sym typeface="Times New Roman" panose="02020603050405020304" pitchFamily="18" charset="0"/>
            </a:endParaRPr>
          </a:p>
        </p:txBody>
      </p:sp>
      <p:grpSp>
        <p:nvGrpSpPr>
          <p:cNvPr id="13315" name="组合 5">
            <a:extLst>
              <a:ext uri="{FF2B5EF4-FFF2-40B4-BE49-F238E27FC236}">
                <a16:creationId xmlns:a16="http://schemas.microsoft.com/office/drawing/2014/main" id="{89348752-23AE-4FFC-AA6B-F26A81FC8CEE}"/>
              </a:ext>
            </a:extLst>
          </p:cNvPr>
          <p:cNvGrpSpPr>
            <a:grpSpLocks/>
          </p:cNvGrpSpPr>
          <p:nvPr/>
        </p:nvGrpSpPr>
        <p:grpSpPr bwMode="auto">
          <a:xfrm>
            <a:off x="61913" y="652463"/>
            <a:ext cx="1714500" cy="666750"/>
            <a:chOff x="167861" y="533882"/>
            <a:chExt cx="1713948" cy="666652"/>
          </a:xfrm>
        </p:grpSpPr>
        <p:pic>
          <p:nvPicPr>
            <p:cNvPr id="13316" name="图片 6">
              <a:extLst>
                <a:ext uri="{FF2B5EF4-FFF2-40B4-BE49-F238E27FC236}">
                  <a16:creationId xmlns:a16="http://schemas.microsoft.com/office/drawing/2014/main" id="{13364056-6B8A-4AA2-AC87-F05A56F3D4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96" t="29630" r="4396" b="29404"/>
            <a:stretch>
              <a:fillRect/>
            </a:stretch>
          </p:blipFill>
          <p:spPr bwMode="auto">
            <a:xfrm>
              <a:off x="167861" y="533882"/>
              <a:ext cx="1713948" cy="666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9">
              <a:extLst>
                <a:ext uri="{FF2B5EF4-FFF2-40B4-BE49-F238E27FC236}">
                  <a16:creationId xmlns:a16="http://schemas.microsoft.com/office/drawing/2014/main" id="{016C60FE-7F79-450F-A336-9C80149AD4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42" y="618007"/>
              <a:ext cx="1394964" cy="52221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zh-CN" altLang="en-US" sz="2800" b="1" dirty="0">
                  <a:solidFill>
                    <a:srgbClr val="FF0000"/>
                  </a:solidFill>
                  <a:latin typeface="+mj-ea"/>
                  <a:ea typeface="+mj-ea"/>
                  <a:sym typeface="Times New Roman" panose="02020603050405020304" pitchFamily="18" charset="0"/>
                </a:rPr>
                <a:t>方法三：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984AF96F-345C-4190-A9CD-A08FCF413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386" y="602173"/>
            <a:ext cx="5420180" cy="10066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zh-CN" altLang="en-US" sz="2600" b="1">
                <a:latin typeface="+mn-lt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解：设北京地铁</a:t>
            </a:r>
            <a:r>
              <a:rPr lang="en-US" altLang="zh-CN" sz="2600" b="1">
                <a:latin typeface="+mn-lt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zh-CN" altLang="en-US" sz="2600" b="1">
                <a:latin typeface="+mn-lt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号线的实际长度大约是</a:t>
            </a:r>
            <a:r>
              <a:rPr lang="en-US" altLang="zh-CN" sz="2600" b="1" i="1">
                <a:latin typeface="+mn-lt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x </a:t>
            </a:r>
            <a:r>
              <a:rPr lang="en-US" altLang="zh-CN" sz="2600" b="1">
                <a:latin typeface="+mn-lt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cm</a:t>
            </a:r>
            <a:r>
              <a:rPr lang="zh-CN" altLang="en-US" sz="2600" b="1">
                <a:latin typeface="+mn-lt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。</a:t>
            </a:r>
          </a:p>
        </p:txBody>
      </p:sp>
      <p:grpSp>
        <p:nvGrpSpPr>
          <p:cNvPr id="4" name="Group 33">
            <a:extLst>
              <a:ext uri="{FF2B5EF4-FFF2-40B4-BE49-F238E27FC236}">
                <a16:creationId xmlns:a16="http://schemas.microsoft.com/office/drawing/2014/main" id="{BD5A9054-FEAD-4F73-9229-AAA0C422989F}"/>
              </a:ext>
            </a:extLst>
          </p:cNvPr>
          <p:cNvGrpSpPr>
            <a:grpSpLocks/>
          </p:cNvGrpSpPr>
          <p:nvPr/>
        </p:nvGrpSpPr>
        <p:grpSpPr bwMode="auto">
          <a:xfrm>
            <a:off x="3248025" y="1638300"/>
            <a:ext cx="2335213" cy="936625"/>
            <a:chOff x="1214" y="2793"/>
            <a:chExt cx="1563" cy="784"/>
          </a:xfrm>
        </p:grpSpPr>
        <p:grpSp>
          <p:nvGrpSpPr>
            <p:cNvPr id="14351" name="Group 32">
              <a:extLst>
                <a:ext uri="{FF2B5EF4-FFF2-40B4-BE49-F238E27FC236}">
                  <a16:creationId xmlns:a16="http://schemas.microsoft.com/office/drawing/2014/main" id="{FBAFEC89-5DBD-4637-9C3B-A29D5CF6A8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4" y="2815"/>
              <a:ext cx="512" cy="730"/>
              <a:chOff x="1214" y="2815"/>
              <a:chExt cx="512" cy="730"/>
            </a:xfrm>
          </p:grpSpPr>
          <p:sp>
            <p:nvSpPr>
              <p:cNvPr id="11" name="矩形 11">
                <a:extLst>
                  <a:ext uri="{FF2B5EF4-FFF2-40B4-BE49-F238E27FC236}">
                    <a16:creationId xmlns:a16="http://schemas.microsoft.com/office/drawing/2014/main" id="{7284156C-38AC-4770-A7D8-31B424BBD7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9" y="2818"/>
                <a:ext cx="507" cy="4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zh-CN" sz="2600" b="1">
                    <a:solidFill>
                      <a:srgbClr val="FF0000"/>
                    </a:solidFill>
                    <a:latin typeface="+mn-lt"/>
                    <a:ea typeface="+mn-ea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77</a:t>
                </a:r>
                <a:endParaRPr lang="en-US" altLang="zh-CN" sz="2600" b="1" dirty="0">
                  <a:solidFill>
                    <a:srgbClr val="FF0000"/>
                  </a:solidFill>
                  <a:latin typeface="+mn-lt"/>
                  <a:ea typeface="+mn-ea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cxnSp>
            <p:nvCxnSpPr>
              <p:cNvPr id="14358" name="直接连接符 3">
                <a:extLst>
                  <a:ext uri="{FF2B5EF4-FFF2-40B4-BE49-F238E27FC236}">
                    <a16:creationId xmlns:a16="http://schemas.microsoft.com/office/drawing/2014/main" id="{594A8B08-2ED3-44A5-9035-AB20D76F132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214" y="3193"/>
                <a:ext cx="364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" name="矩形 13">
                <a:extLst>
                  <a:ext uri="{FF2B5EF4-FFF2-40B4-BE49-F238E27FC236}">
                    <a16:creationId xmlns:a16="http://schemas.microsoft.com/office/drawing/2014/main" id="{27D73456-F925-459F-8865-58258D1382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8" y="3133"/>
                <a:ext cx="271" cy="4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zh-CN" sz="2600" b="1" i="1" dirty="0">
                    <a:solidFill>
                      <a:srgbClr val="FF0000"/>
                    </a:solidFill>
                    <a:latin typeface="+mn-lt"/>
                    <a:ea typeface="+mn-ea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x</a:t>
                </a:r>
              </a:p>
            </p:txBody>
          </p:sp>
        </p:grpSp>
        <p:sp>
          <p:nvSpPr>
            <p:cNvPr id="6" name="矩形 6">
              <a:extLst>
                <a:ext uri="{FF2B5EF4-FFF2-40B4-BE49-F238E27FC236}">
                  <a16:creationId xmlns:a16="http://schemas.microsoft.com/office/drawing/2014/main" id="{819F88FB-672D-4239-9FB6-0A9D9A488B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9" y="2996"/>
              <a:ext cx="389" cy="41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2600" b="1">
                  <a:solidFill>
                    <a:srgbClr val="FF0000"/>
                  </a:solidFill>
                  <a:latin typeface="+mn-lt"/>
                  <a:ea typeface="+mn-ea"/>
                  <a:cs typeface="Times New Roman" panose="02020603050405020304" pitchFamily="18" charset="0"/>
                  <a:sym typeface="Times New Roman" panose="02020603050405020304" pitchFamily="18" charset="0"/>
                </a:rPr>
                <a:t>＝</a:t>
              </a:r>
            </a:p>
          </p:txBody>
        </p:sp>
        <p:grpSp>
          <p:nvGrpSpPr>
            <p:cNvPr id="14353" name="Group 31">
              <a:extLst>
                <a:ext uri="{FF2B5EF4-FFF2-40B4-BE49-F238E27FC236}">
                  <a16:creationId xmlns:a16="http://schemas.microsoft.com/office/drawing/2014/main" id="{CA20A7DA-6867-48B8-BAA6-9E51454578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07" y="2793"/>
              <a:ext cx="870" cy="784"/>
              <a:chOff x="2097" y="2816"/>
              <a:chExt cx="870" cy="784"/>
            </a:xfrm>
          </p:grpSpPr>
          <p:sp>
            <p:nvSpPr>
              <p:cNvPr id="8" name="矩形 18">
                <a:extLst>
                  <a:ext uri="{FF2B5EF4-FFF2-40B4-BE49-F238E27FC236}">
                    <a16:creationId xmlns:a16="http://schemas.microsoft.com/office/drawing/2014/main" id="{FD6B44B9-DE3F-4C95-B549-D8FA93B4B0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5" y="3188"/>
                <a:ext cx="862" cy="4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zh-CN" sz="2600" b="1">
                    <a:solidFill>
                      <a:srgbClr val="FF0000"/>
                    </a:solidFill>
                    <a:latin typeface="+mn-lt"/>
                    <a:ea typeface="+mn-ea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30000</a:t>
                </a:r>
              </a:p>
            </p:txBody>
          </p:sp>
          <p:sp>
            <p:nvSpPr>
              <p:cNvPr id="9" name="矩形 9">
                <a:extLst>
                  <a:ext uri="{FF2B5EF4-FFF2-40B4-BE49-F238E27FC236}">
                    <a16:creationId xmlns:a16="http://schemas.microsoft.com/office/drawing/2014/main" id="{162C9A23-5479-4A5C-9FEA-787886D408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5" y="2816"/>
                <a:ext cx="273" cy="4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zh-CN" sz="2600" b="1">
                    <a:solidFill>
                      <a:srgbClr val="FF0000"/>
                    </a:solidFill>
                    <a:latin typeface="+mn-lt"/>
                    <a:ea typeface="+mn-ea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1</a:t>
                </a:r>
              </a:p>
            </p:txBody>
          </p:sp>
          <p:cxnSp>
            <p:nvCxnSpPr>
              <p:cNvPr id="14356" name="直接连接符 17">
                <a:extLst>
                  <a:ext uri="{FF2B5EF4-FFF2-40B4-BE49-F238E27FC236}">
                    <a16:creationId xmlns:a16="http://schemas.microsoft.com/office/drawing/2014/main" id="{46AB877E-4519-4ADF-926D-ED625601681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097" y="3216"/>
                <a:ext cx="74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B26568AC-A228-4984-B131-78421B36F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6912" y="2577039"/>
            <a:ext cx="404812" cy="4921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600" b="1" i="1">
                <a:latin typeface="+mn-lt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C6FD6DF4-050C-4B34-9599-6D28F2A54C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5374" y="2577039"/>
            <a:ext cx="581025" cy="4921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600" b="1" dirty="0">
                <a:latin typeface="+mn-lt"/>
                <a:ea typeface="+mn-ea"/>
                <a:sym typeface="Times New Roman" panose="02020603050405020304" pitchFamily="18" charset="0"/>
              </a:rPr>
              <a:t>＝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6355A1BE-01A9-415A-9D7C-52AFFCB14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7962" y="2577039"/>
            <a:ext cx="2070100" cy="4921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600" b="1">
                <a:latin typeface="+mn-lt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77×30000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00DDBE18-C8F3-4761-80A4-6FB1A2432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6912" y="3098686"/>
            <a:ext cx="404812" cy="4921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600" b="1" i="1">
                <a:latin typeface="+mn-lt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4080490D-3F61-4C61-9186-153970A64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5374" y="3098686"/>
            <a:ext cx="581025" cy="4921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600" b="1">
                <a:latin typeface="+mn-lt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486378D7-6DA9-41EB-9152-D3ECE6639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7962" y="3098686"/>
            <a:ext cx="1455737" cy="4921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600" b="1">
                <a:latin typeface="+mn-lt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2310000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8EDD31EB-930F-4D8F-8D99-02DD25456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350" y="4103670"/>
            <a:ext cx="7353300" cy="5254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zh-CN" altLang="en-US" sz="2600" b="1">
                <a:latin typeface="+mn-lt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答：北京地铁</a:t>
            </a:r>
            <a:r>
              <a:rPr lang="en-US" altLang="zh-CN" sz="2600" b="1">
                <a:latin typeface="+mn-lt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zh-CN" altLang="en-US" sz="2600" b="1">
                <a:latin typeface="+mn-lt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号线的实际长度大约是</a:t>
            </a:r>
            <a:r>
              <a:rPr lang="en-US" altLang="zh-CN" sz="2600" b="1">
                <a:latin typeface="+mn-lt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23.1km</a:t>
            </a:r>
            <a:r>
              <a:rPr lang="zh-CN" altLang="en-US" sz="2600" b="1">
                <a:latin typeface="+mn-lt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。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84ECB945-3BFE-4323-A775-A64374AB3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6213" y="3566138"/>
            <a:ext cx="4094162" cy="4921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600" b="1">
                <a:latin typeface="+mn-lt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2310000cm</a:t>
            </a:r>
            <a:r>
              <a:rPr lang="zh-CN" altLang="en-US" sz="2600" b="1">
                <a:latin typeface="+mn-lt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600" b="1">
                <a:latin typeface="+mn-lt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23.1km</a:t>
            </a:r>
            <a:endParaRPr lang="zh-CN" altLang="en-US" sz="2600" b="1">
              <a:latin typeface="+mn-lt"/>
              <a:ea typeface="+mn-ea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2DA02ACA-EF1A-4FEE-B77A-00278874EC01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560513" y="-73025"/>
            <a:ext cx="881062" cy="212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600" b="1" dirty="0">
                <a:solidFill>
                  <a:srgbClr val="B7E9FF"/>
                </a:solidFill>
                <a:latin typeface="+mj-lt"/>
                <a:ea typeface="+mj-ea"/>
              </a:rPr>
              <a:t>状元成才路</a:t>
            </a:r>
          </a:p>
        </p:txBody>
      </p:sp>
      <p:pic>
        <p:nvPicPr>
          <p:cNvPr id="14350" name="图片 22">
            <a:extLst>
              <a:ext uri="{FF2B5EF4-FFF2-40B4-BE49-F238E27FC236}">
                <a16:creationId xmlns:a16="http://schemas.microsoft.com/office/drawing/2014/main" id="{473D485B-159C-42D6-9898-0280E7CC5E2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-98425"/>
            <a:ext cx="8842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5">
            <a:extLst>
              <a:ext uri="{FF2B5EF4-FFF2-40B4-BE49-F238E27FC236}">
                <a16:creationId xmlns:a16="http://schemas.microsoft.com/office/drawing/2014/main" id="{086B0A09-0449-ED94-B381-DABB14D2D6F1}"/>
              </a:ext>
            </a:extLst>
          </p:cNvPr>
          <p:cNvGrpSpPr>
            <a:grpSpLocks/>
          </p:cNvGrpSpPr>
          <p:nvPr/>
        </p:nvGrpSpPr>
        <p:grpSpPr bwMode="auto">
          <a:xfrm>
            <a:off x="61913" y="652463"/>
            <a:ext cx="1714500" cy="666750"/>
            <a:chOff x="167861" y="533882"/>
            <a:chExt cx="1713948" cy="666652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147E51D9-7F02-7F8A-F699-8381B33390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96" t="29630" r="4396" b="29404"/>
            <a:stretch>
              <a:fillRect/>
            </a:stretch>
          </p:blipFill>
          <p:spPr bwMode="auto">
            <a:xfrm>
              <a:off x="167861" y="533882"/>
              <a:ext cx="1713948" cy="666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19">
              <a:extLst>
                <a:ext uri="{FF2B5EF4-FFF2-40B4-BE49-F238E27FC236}">
                  <a16:creationId xmlns:a16="http://schemas.microsoft.com/office/drawing/2014/main" id="{0DCC4B0E-6CD7-10E2-8A9B-B497085CF5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42" y="618007"/>
              <a:ext cx="1394964" cy="52221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zh-CN" altLang="en-US" sz="2800" b="1">
                  <a:solidFill>
                    <a:srgbClr val="FF0000"/>
                  </a:solidFill>
                  <a:latin typeface="+mj-ea"/>
                  <a:ea typeface="+mj-ea"/>
                  <a:sym typeface="Times New Roman" panose="02020603050405020304" pitchFamily="18" charset="0"/>
                </a:rPr>
                <a:t>方法四：</a:t>
              </a:r>
              <a:endParaRPr lang="zh-CN" altLang="en-US" sz="2800" b="1" dirty="0">
                <a:solidFill>
                  <a:srgbClr val="FF0000"/>
                </a:solidFill>
                <a:latin typeface="+mj-ea"/>
                <a:ea typeface="+mj-ea"/>
                <a:sym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B397E4D0-B7B8-41D9-BCBB-A69158D3736C}"/>
              </a:ext>
            </a:extLst>
          </p:cNvPr>
          <p:cNvGrpSpPr>
            <a:grpSpLocks/>
          </p:cNvGrpSpPr>
          <p:nvPr/>
        </p:nvGrpSpPr>
        <p:grpSpPr bwMode="auto">
          <a:xfrm>
            <a:off x="1201738" y="800100"/>
            <a:ext cx="4943475" cy="1444625"/>
            <a:chOff x="1201974" y="800111"/>
            <a:chExt cx="4943889" cy="1444487"/>
          </a:xfrm>
        </p:grpSpPr>
        <p:pic>
          <p:nvPicPr>
            <p:cNvPr id="15369" name="图片 1">
              <a:extLst>
                <a:ext uri="{FF2B5EF4-FFF2-40B4-BE49-F238E27FC236}">
                  <a16:creationId xmlns:a16="http://schemas.microsoft.com/office/drawing/2014/main" id="{5E7DAD65-34AA-4CB9-A0B8-489637245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" t="11078" b="60838"/>
            <a:stretch>
              <a:fillRect/>
            </a:stretch>
          </p:blipFill>
          <p:spPr bwMode="auto">
            <a:xfrm>
              <a:off x="1201974" y="800111"/>
              <a:ext cx="4943889" cy="1444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370" name="Group 28">
              <a:extLst>
                <a:ext uri="{FF2B5EF4-FFF2-40B4-BE49-F238E27FC236}">
                  <a16:creationId xmlns:a16="http://schemas.microsoft.com/office/drawing/2014/main" id="{F4F612C1-D5FD-4715-9AE4-B3B96C51BA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83225" y="948473"/>
              <a:ext cx="3424238" cy="1147762"/>
              <a:chOff x="1854" y="4497"/>
              <a:chExt cx="2157" cy="723"/>
            </a:xfrm>
          </p:grpSpPr>
          <p:grpSp>
            <p:nvGrpSpPr>
              <p:cNvPr id="15371" name="Group 27">
                <a:extLst>
                  <a:ext uri="{FF2B5EF4-FFF2-40B4-BE49-F238E27FC236}">
                    <a16:creationId xmlns:a16="http://schemas.microsoft.com/office/drawing/2014/main" id="{5237CCC8-BDD3-46FC-9413-DF91F4B3D38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54" y="4497"/>
                <a:ext cx="1291" cy="723"/>
                <a:chOff x="2029" y="4497"/>
                <a:chExt cx="1291" cy="723"/>
              </a:xfrm>
            </p:grpSpPr>
            <p:sp>
              <p:nvSpPr>
                <p:cNvPr id="15373" name="矩形 13">
                  <a:extLst>
                    <a:ext uri="{FF2B5EF4-FFF2-40B4-BE49-F238E27FC236}">
                      <a16:creationId xmlns:a16="http://schemas.microsoft.com/office/drawing/2014/main" id="{5908B499-87FE-40E3-8420-089E4A9C07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35" y="4852"/>
                  <a:ext cx="1285" cy="3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r>
                    <a:rPr lang="zh-CN" altLang="en-US" sz="3200" b="1">
                      <a:latin typeface="黑体" panose="02010609060101010101" pitchFamily="49" charset="-122"/>
                      <a:ea typeface="黑体" panose="02010609060101010101" pitchFamily="49" charset="-122"/>
                    </a:rPr>
                    <a:t>实际距离 </a:t>
                  </a:r>
                </a:p>
              </p:txBody>
            </p:sp>
            <p:sp>
              <p:nvSpPr>
                <p:cNvPr id="15374" name="矩形 5">
                  <a:extLst>
                    <a:ext uri="{FF2B5EF4-FFF2-40B4-BE49-F238E27FC236}">
                      <a16:creationId xmlns:a16="http://schemas.microsoft.com/office/drawing/2014/main" id="{CF0EB981-2333-42C4-8249-3E59C0613A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9" y="4497"/>
                  <a:ext cx="1285" cy="3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r>
                    <a:rPr lang="zh-CN" altLang="en-US" sz="3200" b="1">
                      <a:latin typeface="黑体" panose="02010609060101010101" pitchFamily="49" charset="-122"/>
                      <a:ea typeface="黑体" panose="02010609060101010101" pitchFamily="49" charset="-122"/>
                    </a:rPr>
                    <a:t>图上距离 </a:t>
                  </a:r>
                </a:p>
              </p:txBody>
            </p:sp>
            <p:cxnSp>
              <p:nvCxnSpPr>
                <p:cNvPr id="15375" name="直接连接符 12">
                  <a:extLst>
                    <a:ext uri="{FF2B5EF4-FFF2-40B4-BE49-F238E27FC236}">
                      <a16:creationId xmlns:a16="http://schemas.microsoft.com/office/drawing/2014/main" id="{F46A96C1-7484-426C-A767-3753A6BAEF6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2112" y="4866"/>
                  <a:ext cx="986" cy="3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15372" name="矩形 14">
                <a:extLst>
                  <a:ext uri="{FF2B5EF4-FFF2-40B4-BE49-F238E27FC236}">
                    <a16:creationId xmlns:a16="http://schemas.microsoft.com/office/drawing/2014/main" id="{DC40B2FF-B1E0-4874-AB37-8C40D52BA4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7" y="4669"/>
                <a:ext cx="1154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3200" b="1">
                    <a:latin typeface="黑体" panose="02010609060101010101" pitchFamily="49" charset="-122"/>
                    <a:ea typeface="黑体" panose="02010609060101010101" pitchFamily="49" charset="-122"/>
                  </a:rPr>
                  <a:t>＝比例尺</a:t>
                </a:r>
              </a:p>
            </p:txBody>
          </p:sp>
        </p:grpSp>
      </p:grpSp>
      <p:sp>
        <p:nvSpPr>
          <p:cNvPr id="12" name="文本框 21">
            <a:extLst>
              <a:ext uri="{FF2B5EF4-FFF2-40B4-BE49-F238E27FC236}">
                <a16:creationId xmlns:a16="http://schemas.microsoft.com/office/drawing/2014/main" id="{9B267900-8545-4771-8E73-0CCC269DAE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0163" y="2466975"/>
            <a:ext cx="67770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可以用解比例的方法求出实际距离。</a:t>
            </a:r>
          </a:p>
        </p:txBody>
      </p:sp>
      <p:sp>
        <p:nvSpPr>
          <p:cNvPr id="14" name="矩形 23">
            <a:extLst>
              <a:ext uri="{FF2B5EF4-FFF2-40B4-BE49-F238E27FC236}">
                <a16:creationId xmlns:a16="http://schemas.microsoft.com/office/drawing/2014/main" id="{00632C9E-F59F-4176-867F-E0FB80D084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9500" y="3275013"/>
            <a:ext cx="6078538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计算时，图上距离和实际距离的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单位要统一。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47B045A3-0FCF-4AB3-B2F7-FE87D80A2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269585" y="789901"/>
            <a:ext cx="800861" cy="1627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CA540973-03C4-4C21-A93A-D8092BCD3B47}"/>
              </a:ext>
            </a:extLst>
          </p:cNvPr>
          <p:cNvGrpSpPr>
            <a:grpSpLocks/>
          </p:cNvGrpSpPr>
          <p:nvPr/>
        </p:nvGrpSpPr>
        <p:grpSpPr bwMode="auto">
          <a:xfrm>
            <a:off x="811213" y="3228975"/>
            <a:ext cx="1976437" cy="584200"/>
            <a:chOff x="1536" y="3808"/>
            <a:chExt cx="3111" cy="922"/>
          </a:xfrm>
        </p:grpSpPr>
        <p:sp>
          <p:nvSpPr>
            <p:cNvPr id="15367" name="Freeform 10">
              <a:extLst>
                <a:ext uri="{FF2B5EF4-FFF2-40B4-BE49-F238E27FC236}">
                  <a16:creationId xmlns:a16="http://schemas.microsoft.com/office/drawing/2014/main" id="{83BE8AF4-DC21-4AD7-9A74-93F70FC9F349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536" y="3931"/>
              <a:ext cx="770" cy="740"/>
            </a:xfrm>
            <a:custGeom>
              <a:avLst/>
              <a:gdLst>
                <a:gd name="T0" fmla="*/ 2147483646 w 100"/>
                <a:gd name="T1" fmla="*/ 2147483646 h 88"/>
                <a:gd name="T2" fmla="*/ 2147483646 w 100"/>
                <a:gd name="T3" fmla="*/ 2147483646 h 88"/>
                <a:gd name="T4" fmla="*/ 2147483646 w 100"/>
                <a:gd name="T5" fmla="*/ 2147483646 h 88"/>
                <a:gd name="T6" fmla="*/ 2147483646 w 100"/>
                <a:gd name="T7" fmla="*/ 2147483646 h 88"/>
                <a:gd name="T8" fmla="*/ 2147483646 w 100"/>
                <a:gd name="T9" fmla="*/ 2147483646 h 88"/>
                <a:gd name="T10" fmla="*/ 2147483646 w 100"/>
                <a:gd name="T11" fmla="*/ 2147483646 h 88"/>
                <a:gd name="T12" fmla="*/ 2147483646 w 100"/>
                <a:gd name="T13" fmla="*/ 2147483646 h 88"/>
                <a:gd name="T14" fmla="*/ 2147483646 w 100"/>
                <a:gd name="T15" fmla="*/ 2147483646 h 88"/>
                <a:gd name="T16" fmla="*/ 2147483646 w 100"/>
                <a:gd name="T17" fmla="*/ 2147483646 h 88"/>
                <a:gd name="T18" fmla="*/ 0 w 100"/>
                <a:gd name="T19" fmla="*/ 2147483646 h 88"/>
                <a:gd name="T20" fmla="*/ 2147483646 w 100"/>
                <a:gd name="T21" fmla="*/ 2147483646 h 88"/>
                <a:gd name="T22" fmla="*/ 2147483646 w 100"/>
                <a:gd name="T23" fmla="*/ 2147483646 h 88"/>
                <a:gd name="T24" fmla="*/ 2147483646 w 100"/>
                <a:gd name="T25" fmla="*/ 2147483646 h 88"/>
                <a:gd name="T26" fmla="*/ 2147483646 w 100"/>
                <a:gd name="T27" fmla="*/ 2147483646 h 88"/>
                <a:gd name="T28" fmla="*/ 2147483646 w 100"/>
                <a:gd name="T29" fmla="*/ 2147483646 h 88"/>
                <a:gd name="T30" fmla="*/ 2147483646 w 100"/>
                <a:gd name="T31" fmla="*/ 2147483646 h 88"/>
                <a:gd name="T32" fmla="*/ 2147483646 w 100"/>
                <a:gd name="T33" fmla="*/ 2147483646 h 88"/>
                <a:gd name="T34" fmla="*/ 2147483646 w 100"/>
                <a:gd name="T35" fmla="*/ 2147483646 h 88"/>
                <a:gd name="T36" fmla="*/ 2147483646 w 100"/>
                <a:gd name="T37" fmla="*/ 2147483646 h 88"/>
                <a:gd name="T38" fmla="*/ 2147483646 w 100"/>
                <a:gd name="T39" fmla="*/ 2147483646 h 88"/>
                <a:gd name="T40" fmla="*/ 2147483646 w 100"/>
                <a:gd name="T41" fmla="*/ 2147483646 h 88"/>
                <a:gd name="T42" fmla="*/ 2147483646 w 100"/>
                <a:gd name="T43" fmla="*/ 2147483646 h 88"/>
                <a:gd name="T44" fmla="*/ 2147483646 w 100"/>
                <a:gd name="T45" fmla="*/ 2147483646 h 88"/>
                <a:gd name="T46" fmla="*/ 2147483646 w 100"/>
                <a:gd name="T47" fmla="*/ 2147483646 h 88"/>
                <a:gd name="T48" fmla="*/ 2147483646 w 100"/>
                <a:gd name="T49" fmla="*/ 2147483646 h 88"/>
                <a:gd name="T50" fmla="*/ 2147483646 w 100"/>
                <a:gd name="T51" fmla="*/ 2147483646 h 88"/>
                <a:gd name="T52" fmla="*/ 2147483646 w 100"/>
                <a:gd name="T53" fmla="*/ 2147483646 h 88"/>
                <a:gd name="T54" fmla="*/ 2147483646 w 100"/>
                <a:gd name="T55" fmla="*/ 2147483646 h 88"/>
                <a:gd name="T56" fmla="*/ 2147483646 w 100"/>
                <a:gd name="T57" fmla="*/ 2147483646 h 88"/>
                <a:gd name="T58" fmla="*/ 2147483646 w 100"/>
                <a:gd name="T59" fmla="*/ 2147483646 h 88"/>
                <a:gd name="T60" fmla="*/ 2147483646 w 100"/>
                <a:gd name="T61" fmla="*/ 2147483646 h 88"/>
                <a:gd name="T62" fmla="*/ 2147483646 w 100"/>
                <a:gd name="T63" fmla="*/ 2147483646 h 88"/>
                <a:gd name="T64" fmla="*/ 2147483646 w 100"/>
                <a:gd name="T65" fmla="*/ 2147483646 h 88"/>
                <a:gd name="T66" fmla="*/ 2147483646 w 100"/>
                <a:gd name="T67" fmla="*/ 2147483646 h 88"/>
                <a:gd name="T68" fmla="*/ 2147483646 w 100"/>
                <a:gd name="T69" fmla="*/ 2147483646 h 88"/>
                <a:gd name="T70" fmla="*/ 2147483646 w 100"/>
                <a:gd name="T71" fmla="*/ 2147483646 h 88"/>
                <a:gd name="T72" fmla="*/ 2147483646 w 100"/>
                <a:gd name="T73" fmla="*/ 2147483646 h 8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0" h="88">
                  <a:moveTo>
                    <a:pt x="55" y="4"/>
                  </a:moveTo>
                  <a:cubicBezTo>
                    <a:pt x="76" y="41"/>
                    <a:pt x="76" y="41"/>
                    <a:pt x="76" y="41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98" y="79"/>
                    <a:pt x="98" y="79"/>
                    <a:pt x="98" y="79"/>
                  </a:cubicBezTo>
                  <a:cubicBezTo>
                    <a:pt x="100" y="82"/>
                    <a:pt x="99" y="85"/>
                    <a:pt x="96" y="87"/>
                  </a:cubicBezTo>
                  <a:cubicBezTo>
                    <a:pt x="95" y="88"/>
                    <a:pt x="93" y="88"/>
                    <a:pt x="92" y="88"/>
                  </a:cubicBezTo>
                  <a:cubicBezTo>
                    <a:pt x="92" y="88"/>
                    <a:pt x="92" y="88"/>
                    <a:pt x="92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3" y="88"/>
                    <a:pt x="0" y="85"/>
                    <a:pt x="0" y="82"/>
                  </a:cubicBezTo>
                  <a:cubicBezTo>
                    <a:pt x="0" y="80"/>
                    <a:pt x="1" y="79"/>
                    <a:pt x="1" y="78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6" y="1"/>
                    <a:pt x="50" y="0"/>
                    <a:pt x="53" y="2"/>
                  </a:cubicBezTo>
                  <a:cubicBezTo>
                    <a:pt x="54" y="3"/>
                    <a:pt x="54" y="3"/>
                    <a:pt x="55" y="4"/>
                  </a:cubicBezTo>
                  <a:close/>
                  <a:moveTo>
                    <a:pt x="44" y="34"/>
                  </a:moveTo>
                  <a:cubicBezTo>
                    <a:pt x="44" y="37"/>
                    <a:pt x="44" y="37"/>
                    <a:pt x="44" y="37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44" y="34"/>
                    <a:pt x="44" y="34"/>
                    <a:pt x="44" y="34"/>
                  </a:cubicBezTo>
                  <a:close/>
                  <a:moveTo>
                    <a:pt x="49" y="72"/>
                  </a:moveTo>
                  <a:cubicBezTo>
                    <a:pt x="52" y="72"/>
                    <a:pt x="53" y="71"/>
                    <a:pt x="53" y="69"/>
                  </a:cubicBezTo>
                  <a:cubicBezTo>
                    <a:pt x="53" y="66"/>
                    <a:pt x="51" y="65"/>
                    <a:pt x="49" y="65"/>
                  </a:cubicBezTo>
                  <a:cubicBezTo>
                    <a:pt x="47" y="65"/>
                    <a:pt x="45" y="66"/>
                    <a:pt x="45" y="69"/>
                  </a:cubicBezTo>
                  <a:cubicBezTo>
                    <a:pt x="45" y="71"/>
                    <a:pt x="47" y="72"/>
                    <a:pt x="49" y="72"/>
                  </a:cubicBezTo>
                  <a:close/>
                  <a:moveTo>
                    <a:pt x="65" y="48"/>
                  </a:moveTo>
                  <a:cubicBezTo>
                    <a:pt x="49" y="20"/>
                    <a:pt x="49" y="20"/>
                    <a:pt x="49" y="20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4" y="48"/>
                    <a:pt x="34" y="48"/>
                    <a:pt x="33" y="48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68" name="文本框 7">
              <a:extLst>
                <a:ext uri="{FF2B5EF4-FFF2-40B4-BE49-F238E27FC236}">
                  <a16:creationId xmlns:a16="http://schemas.microsoft.com/office/drawing/2014/main" id="{367F0F47-399E-49E8-B331-290FB640DC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1" y="3808"/>
              <a:ext cx="2726" cy="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200" b="1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3200" b="1">
                  <a:latin typeface="黑体" panose="02010609060101010101" pitchFamily="49" charset="-122"/>
                  <a:ea typeface="黑体" panose="02010609060101010101" pitchFamily="49" charset="-122"/>
                </a:rPr>
                <a:t>注意：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5">
            <a:extLst>
              <a:ext uri="{FF2B5EF4-FFF2-40B4-BE49-F238E27FC236}">
                <a16:creationId xmlns:a16="http://schemas.microsoft.com/office/drawing/2014/main" id="{2C5E3FB3-1118-40E2-94FF-EEE71D63E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63" y="1335088"/>
            <a:ext cx="5592762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    先把右图中的线段比例尺改写成数值比例尺，再用直尺量出图中河西村与汽车站之间的距离，并计算出两地的实际距离大约是多少。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0562B72-E36D-4E03-8F33-C48AF7B2B6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51" y="658109"/>
            <a:ext cx="2144355" cy="67072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0C92FDC-81E6-402A-BB58-A7E6C8006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3371" y="1647582"/>
            <a:ext cx="3244075" cy="239948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tICBWgTZq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b3JYGcaEVG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Times New Roman"/>
        <a:ea typeface="黑体"/>
        <a:cs typeface=""/>
      </a:majorFont>
      <a:minorFont>
        <a:latin typeface="Times New Roman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19050">
          <a:solidFill>
            <a:srgbClr val="3399FF"/>
          </a:solidFill>
          <a:miter lim="800000"/>
        </a:ln>
      </a:spPr>
      <a:bodyPr anchor="ctr"/>
      <a:lstStyle>
        <a:defPPr eaLnBrk="1" fontAlgn="auto" hangingPunct="1">
          <a:lnSpc>
            <a:spcPct val="120000"/>
          </a:lnSpc>
          <a:spcBef>
            <a:spcPts val="0"/>
          </a:spcBef>
          <a:spcAft>
            <a:spcPts val="0"/>
          </a:spcAft>
          <a:defRPr sz="3200" b="1" kern="0" dirty="0">
            <a:solidFill>
              <a:srgbClr val="1C1C1C"/>
            </a:solidFill>
            <a:latin typeface="宋体" panose="02010600030101010101" pitchFamily="2" charset="-122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lnSpc>
            <a:spcPct val="150000"/>
          </a:lnSpc>
          <a:defRPr sz="3200" b="1" dirty="0" smtClean="0">
            <a:latin typeface="+mj-lt"/>
            <a:ea typeface="+mj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2112</TotalTime>
  <Pages>0</Pages>
  <Words>570</Words>
  <Characters>0</Characters>
  <Application>Microsoft Office PowerPoint</Application>
  <DocSecurity>0</DocSecurity>
  <PresentationFormat>全屏显示(16:9)</PresentationFormat>
  <Lines>0</Lines>
  <Paragraphs>100</Paragraphs>
  <Slides>14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4" baseType="lpstr">
      <vt:lpstr>等线</vt:lpstr>
      <vt:lpstr>黑体</vt:lpstr>
      <vt:lpstr>楷体</vt:lpstr>
      <vt:lpstr>宋体</vt:lpstr>
      <vt:lpstr>微软雅黑</vt:lpstr>
      <vt:lpstr>字魂70号-灵悦黑体</vt:lpstr>
      <vt:lpstr>Arial</vt:lpstr>
      <vt:lpstr>Times New Roman</vt:lpstr>
      <vt:lpstr>1_Office 主题​​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User</dc:creator>
  <cp:keywords/>
  <dc:description/>
  <cp:lastModifiedBy>魏洲 许</cp:lastModifiedBy>
  <cp:revision>357</cp:revision>
  <dcterms:created xsi:type="dcterms:W3CDTF">2016-01-14T07:05:12Z</dcterms:created>
  <dcterms:modified xsi:type="dcterms:W3CDTF">2023-02-12T15:27:29Z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2052-10.1.0.5975</vt:lpwstr>
  </property>
</Properties>
</file>