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9"/>
  </p:notesMasterIdLst>
  <p:sldIdLst>
    <p:sldId id="256" r:id="rId2"/>
    <p:sldId id="351" r:id="rId3"/>
    <p:sldId id="344" r:id="rId4"/>
    <p:sldId id="353" r:id="rId5"/>
    <p:sldId id="354" r:id="rId6"/>
    <p:sldId id="355" r:id="rId7"/>
    <p:sldId id="323" r:id="rId8"/>
    <p:sldId id="356" r:id="rId9"/>
    <p:sldId id="32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28" r:id="rId1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B5B"/>
    <a:srgbClr val="C9ECFA"/>
    <a:srgbClr val="93E3FF"/>
    <a:srgbClr val="E6F5D8"/>
    <a:srgbClr val="3399FF"/>
    <a:srgbClr val="E7F8FF"/>
    <a:srgbClr val="01A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3187" autoAdjust="0"/>
  </p:normalViewPr>
  <p:slideViewPr>
    <p:cSldViewPr snapToGrid="0">
      <p:cViewPr varScale="1">
        <p:scale>
          <a:sx n="114" d="100"/>
          <a:sy n="114" d="100"/>
        </p:scale>
        <p:origin x="566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85C0908-7F72-43F0-B07C-81AA11046E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4F071E-AD90-4CBB-9F47-4094A5483D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AEAFF3C-0D5F-4F3D-A7D8-DD32DB5E36EC}" type="datetimeFigureOut">
              <a:rPr lang="zh-CN" altLang="en-US"/>
              <a:pPr>
                <a:defRPr/>
              </a:pPr>
              <a:t>2023/2/13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1C06C890-4A1F-4BFA-80B0-E91241B70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BF03E9D1-1DCD-4B02-8C6D-0996230D9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6A3636-1ED2-40CB-91ED-531147BA18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6A4670-94D3-4726-8963-D6319F3FA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B199B9C-92A4-4AC0-B7D9-535F3D3E9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BE8F5041-98AD-4341-9465-43ADC97C2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6AA4C83D-DEA6-46B2-A1BB-6D0C335BF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2817BDD4-5CCB-43A0-A658-616B1EF11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066B28-E8D7-4502-BA72-2AACBE19EA23}" type="slidenum">
              <a:rPr lang="zh-CN" altLang="en-US" smtClean="0">
                <a:ea typeface="黑体" panose="02010609060101010101" pitchFamily="49" charset="-122"/>
              </a:rPr>
              <a:pPr/>
              <a:t>3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53629F6D-5FCC-41B6-B4DD-D28A8F1A5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E21853A3-90EB-430B-BD6D-6B5A75748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0E06FF26-6FC0-4388-B8B7-686A39FA4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1CB28B-2382-446B-8B57-BF472371774E}" type="slidenum">
              <a:rPr lang="zh-CN" altLang="en-US" smtClean="0">
                <a:ea typeface="黑体" panose="02010609060101010101" pitchFamily="49" charset="-122"/>
              </a:rPr>
              <a:pPr/>
              <a:t>9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98939877-3C73-4023-A892-5FBCB9D6D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13281" b="16529"/>
          <a:stretch/>
        </p:blipFill>
        <p:spPr bwMode="auto">
          <a:xfrm rot="16200000">
            <a:off x="2000253" y="-2000250"/>
            <a:ext cx="51434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D665DCD1-B560-415F-8E80-902BF3BBB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895" r="1724" b="1299"/>
          <a:stretch>
            <a:fillRect/>
          </a:stretch>
        </p:blipFill>
        <p:spPr bwMode="auto">
          <a:xfrm rot="16200000">
            <a:off x="2000250" y="-2000249"/>
            <a:ext cx="51435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183500D4-F30A-4872-83B2-C1AF74EEA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3"/>
          <a:stretch>
            <a:fillRect/>
          </a:stretch>
        </p:blipFill>
        <p:spPr bwMode="auto">
          <a:xfrm rot="16200000">
            <a:off x="4224654" y="-3024344"/>
            <a:ext cx="657064" cy="76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1EC1222C-8635-4FBA-9901-386B9B062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76788"/>
          <a:stretch>
            <a:fillRect/>
          </a:stretch>
        </p:blipFill>
        <p:spPr bwMode="auto">
          <a:xfrm rot="5400000" flipH="1">
            <a:off x="4224654" y="559355"/>
            <a:ext cx="657064" cy="76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id="{C8D05D20-727E-4FF9-A143-6707AAB0C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13281" b="16529"/>
          <a:stretch/>
        </p:blipFill>
        <p:spPr bwMode="auto">
          <a:xfrm rot="16200000">
            <a:off x="2000253" y="-2000250"/>
            <a:ext cx="51434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F4F7CA9-00D9-41E6-B863-BD449C618E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8300"/>
            <a:ext cx="9144000" cy="440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4E253B-2B71-47CE-906A-00DA4204CF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8300"/>
            <a:ext cx="9144000" cy="68263"/>
          </a:xfrm>
          <a:prstGeom prst="rect">
            <a:avLst/>
          </a:prstGeom>
          <a:solidFill>
            <a:srgbClr val="3A93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6E3FAD-209B-40BA-95EF-21AE21C76E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41863"/>
            <a:ext cx="9144000" cy="68262"/>
          </a:xfrm>
          <a:prstGeom prst="rect">
            <a:avLst/>
          </a:prstGeom>
          <a:solidFill>
            <a:srgbClr val="3A93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04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5AECD4C-F316-4FFC-ADEA-97567599C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13281" b="16529"/>
          <a:stretch/>
        </p:blipFill>
        <p:spPr bwMode="auto">
          <a:xfrm rot="16200000">
            <a:off x="2000253" y="-2000250"/>
            <a:ext cx="51434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97E9D4A9-5048-488E-85BA-ACF0EE6D95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863" y="184150"/>
            <a:ext cx="8804275" cy="4775200"/>
          </a:xfrm>
          <a:prstGeom prst="roundRect">
            <a:avLst>
              <a:gd name="adj" fmla="val 6759"/>
            </a:avLst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81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AB465FAE-5DB6-4E46-8EC3-D523FE8E66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EDA72455-956A-4345-AEF6-4757194AF3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C8B85D40-50ED-434B-BC6D-F4E4E43E90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2">
            <a:extLst>
              <a:ext uri="{FF2B5EF4-FFF2-40B4-BE49-F238E27FC236}">
                <a16:creationId xmlns:a16="http://schemas.microsoft.com/office/drawing/2014/main" id="{0A8CD805-C37E-48C8-9926-DD35D63E03B5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1857386"/>
            <a:ext cx="6742112" cy="1365239"/>
            <a:chOff x="1299844" y="1858027"/>
            <a:chExt cx="6741866" cy="1364925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55A6B0B-AC8C-4C22-92E8-F00AE351C895}"/>
                </a:ext>
              </a:extLst>
            </p:cNvPr>
            <p:cNvCxnSpPr>
              <a:cxnSpLocks/>
            </p:cNvCxnSpPr>
            <p:nvPr/>
          </p:nvCxnSpPr>
          <p:spPr>
            <a:xfrm>
              <a:off x="1299844" y="2723005"/>
              <a:ext cx="6391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副标题 6">
              <a:extLst>
                <a:ext uri="{FF2B5EF4-FFF2-40B4-BE49-F238E27FC236}">
                  <a16:creationId xmlns:a16="http://schemas.microsoft.com/office/drawing/2014/main" id="{FE5738FF-5634-419A-872C-697EEC2F2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657" y="2723005"/>
              <a:ext cx="2349414" cy="499947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dirty="0">
                  <a:ea typeface="楷体" panose="02010609060101010101" pitchFamily="49" charset="-122"/>
                </a:rPr>
                <a:t>R</a:t>
              </a:r>
              <a:r>
                <a:rPr lang="zh-CN" altLang="en-US" dirty="0">
                  <a:latin typeface="+mn-ea"/>
                </a:rPr>
                <a:t>·</a:t>
              </a:r>
              <a:r>
                <a:rPr lang="zh-CN" altLang="en-US" dirty="0">
                  <a:ea typeface="楷体" panose="02010609060101010101" pitchFamily="49" charset="-122"/>
                </a:rPr>
                <a:t>六年级下册</a:t>
              </a:r>
            </a:p>
          </p:txBody>
        </p:sp>
        <p:sp>
          <p:nvSpPr>
            <p:cNvPr id="10245" name="标题 5">
              <a:extLst>
                <a:ext uri="{FF2B5EF4-FFF2-40B4-BE49-F238E27FC236}">
                  <a16:creationId xmlns:a16="http://schemas.microsoft.com/office/drawing/2014/main" id="{6B07096F-AADF-4F3B-96FA-A6D9AD6FD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090" y="1858027"/>
              <a:ext cx="594162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 b="1">
                  <a:latin typeface="幼圆" panose="02010509060101010101" pitchFamily="49" charset="-122"/>
                  <a:ea typeface="幼圆" panose="02010509060101010101" pitchFamily="49" charset="-122"/>
                </a:rPr>
                <a:t>立体图形的认识与测量（</a:t>
              </a:r>
              <a:r>
                <a:rPr lang="en-US" altLang="zh-CN" sz="3600" b="1"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  <a:r>
                <a:rPr lang="zh-CN" altLang="en-US" sz="3600" b="1">
                  <a:latin typeface="幼圆" panose="02010509060101010101" pitchFamily="49" charset="-122"/>
                  <a:ea typeface="幼圆" panose="02010509060101010101" pitchFamily="49" charset="-122"/>
                </a:rPr>
                <a:t>）</a:t>
              </a:r>
            </a:p>
          </p:txBody>
        </p:sp>
      </p:grpSp>
      <p:pic>
        <p:nvPicPr>
          <p:cNvPr id="7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D197BDCE-D910-4C96-8D81-03E6B650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6" y="1580978"/>
            <a:ext cx="1163556" cy="11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BCF855-A591-93BD-F27A-775E46BA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275" y="706624"/>
            <a:ext cx="2794622" cy="185083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A0AF56-ED6C-43B9-A22E-988A61CDC21D}"/>
              </a:ext>
            </a:extLst>
          </p:cNvPr>
          <p:cNvSpPr txBox="1"/>
          <p:nvPr/>
        </p:nvSpPr>
        <p:spPr>
          <a:xfrm>
            <a:off x="207963" y="2557463"/>
            <a:ext cx="8610600" cy="13031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93763" indent="-893763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）如果要计算这个长方体的表面积和体积，至少要量出哪些边的长度？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B8904A-D75F-4EFB-88F5-348EC0E20386}"/>
              </a:ext>
            </a:extLst>
          </p:cNvPr>
          <p:cNvSpPr txBox="1"/>
          <p:nvPr/>
        </p:nvSpPr>
        <p:spPr>
          <a:xfrm>
            <a:off x="1116013" y="3943350"/>
            <a:ext cx="7153275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量出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面的长和宽，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E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面的宽。（合理即可）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6C4E55-779C-4E80-8D01-86BD16024234}"/>
              </a:ext>
            </a:extLst>
          </p:cNvPr>
          <p:cNvSpPr txBox="1"/>
          <p:nvPr/>
        </p:nvSpPr>
        <p:spPr>
          <a:xfrm>
            <a:off x="425450" y="1336675"/>
            <a:ext cx="6388100" cy="13031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1. 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把下面这个展开图折成 一个长方体（字母在长方体的内侧）。</a:t>
            </a:r>
          </a:p>
        </p:txBody>
      </p:sp>
      <p:grpSp>
        <p:nvGrpSpPr>
          <p:cNvPr id="20486" name="组合 15">
            <a:extLst>
              <a:ext uri="{FF2B5EF4-FFF2-40B4-BE49-F238E27FC236}">
                <a16:creationId xmlns:a16="http://schemas.microsoft.com/office/drawing/2014/main" id="{2C28237F-5FF8-47D3-BEF0-D965D8985585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26A7D6D5-AE09-402A-823C-DEB8F890D1FD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8850630D-47E8-41EF-80FB-2B7AF0385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6D3453-7094-4CCA-9C15-C623C79DCBD5}"/>
              </a:ext>
            </a:extLst>
          </p:cNvPr>
          <p:cNvSpPr txBox="1"/>
          <p:nvPr/>
        </p:nvSpPr>
        <p:spPr>
          <a:xfrm>
            <a:off x="531485" y="1276679"/>
            <a:ext cx="8086998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363" indent="-360363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把一个棱长为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6cm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的正方体切成棱长为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的小正方体，可以得到多少个小正方体？它们的表面积之和比原来大正方体的表面积增加了多少？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2401A6-43D2-4451-811A-589982DE2780}"/>
              </a:ext>
            </a:extLst>
          </p:cNvPr>
          <p:cNvSpPr txBox="1"/>
          <p:nvPr/>
        </p:nvSpPr>
        <p:spPr>
          <a:xfrm>
            <a:off x="406400" y="488950"/>
            <a:ext cx="7245845" cy="5603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大正方体的体积：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6×6×6=216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A1818C-74D9-4574-BB2B-54595E6EB9B5}"/>
              </a:ext>
            </a:extLst>
          </p:cNvPr>
          <p:cNvSpPr txBox="1"/>
          <p:nvPr/>
        </p:nvSpPr>
        <p:spPr>
          <a:xfrm>
            <a:off x="406399" y="995363"/>
            <a:ext cx="6837985" cy="5603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小正方体的体积：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2×2×2=8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C29380-1BE0-4FC5-9638-BAB0A23BF9CD}"/>
              </a:ext>
            </a:extLst>
          </p:cNvPr>
          <p:cNvSpPr txBox="1"/>
          <p:nvPr/>
        </p:nvSpPr>
        <p:spPr>
          <a:xfrm>
            <a:off x="1352550" y="1509713"/>
            <a:ext cx="3308004" cy="5603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216÷8=27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（个）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6E5FC1-B92C-4278-A864-EEB135882D8A}"/>
              </a:ext>
            </a:extLst>
          </p:cNvPr>
          <p:cNvSpPr txBox="1"/>
          <p:nvPr/>
        </p:nvSpPr>
        <p:spPr>
          <a:xfrm>
            <a:off x="406400" y="2070100"/>
            <a:ext cx="7655510" cy="558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大正方体的表面积：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6×6×6=216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0A8703-F34F-4B24-93B9-D2D50FE8AAB1}"/>
              </a:ext>
            </a:extLst>
          </p:cNvPr>
          <p:cNvSpPr txBox="1"/>
          <p:nvPr/>
        </p:nvSpPr>
        <p:spPr>
          <a:xfrm>
            <a:off x="406399" y="2514600"/>
            <a:ext cx="8474841" cy="5603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小正方体的表面积：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2×2×6×27=648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49EBE9-EB93-4B75-AEDF-4250D7D68886}"/>
              </a:ext>
            </a:extLst>
          </p:cNvPr>
          <p:cNvSpPr txBox="1"/>
          <p:nvPr/>
        </p:nvSpPr>
        <p:spPr>
          <a:xfrm>
            <a:off x="1216025" y="3067050"/>
            <a:ext cx="4167038" cy="5603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648 – 216=432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ABC97B-7967-4843-9239-DECE43E9F436}"/>
              </a:ext>
            </a:extLst>
          </p:cNvPr>
          <p:cNvSpPr txBox="1"/>
          <p:nvPr/>
        </p:nvSpPr>
        <p:spPr>
          <a:xfrm>
            <a:off x="406400" y="3589338"/>
            <a:ext cx="8724900" cy="10769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答：可以得到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27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个小正方体，它们的表面积之和比原来大正方体的表面积增加了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432cm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7359CC-6818-4086-9BA4-CD1C1A1603F1}"/>
              </a:ext>
            </a:extLst>
          </p:cNvPr>
          <p:cNvSpPr txBox="1"/>
          <p:nvPr/>
        </p:nvSpPr>
        <p:spPr>
          <a:xfrm>
            <a:off x="275896" y="585296"/>
            <a:ext cx="7617373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363" indent="-360363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把一个棱长为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10cm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的正方体铁块熔铸成一个底面直径是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20cm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的圆锥形铁块。这个圆锥形铁块的高约是多少？（得数保留一位小数。）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7F17632-4493-4FBC-879C-108D368F699D}"/>
              </a:ext>
            </a:extLst>
          </p:cNvPr>
          <p:cNvGrpSpPr>
            <a:grpSpLocks/>
          </p:cNvGrpSpPr>
          <p:nvPr/>
        </p:nvGrpSpPr>
        <p:grpSpPr bwMode="auto">
          <a:xfrm>
            <a:off x="889438" y="2483178"/>
            <a:ext cx="7859844" cy="1131888"/>
            <a:chOff x="938109" y="2669276"/>
            <a:chExt cx="7860656" cy="1130868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8F80BFB-10D7-41A6-8C21-E40CE55D3783}"/>
                </a:ext>
              </a:extLst>
            </p:cNvPr>
            <p:cNvSpPr txBox="1"/>
            <p:nvPr/>
          </p:nvSpPr>
          <p:spPr>
            <a:xfrm>
              <a:off x="938109" y="2986490"/>
              <a:ext cx="7860656" cy="5593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10×10×10÷[    ×3.14×</a:t>
              </a: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20÷2</a:t>
              </a: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）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2</a:t>
              </a:r>
              <a:r>
                <a:rPr lang="en-US" altLang="zh-CN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]</a:t>
              </a: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≈</a:t>
              </a:r>
              <a:r>
                <a:rPr lang="en-US" altLang="zh-CN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9.6</a:t>
              </a: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cm</a:t>
              </a: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）</a:t>
              </a:r>
            </a:p>
          </p:txBody>
        </p:sp>
        <p:grpSp>
          <p:nvGrpSpPr>
            <p:cNvPr id="23558" name="组合 7">
              <a:extLst>
                <a:ext uri="{FF2B5EF4-FFF2-40B4-BE49-F238E27FC236}">
                  <a16:creationId xmlns:a16="http://schemas.microsoft.com/office/drawing/2014/main" id="{E7AE0059-38E1-4EA7-BDB0-C7C3F73F2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9042" y="2669276"/>
              <a:ext cx="365129" cy="1130868"/>
              <a:chOff x="4387820" y="3924871"/>
              <a:chExt cx="365129" cy="113086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272A409-FCB6-4F32-A93B-4B7289792D78}"/>
                  </a:ext>
                </a:extLst>
              </p:cNvPr>
              <p:cNvSpPr txBox="1"/>
              <p:nvPr/>
            </p:nvSpPr>
            <p:spPr>
              <a:xfrm>
                <a:off x="4388383" y="3924871"/>
                <a:ext cx="363576" cy="563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1</a:t>
                </a:r>
                <a:endPara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258E8F-4CF0-419E-BC01-251719C0B217}"/>
                  </a:ext>
                </a:extLst>
              </p:cNvPr>
              <p:cNvSpPr txBox="1"/>
              <p:nvPr/>
            </p:nvSpPr>
            <p:spPr>
              <a:xfrm>
                <a:off x="4388383" y="4491098"/>
                <a:ext cx="363576" cy="5646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3</a:t>
                </a:r>
                <a:endParaRPr lang="zh-CN" altLang="en-US" sz="28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494D677C-CF74-4443-8AD0-E18A31C00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322" y="4556127"/>
                <a:ext cx="35722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7CFE91D-99A6-4B99-BBDB-9F15100C363A}"/>
              </a:ext>
            </a:extLst>
          </p:cNvPr>
          <p:cNvSpPr txBox="1"/>
          <p:nvPr/>
        </p:nvSpPr>
        <p:spPr>
          <a:xfrm>
            <a:off x="1514475" y="3881438"/>
            <a:ext cx="6141425" cy="5598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答：这个圆锥形铁块的高约是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9.6cm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4BC0CE8-2BB4-4AF1-A5B2-4F4C00BC5AA8}"/>
              </a:ext>
            </a:extLst>
          </p:cNvPr>
          <p:cNvSpPr txBox="1"/>
          <p:nvPr/>
        </p:nvSpPr>
        <p:spPr>
          <a:xfrm>
            <a:off x="0" y="346678"/>
            <a:ext cx="7860095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363" indent="-360363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一个箱子下半部的形状是棱长为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20cm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的正方体，上半部的形状是圆柱的一半。算出它的表面积和体积。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13C52D-C5B0-4EDF-BB7B-BA01DA367AAA}"/>
              </a:ext>
            </a:extLst>
          </p:cNvPr>
          <p:cNvSpPr txBox="1"/>
          <p:nvPr/>
        </p:nvSpPr>
        <p:spPr>
          <a:xfrm>
            <a:off x="325821" y="2135681"/>
            <a:ext cx="8408276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    20×20×5+3.14×20×20÷2+3.14×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20÷2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2942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6F35BB-0E61-4BDA-8EA8-B64F69C08DA6}"/>
              </a:ext>
            </a:extLst>
          </p:cNvPr>
          <p:cNvSpPr txBox="1"/>
          <p:nvPr/>
        </p:nvSpPr>
        <p:spPr>
          <a:xfrm>
            <a:off x="318814" y="4144414"/>
            <a:ext cx="8825186" cy="5598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体积：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20×20×20+3.14×10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×20÷2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11140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B58748-8DD3-244F-3649-F51AE3531F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6636" y="927264"/>
            <a:ext cx="1385147" cy="180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B76478-1E43-6A17-0A62-DC055356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58" y="2183853"/>
            <a:ext cx="1851702" cy="186022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3D41ED6-CDDF-420F-A3B4-731D91C4E918}"/>
              </a:ext>
            </a:extLst>
          </p:cNvPr>
          <p:cNvSpPr txBox="1"/>
          <p:nvPr/>
        </p:nvSpPr>
        <p:spPr>
          <a:xfrm>
            <a:off x="0" y="612502"/>
            <a:ext cx="7759700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39750" indent="-539750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5.</a:t>
            </a:r>
            <a:r>
              <a:rPr lang="zh-CN" altLang="en-US" sz="2800" b="1" baseline="30000" dirty="0">
                <a:latin typeface="+mj-lt"/>
                <a:ea typeface="黑体" panose="02010600030101010101" pitchFamily="49" charset="-122"/>
              </a:rPr>
              <a:t>*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一个正方形的内部有一个四分之一圆（涂色部分）。已知正方形的面积是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10cm</a:t>
            </a:r>
            <a:r>
              <a:rPr lang="en-US" altLang="zh-CN" sz="2800" b="1" baseline="30000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，涂色部分的面积是多少？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1D92F9-7536-4FD3-9B33-7E01E2531CE2}"/>
              </a:ext>
            </a:extLst>
          </p:cNvPr>
          <p:cNvSpPr txBox="1"/>
          <p:nvPr/>
        </p:nvSpPr>
        <p:spPr>
          <a:xfrm>
            <a:off x="1495425" y="2821317"/>
            <a:ext cx="420687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3.14×10÷4=7.85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5AF066-B9A1-4CBE-98C0-2E46C2FE983B}"/>
              </a:ext>
            </a:extLst>
          </p:cNvPr>
          <p:cNvSpPr txBox="1"/>
          <p:nvPr/>
        </p:nvSpPr>
        <p:spPr>
          <a:xfrm>
            <a:off x="755650" y="3653167"/>
            <a:ext cx="5357813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答：涂色部分的面积是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7.85cm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0DDC92-8695-498F-810B-307FB71EE25D}"/>
              </a:ext>
            </a:extLst>
          </p:cNvPr>
          <p:cNvSpPr txBox="1"/>
          <p:nvPr/>
        </p:nvSpPr>
        <p:spPr>
          <a:xfrm>
            <a:off x="239713" y="1221663"/>
            <a:ext cx="8353425" cy="19495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630238" indent="-630238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 6.</a:t>
            </a:r>
            <a:r>
              <a:rPr lang="zh-CN" altLang="en-US" sz="2800" b="1" baseline="30000" dirty="0">
                <a:latin typeface="+mj-lt"/>
                <a:ea typeface="黑体" panose="02010600030101010101" pitchFamily="49" charset="-122"/>
              </a:rPr>
              <a:t>*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用一根长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24cm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的铁丝围一个长方体（或正方体）框架。在这个长方体的表面糊一层纸，怎样围框架用纸最多？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073B2B-69CF-4CC6-942E-FDC6323384F3}"/>
              </a:ext>
            </a:extLst>
          </p:cNvPr>
          <p:cNvSpPr txBox="1"/>
          <p:nvPr/>
        </p:nvSpPr>
        <p:spPr>
          <a:xfrm>
            <a:off x="1366838" y="3511276"/>
            <a:ext cx="695325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围成一个棱长为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2cm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的正方体用的纸最多。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8">
            <a:extLst>
              <a:ext uri="{FF2B5EF4-FFF2-40B4-BE49-F238E27FC236}">
                <a16:creationId xmlns:a16="http://schemas.microsoft.com/office/drawing/2014/main" id="{C6E6035C-BB20-486D-AF90-B742D1C67123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7655" name="图片 9">
              <a:extLst>
                <a:ext uri="{FF2B5EF4-FFF2-40B4-BE49-F238E27FC236}">
                  <a16:creationId xmlns:a16="http://schemas.microsoft.com/office/drawing/2014/main" id="{9A5F4465-8B62-43D2-BE1A-39C4118CF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矩形 2">
              <a:extLst>
                <a:ext uri="{FF2B5EF4-FFF2-40B4-BE49-F238E27FC236}">
                  <a16:creationId xmlns:a16="http://schemas.microsoft.com/office/drawing/2014/main" id="{D3BA711A-F42D-43DB-B592-658DC2EB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7652" name="组合 15">
            <a:extLst>
              <a:ext uri="{FF2B5EF4-FFF2-40B4-BE49-F238E27FC236}">
                <a16:creationId xmlns:a16="http://schemas.microsoft.com/office/drawing/2014/main" id="{55515712-C264-4FDF-958A-D2E552279757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465054EA-2BB9-4EE9-8990-2E1D1020DF69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B4D74DEF-1C2D-4C2D-926A-0A8F3C99B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2">
            <a:extLst>
              <a:ext uri="{FF2B5EF4-FFF2-40B4-BE49-F238E27FC236}">
                <a16:creationId xmlns:a16="http://schemas.microsoft.com/office/drawing/2014/main" id="{9FA60687-23DB-488E-91D1-4B3D7FFC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328863"/>
            <a:ext cx="18621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3">
            <a:extLst>
              <a:ext uri="{FF2B5EF4-FFF2-40B4-BE49-F238E27FC236}">
                <a16:creationId xmlns:a16="http://schemas.microsoft.com/office/drawing/2014/main" id="{265F1E58-33C1-4129-89EB-98A8E8CD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152650"/>
            <a:ext cx="12176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4">
            <a:extLst>
              <a:ext uri="{FF2B5EF4-FFF2-40B4-BE49-F238E27FC236}">
                <a16:creationId xmlns:a16="http://schemas.microsoft.com/office/drawing/2014/main" id="{17138FE8-400D-4E6A-B4EE-85230FC6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852613"/>
            <a:ext cx="12065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5">
            <a:extLst>
              <a:ext uri="{FF2B5EF4-FFF2-40B4-BE49-F238E27FC236}">
                <a16:creationId xmlns:a16="http://schemas.microsoft.com/office/drawing/2014/main" id="{C833E658-DCF9-43F7-9B60-46E86620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852613"/>
            <a:ext cx="1041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组合 15">
            <a:extLst>
              <a:ext uri="{FF2B5EF4-FFF2-40B4-BE49-F238E27FC236}">
                <a16:creationId xmlns:a16="http://schemas.microsoft.com/office/drawing/2014/main" id="{C2818425-4B64-4B79-A214-9B00C1844EC7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0BAF837D-A44E-41E5-A884-855138E0FE44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7F22759D-6795-4E69-A87F-34F2B58E6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复习导入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E965078-B65C-42D4-9EEA-0D557FC8E919}"/>
              </a:ext>
            </a:extLst>
          </p:cNvPr>
          <p:cNvSpPr/>
          <p:nvPr/>
        </p:nvSpPr>
        <p:spPr>
          <a:xfrm>
            <a:off x="695325" y="976313"/>
            <a:ext cx="84058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写出长方体、正方体和圆柱体的表面积计算公式。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7C0429-DA84-4163-8BB6-9C5318FA6B45}"/>
              </a:ext>
            </a:extLst>
          </p:cNvPr>
          <p:cNvSpPr/>
          <p:nvPr/>
        </p:nvSpPr>
        <p:spPr>
          <a:xfrm>
            <a:off x="2581275" y="2930525"/>
            <a:ext cx="37274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latin typeface="+mj-lt"/>
              </a:rPr>
              <a:t>S</a:t>
            </a:r>
            <a:r>
              <a:rPr lang="zh-CN" altLang="en-US" sz="2800" b="1" baseline="-25000" dirty="0">
                <a:latin typeface="+mj-lt"/>
              </a:rPr>
              <a:t>长方体</a:t>
            </a:r>
            <a:r>
              <a:rPr lang="zh-CN" altLang="en-US" sz="2800" b="1" dirty="0">
                <a:latin typeface="+mj-lt"/>
              </a:rPr>
              <a:t>＝</a:t>
            </a:r>
            <a:r>
              <a:rPr lang="en-US" altLang="zh-CN" sz="2800" b="1" dirty="0">
                <a:latin typeface="+mj-lt"/>
              </a:rPr>
              <a:t>2(</a:t>
            </a:r>
            <a:r>
              <a:rPr lang="en-US" altLang="zh-CN" sz="2800" b="1" i="1" dirty="0">
                <a:latin typeface="+mj-lt"/>
              </a:rPr>
              <a:t>ab</a:t>
            </a:r>
            <a:r>
              <a:rPr lang="zh-CN" altLang="en-US" sz="2800" b="1" dirty="0">
                <a:latin typeface="+mj-lt"/>
              </a:rPr>
              <a:t>＋</a:t>
            </a:r>
            <a:r>
              <a:rPr lang="en-US" altLang="zh-CN" sz="2800" b="1" i="1" dirty="0">
                <a:latin typeface="+mj-lt"/>
              </a:rPr>
              <a:t>ah</a:t>
            </a:r>
            <a:r>
              <a:rPr lang="zh-CN" altLang="en-US" sz="2800" b="1" dirty="0">
                <a:latin typeface="+mj-lt"/>
              </a:rPr>
              <a:t>＋</a:t>
            </a:r>
            <a:r>
              <a:rPr lang="en-US" altLang="zh-CN" sz="2800" b="1" i="1" dirty="0" err="1">
                <a:latin typeface="+mj-lt"/>
              </a:rPr>
              <a:t>bh</a:t>
            </a:r>
            <a:r>
              <a:rPr lang="en-US" altLang="zh-CN" sz="2800" b="1" dirty="0">
                <a:latin typeface="+mj-lt"/>
              </a:rPr>
              <a:t>)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11268" name="Picture 42">
            <a:extLst>
              <a:ext uri="{FF2B5EF4-FFF2-40B4-BE49-F238E27FC236}">
                <a16:creationId xmlns:a16="http://schemas.microsoft.com/office/drawing/2014/main" id="{9812FBE6-0DD1-45C4-91EA-0CB08D8E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846263"/>
            <a:ext cx="17621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3">
            <a:extLst>
              <a:ext uri="{FF2B5EF4-FFF2-40B4-BE49-F238E27FC236}">
                <a16:creationId xmlns:a16="http://schemas.microsoft.com/office/drawing/2014/main" id="{37183C5E-39DE-457F-BFAA-84C44F20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720850"/>
            <a:ext cx="11604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4">
            <a:extLst>
              <a:ext uri="{FF2B5EF4-FFF2-40B4-BE49-F238E27FC236}">
                <a16:creationId xmlns:a16="http://schemas.microsoft.com/office/drawing/2014/main" id="{2FE46D4D-8F51-47A2-B172-082F28B3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581150"/>
            <a:ext cx="10223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B073B1F-7C7C-436C-BEB6-55556252F965}"/>
              </a:ext>
            </a:extLst>
          </p:cNvPr>
          <p:cNvSpPr/>
          <p:nvPr/>
        </p:nvSpPr>
        <p:spPr>
          <a:xfrm>
            <a:off x="2576513" y="3608388"/>
            <a:ext cx="1946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latin typeface="+mj-lt"/>
              </a:rPr>
              <a:t>S</a:t>
            </a:r>
            <a:r>
              <a:rPr lang="zh-CN" altLang="en-US" sz="2800" b="1" baseline="-25000" dirty="0">
                <a:latin typeface="+mj-lt"/>
              </a:rPr>
              <a:t>正方体</a:t>
            </a:r>
            <a:r>
              <a:rPr lang="zh-CN" altLang="en-US" sz="2800" b="1" dirty="0">
                <a:latin typeface="+mj-lt"/>
              </a:rPr>
              <a:t>＝</a:t>
            </a:r>
            <a:r>
              <a:rPr lang="en-US" altLang="zh-CN" sz="2800" b="1" dirty="0">
                <a:latin typeface="+mj-lt"/>
              </a:rPr>
              <a:t>6</a:t>
            </a:r>
            <a:r>
              <a:rPr lang="en-US" altLang="zh-CN" sz="2800" b="1" i="1" dirty="0">
                <a:latin typeface="+mj-lt"/>
              </a:rPr>
              <a:t>a</a:t>
            </a:r>
            <a:r>
              <a:rPr lang="en-US" altLang="zh-CN" sz="2800" b="1" baseline="30000" dirty="0">
                <a:latin typeface="+mj-lt"/>
              </a:rPr>
              <a:t>2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D7793C5-2A99-4574-A388-6E9AABA07F87}"/>
              </a:ext>
            </a:extLst>
          </p:cNvPr>
          <p:cNvSpPr/>
          <p:nvPr/>
        </p:nvSpPr>
        <p:spPr>
          <a:xfrm>
            <a:off x="2576513" y="4233863"/>
            <a:ext cx="27844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latin typeface="+mj-lt"/>
              </a:rPr>
              <a:t>S</a:t>
            </a:r>
            <a:r>
              <a:rPr lang="zh-CN" altLang="en-US" sz="2800" b="1" baseline="-25000" dirty="0">
                <a:latin typeface="+mj-lt"/>
              </a:rPr>
              <a:t>圆柱</a:t>
            </a:r>
            <a:r>
              <a:rPr lang="zh-CN" altLang="en-US" sz="2800" b="1" dirty="0">
                <a:latin typeface="+mj-lt"/>
              </a:rPr>
              <a:t>＝</a:t>
            </a:r>
            <a:r>
              <a:rPr lang="en-US" altLang="zh-CN" sz="2800" b="1" dirty="0">
                <a:latin typeface="+mj-lt"/>
              </a:rPr>
              <a:t>2π</a:t>
            </a:r>
            <a:r>
              <a:rPr lang="en-US" altLang="zh-CN" sz="2800" b="1" i="1" dirty="0">
                <a:latin typeface="+mj-lt"/>
              </a:rPr>
              <a:t>rh</a:t>
            </a:r>
            <a:r>
              <a:rPr lang="en-US" altLang="zh-CN" sz="2800" b="1" dirty="0">
                <a:latin typeface="+mj-lt"/>
              </a:rPr>
              <a:t>+2π</a:t>
            </a:r>
            <a:r>
              <a:rPr lang="en-US" altLang="zh-CN" sz="2800" b="1" i="1" dirty="0">
                <a:latin typeface="+mj-lt"/>
              </a:rPr>
              <a:t>r</a:t>
            </a:r>
            <a:r>
              <a:rPr lang="en-US" altLang="zh-CN" sz="2800" b="1" baseline="30000" dirty="0">
                <a:latin typeface="+mj-lt"/>
              </a:rPr>
              <a:t>2</a:t>
            </a:r>
            <a:endParaRPr lang="zh-CN" altLang="en-US" sz="2800" b="1" baseline="30000" dirty="0">
              <a:latin typeface="+mj-lt"/>
            </a:endParaRPr>
          </a:p>
        </p:txBody>
      </p:sp>
      <p:grpSp>
        <p:nvGrpSpPr>
          <p:cNvPr id="11273" name="组合 15">
            <a:extLst>
              <a:ext uri="{FF2B5EF4-FFF2-40B4-BE49-F238E27FC236}">
                <a16:creationId xmlns:a16="http://schemas.microsoft.com/office/drawing/2014/main" id="{B8D5A690-2AD2-4DB6-99F6-FB723405F862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41313"/>
            <a:ext cx="1925638" cy="584200"/>
            <a:chOff x="399391" y="542926"/>
            <a:chExt cx="1925783" cy="584201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3A7747B6-8A07-44D2-9CB7-D40EF41E79F1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0F127A3-9C18-4376-9AC9-5789F964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巩固旧知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2">
            <a:extLst>
              <a:ext uri="{FF2B5EF4-FFF2-40B4-BE49-F238E27FC236}">
                <a16:creationId xmlns:a16="http://schemas.microsoft.com/office/drawing/2014/main" id="{802BB523-6BC8-4DEB-A9C0-59CB20FA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01650"/>
            <a:ext cx="17621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3">
            <a:extLst>
              <a:ext uri="{FF2B5EF4-FFF2-40B4-BE49-F238E27FC236}">
                <a16:creationId xmlns:a16="http://schemas.microsoft.com/office/drawing/2014/main" id="{42C448FA-274B-47C5-89C8-BE125B07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952625"/>
            <a:ext cx="11604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4">
            <a:extLst>
              <a:ext uri="{FF2B5EF4-FFF2-40B4-BE49-F238E27FC236}">
                <a16:creationId xmlns:a16="http://schemas.microsoft.com/office/drawing/2014/main" id="{F153CBDF-9B14-41A7-8796-9973C612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438525"/>
            <a:ext cx="10207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FFA030FA-C47E-4F09-B856-68906D19C321}"/>
              </a:ext>
            </a:extLst>
          </p:cNvPr>
          <p:cNvGrpSpPr>
            <a:grpSpLocks/>
          </p:cNvGrpSpPr>
          <p:nvPr/>
        </p:nvGrpSpPr>
        <p:grpSpPr bwMode="auto">
          <a:xfrm>
            <a:off x="3702050" y="314325"/>
            <a:ext cx="2276475" cy="1104900"/>
            <a:chOff x="1485900" y="912158"/>
            <a:chExt cx="3168071" cy="151267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960CF4-97C5-4233-B1BE-6F0091C29595}"/>
                </a:ext>
              </a:extLst>
            </p:cNvPr>
            <p:cNvSpPr/>
            <p:nvPr/>
          </p:nvSpPr>
          <p:spPr>
            <a:xfrm>
              <a:off x="1485900" y="1451156"/>
              <a:ext cx="678242" cy="43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29D6AF6-6EF0-4683-AAB5-43B82F0E292F}"/>
                </a:ext>
              </a:extLst>
            </p:cNvPr>
            <p:cNvSpPr/>
            <p:nvPr/>
          </p:nvSpPr>
          <p:spPr>
            <a:xfrm>
              <a:off x="2170769" y="1451156"/>
              <a:ext cx="899167" cy="43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495AC22-C927-4C2F-B868-46410FC7A3FB}"/>
                </a:ext>
              </a:extLst>
            </p:cNvPr>
            <p:cNvSpPr/>
            <p:nvPr/>
          </p:nvSpPr>
          <p:spPr>
            <a:xfrm>
              <a:off x="3069936" y="1451156"/>
              <a:ext cx="678240" cy="43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FB97292-54C8-46C9-A316-4B66831D1C01}"/>
                </a:ext>
              </a:extLst>
            </p:cNvPr>
            <p:cNvSpPr/>
            <p:nvPr/>
          </p:nvSpPr>
          <p:spPr>
            <a:xfrm>
              <a:off x="3754805" y="1451156"/>
              <a:ext cx="899166" cy="43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73719F5-7767-49A8-BC9A-11DF189396C4}"/>
                </a:ext>
              </a:extLst>
            </p:cNvPr>
            <p:cNvSpPr/>
            <p:nvPr/>
          </p:nvSpPr>
          <p:spPr>
            <a:xfrm>
              <a:off x="2172979" y="912158"/>
              <a:ext cx="901376" cy="53899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75689CF-245E-4073-89C3-B26B97966FA0}"/>
                </a:ext>
              </a:extLst>
            </p:cNvPr>
            <p:cNvSpPr/>
            <p:nvPr/>
          </p:nvSpPr>
          <p:spPr>
            <a:xfrm>
              <a:off x="2177397" y="1885831"/>
              <a:ext cx="901376" cy="538998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15">
            <a:extLst>
              <a:ext uri="{FF2B5EF4-FFF2-40B4-BE49-F238E27FC236}">
                <a16:creationId xmlns:a16="http://schemas.microsoft.com/office/drawing/2014/main" id="{ED7F720E-8B22-444F-B83B-14013AC8E2DE}"/>
              </a:ext>
            </a:extLst>
          </p:cNvPr>
          <p:cNvGrpSpPr>
            <a:grpSpLocks/>
          </p:cNvGrpSpPr>
          <p:nvPr/>
        </p:nvGrpSpPr>
        <p:grpSpPr bwMode="auto">
          <a:xfrm>
            <a:off x="3759200" y="1873250"/>
            <a:ext cx="1736725" cy="1231900"/>
            <a:chOff x="5291894" y="1006288"/>
            <a:chExt cx="2158129" cy="16157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22BD479-A9B9-494C-978E-27F5D9CB4F11}"/>
                </a:ext>
              </a:extLst>
            </p:cNvPr>
            <p:cNvSpPr/>
            <p:nvPr/>
          </p:nvSpPr>
          <p:spPr>
            <a:xfrm>
              <a:off x="5291894" y="1545571"/>
              <a:ext cx="538547" cy="541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A6531F8-631F-444A-95C9-EC0BD3A9D2C6}"/>
                </a:ext>
              </a:extLst>
            </p:cNvPr>
            <p:cNvSpPr/>
            <p:nvPr/>
          </p:nvSpPr>
          <p:spPr>
            <a:xfrm>
              <a:off x="5830441" y="1545571"/>
              <a:ext cx="542491" cy="541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9C372E6-8598-4BCE-8F5D-E6E053877779}"/>
                </a:ext>
              </a:extLst>
            </p:cNvPr>
            <p:cNvSpPr/>
            <p:nvPr/>
          </p:nvSpPr>
          <p:spPr>
            <a:xfrm>
              <a:off x="6372931" y="1545571"/>
              <a:ext cx="538547" cy="541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0199F67-F467-45D7-89AA-6792EB236546}"/>
                </a:ext>
              </a:extLst>
            </p:cNvPr>
            <p:cNvSpPr/>
            <p:nvPr/>
          </p:nvSpPr>
          <p:spPr>
            <a:xfrm>
              <a:off x="6911478" y="1545571"/>
              <a:ext cx="538545" cy="541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6F69C74-7EED-44F6-A7C4-138EE1EDABBB}"/>
                </a:ext>
              </a:extLst>
            </p:cNvPr>
            <p:cNvSpPr/>
            <p:nvPr/>
          </p:nvSpPr>
          <p:spPr>
            <a:xfrm>
              <a:off x="5830441" y="1006288"/>
              <a:ext cx="542491" cy="539283"/>
            </a:xfrm>
            <a:prstGeom prst="rect">
              <a:avLst/>
            </a:prstGeom>
            <a:solidFill>
              <a:srgbClr val="92D050">
                <a:alpha val="5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BD95CE1-B265-4B8B-BE44-908ED21385D5}"/>
                </a:ext>
              </a:extLst>
            </p:cNvPr>
            <p:cNvSpPr/>
            <p:nvPr/>
          </p:nvSpPr>
          <p:spPr>
            <a:xfrm>
              <a:off x="5830441" y="2082772"/>
              <a:ext cx="542491" cy="539282"/>
            </a:xfrm>
            <a:prstGeom prst="rect">
              <a:avLst/>
            </a:prstGeom>
            <a:solidFill>
              <a:srgbClr val="92D050">
                <a:alpha val="5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9">
            <a:extLst>
              <a:ext uri="{FF2B5EF4-FFF2-40B4-BE49-F238E27FC236}">
                <a16:creationId xmlns:a16="http://schemas.microsoft.com/office/drawing/2014/main" id="{7D1D9EE5-1546-4AE5-A8C0-8B4A33B90613}"/>
              </a:ext>
            </a:extLst>
          </p:cNvPr>
          <p:cNvGrpSpPr>
            <a:grpSpLocks/>
          </p:cNvGrpSpPr>
          <p:nvPr/>
        </p:nvGrpSpPr>
        <p:grpSpPr bwMode="auto">
          <a:xfrm>
            <a:off x="3824288" y="3344863"/>
            <a:ext cx="1970087" cy="1514475"/>
            <a:chOff x="3110144" y="2826271"/>
            <a:chExt cx="2901750" cy="22320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92DCCFC-B859-4AF2-B97C-91DD2C9C7099}"/>
                </a:ext>
              </a:extLst>
            </p:cNvPr>
            <p:cNvSpPr/>
            <p:nvPr/>
          </p:nvSpPr>
          <p:spPr>
            <a:xfrm>
              <a:off x="3383717" y="3546875"/>
              <a:ext cx="2261075" cy="790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BB13F54-FDE4-488E-99F1-3A3B6572456B}"/>
                </a:ext>
              </a:extLst>
            </p:cNvPr>
            <p:cNvSpPr/>
            <p:nvPr/>
          </p:nvSpPr>
          <p:spPr>
            <a:xfrm>
              <a:off x="5291717" y="2826271"/>
              <a:ext cx="720177" cy="720604"/>
            </a:xfrm>
            <a:prstGeom prst="ellipse">
              <a:avLst/>
            </a:prstGeom>
            <a:solidFill>
              <a:srgbClr val="92D050">
                <a:alpha val="4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1EDD34B-088D-4945-AE91-3AC186928B43}"/>
                </a:ext>
              </a:extLst>
            </p:cNvPr>
            <p:cNvSpPr/>
            <p:nvPr/>
          </p:nvSpPr>
          <p:spPr>
            <a:xfrm>
              <a:off x="3110144" y="4337667"/>
              <a:ext cx="720177" cy="720604"/>
            </a:xfrm>
            <a:prstGeom prst="ellipse">
              <a:avLst/>
            </a:prstGeom>
            <a:solidFill>
              <a:srgbClr val="92D050">
                <a:alpha val="4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AD2DE877-66D5-4601-8E22-C07D99D29DBE}"/>
              </a:ext>
            </a:extLst>
          </p:cNvPr>
          <p:cNvSpPr/>
          <p:nvPr/>
        </p:nvSpPr>
        <p:spPr>
          <a:xfrm>
            <a:off x="6215063" y="2170113"/>
            <a:ext cx="2400300" cy="592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i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800" kern="100" baseline="-250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表</a:t>
            </a:r>
            <a:r>
              <a:rPr lang="zh-CN" altLang="zh-CN" sz="2800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800" kern="100" baseline="-250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底</a:t>
            </a:r>
            <a:r>
              <a:rPr lang="zh-CN" altLang="zh-CN" sz="2800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800" kern="100" baseline="-250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侧</a:t>
            </a:r>
            <a:endParaRPr lang="zh-CN" altLang="zh-CN" sz="2800" kern="1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5925BFE-F9C6-4D39-BDEB-1E72DB6F5DFE}"/>
              </a:ext>
            </a:extLst>
          </p:cNvPr>
          <p:cNvSpPr/>
          <p:nvPr/>
        </p:nvSpPr>
        <p:spPr>
          <a:xfrm>
            <a:off x="350838" y="989013"/>
            <a:ext cx="88201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写出长方体、正方体和圆柱、圆锥体的体积计算公式。</a:t>
            </a:r>
          </a:p>
        </p:txBody>
      </p:sp>
      <p:pic>
        <p:nvPicPr>
          <p:cNvPr id="14339" name="Picture 42">
            <a:extLst>
              <a:ext uri="{FF2B5EF4-FFF2-40B4-BE49-F238E27FC236}">
                <a16:creationId xmlns:a16="http://schemas.microsoft.com/office/drawing/2014/main" id="{6578F77A-52FA-4D1A-B16A-EB914E78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30400"/>
            <a:ext cx="13811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3">
            <a:extLst>
              <a:ext uri="{FF2B5EF4-FFF2-40B4-BE49-F238E27FC236}">
                <a16:creationId xmlns:a16="http://schemas.microsoft.com/office/drawing/2014/main" id="{C4DDFA00-717D-4D7F-9508-7B80133E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878013"/>
            <a:ext cx="9048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4">
            <a:extLst>
              <a:ext uri="{FF2B5EF4-FFF2-40B4-BE49-F238E27FC236}">
                <a16:creationId xmlns:a16="http://schemas.microsoft.com/office/drawing/2014/main" id="{A764A44A-61D3-481D-AE2D-0392AC63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662113"/>
            <a:ext cx="8953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5">
            <a:extLst>
              <a:ext uri="{FF2B5EF4-FFF2-40B4-BE49-F238E27FC236}">
                <a16:creationId xmlns:a16="http://schemas.microsoft.com/office/drawing/2014/main" id="{739156D6-A68D-4CBA-9C4D-0E32437A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687513"/>
            <a:ext cx="77311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285BCDC-E9C2-464C-88B9-56607BEB92F2}"/>
              </a:ext>
            </a:extLst>
          </p:cNvPr>
          <p:cNvSpPr/>
          <p:nvPr/>
        </p:nvSpPr>
        <p:spPr>
          <a:xfrm>
            <a:off x="1785938" y="2982913"/>
            <a:ext cx="2063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latin typeface="+mj-lt"/>
              </a:rPr>
              <a:t>V</a:t>
            </a:r>
            <a:r>
              <a:rPr lang="zh-CN" altLang="en-US" sz="2800" b="1" baseline="-25000" dirty="0">
                <a:latin typeface="+mj-lt"/>
              </a:rPr>
              <a:t>长方体</a:t>
            </a:r>
            <a:r>
              <a:rPr lang="zh-CN" altLang="en-US" sz="2800" b="1" dirty="0">
                <a:latin typeface="+mj-lt"/>
              </a:rPr>
              <a:t>＝</a:t>
            </a:r>
            <a:r>
              <a:rPr lang="en-US" altLang="zh-CN" sz="2800" b="1" i="1" dirty="0" err="1">
                <a:latin typeface="+mj-lt"/>
              </a:rPr>
              <a:t>abh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E5FDF8-3B22-467F-936B-694D171B2571}"/>
              </a:ext>
            </a:extLst>
          </p:cNvPr>
          <p:cNvSpPr/>
          <p:nvPr/>
        </p:nvSpPr>
        <p:spPr>
          <a:xfrm>
            <a:off x="5160963" y="2982913"/>
            <a:ext cx="18049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latin typeface="+mj-lt"/>
              </a:rPr>
              <a:t>V</a:t>
            </a:r>
            <a:r>
              <a:rPr lang="zh-CN" altLang="en-US" sz="2800" b="1" baseline="-25000" dirty="0">
                <a:latin typeface="+mj-lt"/>
              </a:rPr>
              <a:t>正方体</a:t>
            </a:r>
            <a:r>
              <a:rPr lang="zh-CN" altLang="en-US" sz="2800" b="1" dirty="0">
                <a:latin typeface="+mj-lt"/>
              </a:rPr>
              <a:t>＝</a:t>
            </a:r>
            <a:r>
              <a:rPr lang="en-US" altLang="zh-CN" sz="2800" b="1" i="1" dirty="0">
                <a:latin typeface="+mj-lt"/>
              </a:rPr>
              <a:t>a</a:t>
            </a:r>
            <a:r>
              <a:rPr lang="en-US" altLang="zh-CN" sz="2800" b="1" baseline="30000" dirty="0">
                <a:latin typeface="+mj-lt"/>
              </a:rPr>
              <a:t>3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5864DC-BDF9-406E-9BEA-CA713BB59331}"/>
              </a:ext>
            </a:extLst>
          </p:cNvPr>
          <p:cNvSpPr/>
          <p:nvPr/>
        </p:nvSpPr>
        <p:spPr>
          <a:xfrm>
            <a:off x="1785938" y="3779838"/>
            <a:ext cx="197961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latin typeface="+mj-lt"/>
              </a:rPr>
              <a:t>V</a:t>
            </a:r>
            <a:r>
              <a:rPr lang="zh-CN" altLang="en-US" sz="2800" b="1" baseline="-25000" dirty="0">
                <a:latin typeface="+mj-lt"/>
              </a:rPr>
              <a:t>圆柱</a:t>
            </a:r>
            <a:r>
              <a:rPr lang="zh-CN" altLang="en-US" sz="2800" b="1" dirty="0">
                <a:latin typeface="+mj-lt"/>
              </a:rPr>
              <a:t>＝</a:t>
            </a:r>
            <a:r>
              <a:rPr lang="en-US" altLang="zh-CN" sz="2800" b="1" dirty="0">
                <a:latin typeface="+mj-lt"/>
              </a:rPr>
              <a:t>π</a:t>
            </a:r>
            <a:r>
              <a:rPr lang="en-US" altLang="zh-CN" sz="2800" b="1" i="1" dirty="0">
                <a:latin typeface="+mj-lt"/>
              </a:rPr>
              <a:t>r</a:t>
            </a:r>
            <a:r>
              <a:rPr lang="en-US" altLang="zh-CN" sz="2800" b="1" baseline="30000" dirty="0">
                <a:latin typeface="+mj-lt"/>
              </a:rPr>
              <a:t>2</a:t>
            </a:r>
            <a:r>
              <a:rPr lang="en-US" altLang="zh-CN" sz="2800" b="1" i="1" dirty="0">
                <a:latin typeface="+mj-lt"/>
              </a:rPr>
              <a:t>h</a:t>
            </a:r>
            <a:endParaRPr lang="zh-CN" altLang="en-US" sz="2800" b="1" dirty="0">
              <a:latin typeface="+mj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1D153B-97F0-494E-8E6F-97E682CEBE8A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3678238"/>
            <a:ext cx="2189162" cy="706437"/>
            <a:chOff x="4788840" y="3816205"/>
            <a:chExt cx="2190023" cy="70618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8C8D3F-29F2-4797-A7E6-878AE556CD6C}"/>
                </a:ext>
              </a:extLst>
            </p:cNvPr>
            <p:cNvSpPr/>
            <p:nvPr/>
          </p:nvSpPr>
          <p:spPr>
            <a:xfrm>
              <a:off x="4788840" y="3917768"/>
              <a:ext cx="2190023" cy="523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i="1" dirty="0">
                  <a:latin typeface="+mj-lt"/>
                </a:rPr>
                <a:t>V</a:t>
              </a:r>
              <a:r>
                <a:rPr lang="zh-CN" altLang="en-US" sz="2800" b="1" baseline="-25000" dirty="0">
                  <a:latin typeface="+mj-lt"/>
                </a:rPr>
                <a:t>圆锥</a:t>
              </a:r>
              <a:r>
                <a:rPr lang="zh-CN" altLang="en-US" sz="2800" b="1" dirty="0">
                  <a:latin typeface="+mj-lt"/>
                </a:rPr>
                <a:t>＝   </a:t>
              </a:r>
              <a:r>
                <a:rPr lang="en-US" altLang="zh-CN" sz="2800" b="1" dirty="0">
                  <a:latin typeface="+mj-lt"/>
                </a:rPr>
                <a:t>π</a:t>
              </a:r>
              <a:r>
                <a:rPr lang="en-US" altLang="zh-CN" sz="2800" b="1" i="1" dirty="0">
                  <a:latin typeface="+mj-lt"/>
                </a:rPr>
                <a:t>r</a:t>
              </a:r>
              <a:r>
                <a:rPr lang="en-US" altLang="zh-CN" sz="2800" b="1" baseline="30000" dirty="0">
                  <a:latin typeface="+mj-lt"/>
                </a:rPr>
                <a:t>2</a:t>
              </a:r>
              <a:r>
                <a:rPr lang="en-US" altLang="zh-CN" sz="2800" b="1" i="1" dirty="0">
                  <a:latin typeface="+mj-lt"/>
                </a:rPr>
                <a:t>h</a:t>
              </a:r>
              <a:endParaRPr lang="zh-CN" altLang="en-US" sz="2800" b="1" dirty="0">
                <a:latin typeface="+mj-lt"/>
              </a:endParaRPr>
            </a:p>
          </p:txBody>
        </p:sp>
        <p:graphicFrame>
          <p:nvGraphicFramePr>
            <p:cNvPr id="14348" name="对象 10">
              <a:extLst>
                <a:ext uri="{FF2B5EF4-FFF2-40B4-BE49-F238E27FC236}">
                  <a16:creationId xmlns:a16="http://schemas.microsoft.com/office/drawing/2014/main" id="{C409BAFE-8CD0-4C97-B8BD-4BAE5E3F35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6005" y="3816205"/>
            <a:ext cx="264818" cy="706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68" imgH="406048" progId="Equation.DSMT4">
                    <p:embed/>
                  </p:oleObj>
                </mc:Choice>
                <mc:Fallback>
                  <p:oleObj name="Equation" r:id="rId6" imgW="152268" imgH="406048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6005" y="3816205"/>
                          <a:ext cx="264818" cy="706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1">
            <a:extLst>
              <a:ext uri="{FF2B5EF4-FFF2-40B4-BE49-F238E27FC236}">
                <a16:creationId xmlns:a16="http://schemas.microsoft.com/office/drawing/2014/main" id="{DD5A8A9F-0003-4EF9-92C4-59A1494D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95325"/>
            <a:ext cx="16065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7FCE5F0E-B041-4E28-8A1C-81B3A0673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425575"/>
            <a:ext cx="88090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长方体、正方体与圆柱的体积计算公式有什么联系？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80B0390-34A1-4F93-A8C6-1916DB224239}"/>
              </a:ext>
            </a:extLst>
          </p:cNvPr>
          <p:cNvGrpSpPr>
            <a:grpSpLocks/>
          </p:cNvGrpSpPr>
          <p:nvPr/>
        </p:nvGrpSpPr>
        <p:grpSpPr bwMode="auto">
          <a:xfrm>
            <a:off x="1106488" y="2356115"/>
            <a:ext cx="6990546" cy="1504416"/>
            <a:chOff x="1460500" y="2470957"/>
            <a:chExt cx="6990745" cy="1504013"/>
          </a:xfrm>
        </p:grpSpPr>
        <p:grpSp>
          <p:nvGrpSpPr>
            <p:cNvPr id="15365" name="组合 6">
              <a:extLst>
                <a:ext uri="{FF2B5EF4-FFF2-40B4-BE49-F238E27FC236}">
                  <a16:creationId xmlns:a16="http://schemas.microsoft.com/office/drawing/2014/main" id="{A39BC7DC-1BA8-402D-AA32-EA5619302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500" y="2578614"/>
              <a:ext cx="5486557" cy="1396356"/>
              <a:chOff x="492826" y="2035967"/>
              <a:chExt cx="5485732" cy="1396141"/>
            </a:xfrm>
          </p:grpSpPr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8094AAC6-1393-419C-8C41-2C1CEEB198B3}"/>
                  </a:ext>
                </a:extLst>
              </p:cNvPr>
              <p:cNvSpPr/>
              <p:nvPr/>
            </p:nvSpPr>
            <p:spPr bwMode="auto">
              <a:xfrm>
                <a:off x="492826" y="2035967"/>
                <a:ext cx="5485732" cy="1396141"/>
              </a:xfrm>
              <a:prstGeom prst="wedgeRoundRectCallout">
                <a:avLst>
                  <a:gd name="adj1" fmla="val 57662"/>
                  <a:gd name="adj2" fmla="val -11133"/>
                  <a:gd name="adj3" fmla="val 16667"/>
                </a:avLst>
              </a:prstGeom>
              <a:solidFill>
                <a:srgbClr val="C9ECFA"/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kern="0" dirty="0">
                  <a:solidFill>
                    <a:srgbClr val="1C1C1C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5368" name="矩形 4">
                <a:extLst>
                  <a:ext uri="{FF2B5EF4-FFF2-40B4-BE49-F238E27FC236}">
                    <a16:creationId xmlns:a16="http://schemas.microsoft.com/office/drawing/2014/main" id="{69261F71-9910-4EB6-BA8D-F4F6B236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48" y="2046299"/>
                <a:ext cx="5345285" cy="1281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3200" b="1" dirty="0">
                    <a:solidFill>
                      <a:srgbClr val="E15C7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它们都是柱体，所以都可以用“底面积</a:t>
                </a:r>
                <a:r>
                  <a:rPr lang="en-US" altLang="zh-CN" sz="3200" b="1" dirty="0">
                    <a:solidFill>
                      <a:srgbClr val="E15C7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×</a:t>
                </a:r>
                <a:r>
                  <a:rPr lang="zh-CN" altLang="en-US" sz="3200" b="1" dirty="0">
                    <a:solidFill>
                      <a:srgbClr val="E15C7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高”来计算。</a:t>
                </a:r>
              </a:p>
            </p:txBody>
          </p:sp>
        </p:grpSp>
        <p:pic>
          <p:nvPicPr>
            <p:cNvPr id="15366" name="图片 7">
              <a:extLst>
                <a:ext uri="{FF2B5EF4-FFF2-40B4-BE49-F238E27FC236}">
                  <a16:creationId xmlns:a16="http://schemas.microsoft.com/office/drawing/2014/main" id="{41B1D16A-7759-4F69-AAAD-888F0B7F4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7975" y="2470957"/>
              <a:ext cx="1143270" cy="150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CE3CB564-21E3-4E43-B05B-DEB28058F124}"/>
              </a:ext>
            </a:extLst>
          </p:cNvPr>
          <p:cNvGraphicFramePr>
            <a:graphicFrameLocks noGrp="1"/>
          </p:cNvGraphicFramePr>
          <p:nvPr/>
        </p:nvGraphicFramePr>
        <p:xfrm>
          <a:off x="347663" y="322263"/>
          <a:ext cx="7559675" cy="4473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立体图形</a:t>
                      </a:r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表面积计算公式</a:t>
                      </a:r>
                    </a:p>
                  </a:txBody>
                  <a:tcPr marL="91450" marR="91450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体积计算公式</a:t>
                      </a:r>
                    </a:p>
                  </a:txBody>
                  <a:tcPr marL="91450" marR="91450" marT="45706" marB="4570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68"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468"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 vMerge="1"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68"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/>
                    </a:p>
                  </a:txBody>
                  <a:tcPr marL="91450" marR="91450" marT="45706" marB="45706" anchor="ctr"/>
                </a:tc>
                <a:tc vMerge="1"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468"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marL="91450" marR="91450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414" name="Picture 42">
            <a:extLst>
              <a:ext uri="{FF2B5EF4-FFF2-40B4-BE49-F238E27FC236}">
                <a16:creationId xmlns:a16="http://schemas.microsoft.com/office/drawing/2014/main" id="{4D7A8CC7-B1BE-4672-9B17-1271F174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106488"/>
            <a:ext cx="13128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43">
            <a:extLst>
              <a:ext uri="{FF2B5EF4-FFF2-40B4-BE49-F238E27FC236}">
                <a16:creationId xmlns:a16="http://schemas.microsoft.com/office/drawing/2014/main" id="{D390A021-516B-4AA1-BF8A-8C928AE3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044700"/>
            <a:ext cx="7762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44">
            <a:extLst>
              <a:ext uri="{FF2B5EF4-FFF2-40B4-BE49-F238E27FC236}">
                <a16:creationId xmlns:a16="http://schemas.microsoft.com/office/drawing/2014/main" id="{A3E91BBD-DB07-450F-A690-FF02D41D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970213"/>
            <a:ext cx="6492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45">
            <a:extLst>
              <a:ext uri="{FF2B5EF4-FFF2-40B4-BE49-F238E27FC236}">
                <a16:creationId xmlns:a16="http://schemas.microsoft.com/office/drawing/2014/main" id="{DA94FCAA-92A7-4D03-AACB-BB9F384B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02075"/>
            <a:ext cx="5873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11F9E71-0962-47CA-BE41-CCCFE3CEE34D}"/>
              </a:ext>
            </a:extLst>
          </p:cNvPr>
          <p:cNvSpPr/>
          <p:nvPr/>
        </p:nvSpPr>
        <p:spPr>
          <a:xfrm>
            <a:off x="2238375" y="1239838"/>
            <a:ext cx="30067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S</a:t>
            </a:r>
            <a:r>
              <a:rPr lang="zh-CN" altLang="en-US" sz="2800" b="1" dirty="0">
                <a:solidFill>
                  <a:srgbClr val="FF5B5B"/>
                </a:solidFill>
                <a:latin typeface="+mj-lt"/>
              </a:rPr>
              <a:t>＝</a:t>
            </a:r>
            <a:r>
              <a:rPr lang="en-US" altLang="zh-CN" sz="2800" b="1" dirty="0">
                <a:solidFill>
                  <a:srgbClr val="FF5B5B"/>
                </a:solidFill>
                <a:latin typeface="+mj-lt"/>
              </a:rPr>
              <a:t>2(</a:t>
            </a: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ab</a:t>
            </a:r>
            <a:r>
              <a:rPr lang="zh-CN" altLang="en-US" sz="2800" b="1" dirty="0">
                <a:solidFill>
                  <a:srgbClr val="FF5B5B"/>
                </a:solidFill>
                <a:latin typeface="+mj-lt"/>
              </a:rPr>
              <a:t>＋</a:t>
            </a: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ah</a:t>
            </a:r>
            <a:r>
              <a:rPr lang="zh-CN" altLang="en-US" sz="2800" b="1" dirty="0">
                <a:solidFill>
                  <a:srgbClr val="FF5B5B"/>
                </a:solidFill>
                <a:latin typeface="+mj-lt"/>
              </a:rPr>
              <a:t>＋</a:t>
            </a:r>
            <a:r>
              <a:rPr lang="en-US" altLang="zh-CN" sz="2800" b="1" i="1" dirty="0" err="1">
                <a:solidFill>
                  <a:srgbClr val="FF5B5B"/>
                </a:solidFill>
                <a:latin typeface="+mj-lt"/>
              </a:rPr>
              <a:t>bh</a:t>
            </a:r>
            <a:r>
              <a:rPr lang="en-US" altLang="zh-CN" sz="2800" b="1" dirty="0">
                <a:solidFill>
                  <a:srgbClr val="FF5B5B"/>
                </a:solidFill>
                <a:latin typeface="+mj-lt"/>
              </a:rPr>
              <a:t>)</a:t>
            </a:r>
            <a:endParaRPr lang="zh-CN" altLang="en-US" sz="2800" b="1" dirty="0">
              <a:solidFill>
                <a:srgbClr val="FF5B5B"/>
              </a:solidFill>
              <a:latin typeface="+mj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19DE15-241C-42FF-A55C-E165356CB608}"/>
              </a:ext>
            </a:extLst>
          </p:cNvPr>
          <p:cNvSpPr/>
          <p:nvPr/>
        </p:nvSpPr>
        <p:spPr>
          <a:xfrm>
            <a:off x="3046413" y="2157413"/>
            <a:ext cx="1223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S</a:t>
            </a:r>
            <a:r>
              <a:rPr lang="zh-CN" altLang="en-US" sz="2800" b="1" dirty="0">
                <a:solidFill>
                  <a:srgbClr val="FF5B5B"/>
                </a:solidFill>
                <a:latin typeface="+mj-lt"/>
              </a:rPr>
              <a:t>＝</a:t>
            </a:r>
            <a:r>
              <a:rPr lang="en-US" altLang="zh-CN" sz="2800" b="1" dirty="0">
                <a:solidFill>
                  <a:srgbClr val="FF5B5B"/>
                </a:solidFill>
                <a:latin typeface="+mj-lt"/>
              </a:rPr>
              <a:t>6</a:t>
            </a: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a</a:t>
            </a:r>
            <a:r>
              <a:rPr lang="en-US" altLang="zh-CN" sz="2800" b="1" baseline="30000" dirty="0">
                <a:solidFill>
                  <a:srgbClr val="FF5B5B"/>
                </a:solidFill>
                <a:latin typeface="+mj-lt"/>
              </a:rPr>
              <a:t>2</a:t>
            </a:r>
            <a:endParaRPr lang="zh-CN" altLang="en-US" sz="2800" b="1" dirty="0">
              <a:solidFill>
                <a:srgbClr val="FF5B5B"/>
              </a:solidFill>
              <a:latin typeface="+mj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C32AB70-259B-40EC-B566-B6A83E1BC715}"/>
              </a:ext>
            </a:extLst>
          </p:cNvPr>
          <p:cNvSpPr/>
          <p:nvPr/>
        </p:nvSpPr>
        <p:spPr>
          <a:xfrm>
            <a:off x="2506663" y="3114675"/>
            <a:ext cx="23034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S</a:t>
            </a:r>
            <a:r>
              <a:rPr lang="zh-CN" altLang="en-US" sz="2800" b="1" dirty="0">
                <a:solidFill>
                  <a:srgbClr val="FF5B5B"/>
                </a:solidFill>
                <a:latin typeface="+mj-lt"/>
              </a:rPr>
              <a:t>＝</a:t>
            </a:r>
            <a:r>
              <a:rPr lang="en-US" altLang="zh-CN" sz="2800" b="1" dirty="0">
                <a:solidFill>
                  <a:srgbClr val="FF5B5B"/>
                </a:solidFill>
                <a:latin typeface="+mj-lt"/>
              </a:rPr>
              <a:t>2π</a:t>
            </a: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rh</a:t>
            </a:r>
            <a:r>
              <a:rPr lang="en-US" altLang="zh-CN" sz="2800" b="1" dirty="0">
                <a:solidFill>
                  <a:srgbClr val="FF5B5B"/>
                </a:solidFill>
                <a:latin typeface="+mj-lt"/>
              </a:rPr>
              <a:t>+2π</a:t>
            </a:r>
            <a:r>
              <a:rPr lang="en-US" altLang="zh-CN" sz="2800" b="1" i="1" dirty="0">
                <a:solidFill>
                  <a:srgbClr val="FF5B5B"/>
                </a:solidFill>
                <a:latin typeface="+mj-lt"/>
              </a:rPr>
              <a:t>r</a:t>
            </a:r>
            <a:r>
              <a:rPr lang="en-US" altLang="zh-CN" sz="2800" b="1" baseline="30000" dirty="0">
                <a:solidFill>
                  <a:srgbClr val="FF5B5B"/>
                </a:solidFill>
                <a:latin typeface="+mj-lt"/>
              </a:rPr>
              <a:t>2</a:t>
            </a:r>
            <a:endParaRPr lang="zh-CN" altLang="en-US" sz="2800" b="1" baseline="30000" dirty="0">
              <a:solidFill>
                <a:srgbClr val="FF5B5B"/>
              </a:solidFill>
              <a:latin typeface="+mj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A1B9C39-0AA9-44FF-A3F3-AD72D9FF57BC}"/>
              </a:ext>
            </a:extLst>
          </p:cNvPr>
          <p:cNvCxnSpPr/>
          <p:nvPr/>
        </p:nvCxnSpPr>
        <p:spPr>
          <a:xfrm>
            <a:off x="3087688" y="4327525"/>
            <a:ext cx="96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DB778A5-AACA-4D13-AA12-4D8E99DEC6F5}"/>
              </a:ext>
            </a:extLst>
          </p:cNvPr>
          <p:cNvSpPr/>
          <p:nvPr/>
        </p:nvSpPr>
        <p:spPr>
          <a:xfrm>
            <a:off x="5245100" y="1239838"/>
            <a:ext cx="1343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V</a:t>
            </a:r>
            <a:r>
              <a:rPr lang="zh-CN" altLang="en-US" sz="2800" b="1" dirty="0">
                <a:solidFill>
                  <a:srgbClr val="0066FF"/>
                </a:solidFill>
                <a:latin typeface="+mj-lt"/>
              </a:rPr>
              <a:t>＝</a:t>
            </a:r>
            <a:r>
              <a:rPr lang="en-US" altLang="zh-CN" sz="2800" b="1" i="1" dirty="0" err="1">
                <a:solidFill>
                  <a:srgbClr val="0066FF"/>
                </a:solidFill>
                <a:latin typeface="+mj-lt"/>
              </a:rPr>
              <a:t>abh</a:t>
            </a:r>
            <a:endParaRPr lang="zh-CN" altLang="en-US" sz="28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7AED388-8DF7-4121-B63F-8AFBD89137E0}"/>
              </a:ext>
            </a:extLst>
          </p:cNvPr>
          <p:cNvSpPr/>
          <p:nvPr/>
        </p:nvSpPr>
        <p:spPr>
          <a:xfrm>
            <a:off x="5373688" y="2155825"/>
            <a:ext cx="10842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V</a:t>
            </a:r>
            <a:r>
              <a:rPr lang="zh-CN" altLang="en-US" sz="2800" b="1" dirty="0">
                <a:solidFill>
                  <a:srgbClr val="0066FF"/>
                </a:solidFill>
                <a:latin typeface="+mj-lt"/>
              </a:rPr>
              <a:t>＝</a:t>
            </a: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a</a:t>
            </a:r>
            <a:r>
              <a:rPr lang="en-US" altLang="zh-CN" sz="2800" b="1" baseline="30000" dirty="0">
                <a:solidFill>
                  <a:srgbClr val="0066FF"/>
                </a:solidFill>
                <a:latin typeface="+mj-lt"/>
              </a:rPr>
              <a:t>3</a:t>
            </a:r>
            <a:endParaRPr lang="zh-CN" altLang="en-US" sz="28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76D84C-D150-49F4-B342-FCA30610A2CA}"/>
              </a:ext>
            </a:extLst>
          </p:cNvPr>
          <p:cNvSpPr/>
          <p:nvPr/>
        </p:nvSpPr>
        <p:spPr>
          <a:xfrm>
            <a:off x="5245100" y="3076575"/>
            <a:ext cx="14398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V</a:t>
            </a:r>
            <a:r>
              <a:rPr lang="zh-CN" altLang="en-US" sz="2800" b="1" dirty="0">
                <a:solidFill>
                  <a:srgbClr val="0066FF"/>
                </a:solidFill>
                <a:latin typeface="+mj-lt"/>
              </a:rPr>
              <a:t>＝</a:t>
            </a:r>
            <a:r>
              <a:rPr lang="en-US" altLang="zh-CN" sz="2800" b="1" dirty="0">
                <a:solidFill>
                  <a:srgbClr val="0066FF"/>
                </a:solidFill>
                <a:latin typeface="+mj-lt"/>
              </a:rPr>
              <a:t>π</a:t>
            </a: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r</a:t>
            </a:r>
            <a:r>
              <a:rPr lang="en-US" altLang="zh-CN" sz="2800" b="1" baseline="30000" dirty="0">
                <a:solidFill>
                  <a:srgbClr val="0066FF"/>
                </a:solidFill>
                <a:latin typeface="+mj-lt"/>
              </a:rPr>
              <a:t>2</a:t>
            </a: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h</a:t>
            </a:r>
            <a:endParaRPr lang="zh-CN" altLang="en-US" sz="2800" b="1" dirty="0">
              <a:solidFill>
                <a:srgbClr val="0066FF"/>
              </a:solidFill>
              <a:latin typeface="+mj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0CF25F9-086B-49E7-844A-39F094A04F7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975100"/>
            <a:ext cx="1708150" cy="706438"/>
            <a:chOff x="4788840" y="3807628"/>
            <a:chExt cx="1709122" cy="70618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B9BEEE6-784C-4262-81B9-A4A522AA9A4B}"/>
                </a:ext>
              </a:extLst>
            </p:cNvPr>
            <p:cNvSpPr/>
            <p:nvPr/>
          </p:nvSpPr>
          <p:spPr>
            <a:xfrm>
              <a:off x="4788840" y="3917126"/>
              <a:ext cx="1709122" cy="523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i="1" dirty="0">
                  <a:solidFill>
                    <a:srgbClr val="0066FF"/>
                  </a:solidFill>
                  <a:latin typeface="+mj-lt"/>
                </a:rPr>
                <a:t>V</a:t>
              </a:r>
              <a:r>
                <a:rPr lang="zh-CN" altLang="en-US" sz="2800" b="1" dirty="0">
                  <a:solidFill>
                    <a:srgbClr val="0066FF"/>
                  </a:solidFill>
                  <a:latin typeface="+mj-lt"/>
                </a:rPr>
                <a:t>＝   </a:t>
              </a:r>
              <a:r>
                <a:rPr lang="en-US" altLang="zh-CN" sz="2800" b="1" dirty="0">
                  <a:solidFill>
                    <a:srgbClr val="0066FF"/>
                  </a:solidFill>
                  <a:latin typeface="+mj-lt"/>
                </a:rPr>
                <a:t>π</a:t>
              </a:r>
              <a:r>
                <a:rPr lang="en-US" altLang="zh-CN" sz="2800" b="1" i="1" dirty="0">
                  <a:solidFill>
                    <a:srgbClr val="0066FF"/>
                  </a:solidFill>
                  <a:latin typeface="+mj-lt"/>
                </a:rPr>
                <a:t>r</a:t>
              </a:r>
              <a:r>
                <a:rPr lang="en-US" altLang="zh-CN" sz="2800" b="1" baseline="30000" dirty="0">
                  <a:solidFill>
                    <a:srgbClr val="0066FF"/>
                  </a:solidFill>
                  <a:latin typeface="+mj-lt"/>
                </a:rPr>
                <a:t>2</a:t>
              </a:r>
              <a:r>
                <a:rPr lang="en-US" altLang="zh-CN" sz="2800" b="1" i="1" dirty="0">
                  <a:solidFill>
                    <a:srgbClr val="0066FF"/>
                  </a:solidFill>
                  <a:latin typeface="+mj-lt"/>
                </a:rPr>
                <a:t>h</a:t>
              </a:r>
              <a:endParaRPr lang="zh-CN" altLang="en-US" sz="2800" b="1" dirty="0">
                <a:solidFill>
                  <a:srgbClr val="0066FF"/>
                </a:solidFill>
                <a:latin typeface="+mj-lt"/>
              </a:endParaRPr>
            </a:p>
          </p:txBody>
        </p:sp>
        <p:graphicFrame>
          <p:nvGraphicFramePr>
            <p:cNvPr id="16428" name="对象 25">
              <a:extLst>
                <a:ext uri="{FF2B5EF4-FFF2-40B4-BE49-F238E27FC236}">
                  <a16:creationId xmlns:a16="http://schemas.microsoft.com/office/drawing/2014/main" id="{6DBE81B2-8D3C-4A82-96D6-D642747BFF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70800" y="3807628"/>
            <a:ext cx="264818" cy="706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68" imgH="406048" progId="Equation.DSMT4">
                    <p:embed/>
                  </p:oleObj>
                </mc:Choice>
                <mc:Fallback>
                  <p:oleObj name="Equation" r:id="rId6" imgW="152268" imgH="406048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0800" y="3807628"/>
                          <a:ext cx="264818" cy="706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6E0A84EF-F3C2-4A28-9954-BFDF5ADBFF05}"/>
              </a:ext>
            </a:extLst>
          </p:cNvPr>
          <p:cNvSpPr/>
          <p:nvPr/>
        </p:nvSpPr>
        <p:spPr>
          <a:xfrm>
            <a:off x="6681788" y="2344738"/>
            <a:ext cx="1184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66FF"/>
                </a:solidFill>
                <a:latin typeface="+mj-lt"/>
              </a:rPr>
              <a:t>V</a:t>
            </a:r>
            <a:r>
              <a:rPr lang="zh-CN" altLang="en-US" sz="2800" b="1" dirty="0">
                <a:solidFill>
                  <a:srgbClr val="0066FF"/>
                </a:solidFill>
                <a:latin typeface="+mj-lt"/>
              </a:rPr>
              <a:t>＝</a:t>
            </a:r>
            <a:r>
              <a:rPr lang="en-US" altLang="zh-CN" sz="2800" b="1" i="1" dirty="0" err="1">
                <a:solidFill>
                  <a:srgbClr val="0066FF"/>
                </a:solidFill>
                <a:latin typeface="+mj-lt"/>
              </a:rPr>
              <a:t>Sh</a:t>
            </a:r>
            <a:endParaRPr lang="zh-CN" altLang="en-US" sz="2800" b="1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2" grpId="0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Box 4">
            <a:extLst>
              <a:ext uri="{FF2B5EF4-FFF2-40B4-BE49-F238E27FC236}">
                <a16:creationId xmlns:a16="http://schemas.microsoft.com/office/drawing/2014/main" id="{C229EEC1-DF75-424C-BA7E-11011E28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10" y="1458610"/>
            <a:ext cx="7002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怎样测量出一块拳头大的鹅卵石的体积？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7C3FCC8-CDF0-43BA-AF3A-A77AFD91C9B7}"/>
              </a:ext>
            </a:extLst>
          </p:cNvPr>
          <p:cNvGrpSpPr>
            <a:grpSpLocks/>
          </p:cNvGrpSpPr>
          <p:nvPr/>
        </p:nvGrpSpPr>
        <p:grpSpPr bwMode="auto">
          <a:xfrm>
            <a:off x="1531555" y="2526479"/>
            <a:ext cx="6862763" cy="927100"/>
            <a:chOff x="1000090" y="3753074"/>
            <a:chExt cx="6862776" cy="927169"/>
          </a:xfrm>
        </p:grpSpPr>
        <p:sp>
          <p:nvSpPr>
            <p:cNvPr id="17415" name="矩形 1">
              <a:extLst>
                <a:ext uri="{FF2B5EF4-FFF2-40B4-BE49-F238E27FC236}">
                  <a16:creationId xmlns:a16="http://schemas.microsoft.com/office/drawing/2014/main" id="{943993AF-C27C-4BA6-8810-36D97C253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090" y="4025255"/>
              <a:ext cx="6862776" cy="65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不规则物体体积 </a:t>
              </a:r>
              <a:r>
                <a:rPr lang="en-US" altLang="zh-CN" sz="28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</a:t>
              </a:r>
              <a:r>
                <a:rPr lang="zh-CN" altLang="zh-CN" sz="2800" b="1" dirty="0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规则物体体积</a:t>
              </a:r>
              <a:endParaRPr lang="zh-CN" altLang="en-US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373E18A9-90FA-42CE-BD1B-E81E73DFBC9C}"/>
                </a:ext>
              </a:extLst>
            </p:cNvPr>
            <p:cNvCxnSpPr/>
            <p:nvPr/>
          </p:nvCxnSpPr>
          <p:spPr>
            <a:xfrm>
              <a:off x="3697258" y="4408760"/>
              <a:ext cx="9048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7" name="矩形 4">
              <a:extLst>
                <a:ext uri="{FF2B5EF4-FFF2-40B4-BE49-F238E27FC236}">
                  <a16:creationId xmlns:a16="http://schemas.microsoft.com/office/drawing/2014/main" id="{10A7BF6A-D512-4776-AA33-CF7BD236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654" y="3753074"/>
              <a:ext cx="906017" cy="65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800" b="1">
                  <a:solidFill>
                    <a:srgbClr val="7030A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转化</a:t>
              </a:r>
              <a:endParaRPr lang="zh-CN" altLang="en-US" sz="28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2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ED4B1DB5-5BE0-4E28-B0C2-82F6D06C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4" y="540692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36AA6FE-5C47-440C-A52D-A727A263CBAB}"/>
              </a:ext>
            </a:extLst>
          </p:cNvPr>
          <p:cNvSpPr txBox="1"/>
          <p:nvPr/>
        </p:nvSpPr>
        <p:spPr>
          <a:xfrm>
            <a:off x="200025" y="2581275"/>
            <a:ext cx="8431213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）如果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A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面在底部，那么哪一面在上面？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marL="893763" indent="-893763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）如果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F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面在前面，从左面看是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B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面，那么哪 一面在上面？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11B1-7628-44D4-9567-C1315FCD4AD9}"/>
              </a:ext>
            </a:extLst>
          </p:cNvPr>
          <p:cNvSpPr txBox="1"/>
          <p:nvPr/>
        </p:nvSpPr>
        <p:spPr>
          <a:xfrm>
            <a:off x="7240588" y="2663825"/>
            <a:ext cx="404812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90FAB4-E2EA-4706-8405-42BBC5961645}"/>
              </a:ext>
            </a:extLst>
          </p:cNvPr>
          <p:cNvSpPr txBox="1"/>
          <p:nvPr/>
        </p:nvSpPr>
        <p:spPr>
          <a:xfrm>
            <a:off x="2625725" y="3949700"/>
            <a:ext cx="444500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4B11E8-95E7-4C9E-AB6B-311B99DF6988}"/>
              </a:ext>
            </a:extLst>
          </p:cNvPr>
          <p:cNvSpPr txBox="1"/>
          <p:nvPr/>
        </p:nvSpPr>
        <p:spPr>
          <a:xfrm>
            <a:off x="425450" y="1336675"/>
            <a:ext cx="6388100" cy="13031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1. 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把下面这个展开图折成 一个长方体（字母在长方体的内侧）。</a:t>
            </a:r>
          </a:p>
        </p:txBody>
      </p:sp>
      <p:grpSp>
        <p:nvGrpSpPr>
          <p:cNvPr id="18439" name="组合 15">
            <a:extLst>
              <a:ext uri="{FF2B5EF4-FFF2-40B4-BE49-F238E27FC236}">
                <a16:creationId xmlns:a16="http://schemas.microsoft.com/office/drawing/2014/main" id="{BAFDFF14-2B23-4FF0-A4AF-C82A1B7F0632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99D9ACE0-8D58-4812-B178-88D07E7DFFFA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5A0E3645-CCC5-4DC1-85A8-F1E92EA5B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76D8888-411B-FB0F-6160-ADABE827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275" y="706624"/>
            <a:ext cx="2794622" cy="18508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Pages>0</Pages>
  <Words>654</Words>
  <Characters>0</Characters>
  <Application>Microsoft Office PowerPoint</Application>
  <DocSecurity>0</DocSecurity>
  <PresentationFormat>全屏显示(16:9)</PresentationFormat>
  <Lines>0</Lines>
  <Paragraphs>67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黑体</vt:lpstr>
      <vt:lpstr>宋体</vt:lpstr>
      <vt:lpstr>微软雅黑</vt:lpstr>
      <vt:lpstr>幼圆</vt:lpstr>
      <vt:lpstr>Arial</vt:lpstr>
      <vt:lpstr>Times New Roman</vt:lpstr>
      <vt:lpstr>3_Office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375</cp:revision>
  <dcterms:created xsi:type="dcterms:W3CDTF">2016-01-14T07:05:12Z</dcterms:created>
  <dcterms:modified xsi:type="dcterms:W3CDTF">2023-02-12T16:04:00Z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