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2"/>
  </p:notesMasterIdLst>
  <p:sldIdLst>
    <p:sldId id="260" r:id="rId2"/>
    <p:sldId id="275" r:id="rId3"/>
    <p:sldId id="278" r:id="rId4"/>
    <p:sldId id="312" r:id="rId5"/>
    <p:sldId id="313" r:id="rId6"/>
    <p:sldId id="314" r:id="rId7"/>
    <p:sldId id="315" r:id="rId8"/>
    <p:sldId id="31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297" r:id="rId24"/>
    <p:sldId id="369" r:id="rId25"/>
    <p:sldId id="370" r:id="rId26"/>
    <p:sldId id="371" r:id="rId27"/>
    <p:sldId id="372" r:id="rId28"/>
    <p:sldId id="373" r:id="rId29"/>
    <p:sldId id="300" r:id="rId30"/>
    <p:sldId id="301" r:id="rId31"/>
    <p:sldId id="302" r:id="rId32"/>
    <p:sldId id="303" r:id="rId33"/>
    <p:sldId id="304" r:id="rId34"/>
    <p:sldId id="305" r:id="rId35"/>
    <p:sldId id="361" r:id="rId36"/>
    <p:sldId id="362" r:id="rId37"/>
    <p:sldId id="363" r:id="rId38"/>
    <p:sldId id="309" r:id="rId39"/>
    <p:sldId id="310" r:id="rId40"/>
    <p:sldId id="374" r:id="rId41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F8F3F59-8B03-4E64-B49A-7BF5CA35D9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DE15EF-C901-483F-9C42-E3D58C6845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5D01B47-695C-4F63-B1C7-D866B21505EE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56BDB08-8718-4E1F-B247-E39E8B16B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41F36CE-4064-4818-BFFA-C7188FBF6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064B43-8ADB-42F3-8B32-0219CEA0E0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13BE14-2FD9-42C3-9518-2BD1377B9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F7545107-92DF-46D1-A71F-A00F01563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A66FDF09-F675-40EA-BB53-3DE4513FC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1C99F261-AF58-405C-B7BD-C83F94EEA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E46BA35-E4F1-40DF-891B-C43558A617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fld id="{7BFEBC03-52CE-4E01-B08F-DDC5663BB150}" type="slidenum">
              <a:rPr lang="zh-CN" altLang="en-US" smtClean="0">
                <a:latin typeface="Arial" panose="020B0604020202020204" pitchFamily="34" charset="0"/>
              </a:rPr>
              <a:pPr/>
              <a:t>37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0AA334C9-12A6-4196-B00B-33364D762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19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937A048C-FAE0-4763-BA25-A789F98CE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6A9B6DD-5C43-4B42-B42E-D3BC9477F647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2DCAA2-0E9B-40D5-AE9B-39E4CBC0AE8D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F07D3E-2E66-4A55-9571-E14BDE08FF43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EC8FE531-67DE-4DAB-984E-B9FA8C539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6">
            <a:extLst>
              <a:ext uri="{FF2B5EF4-FFF2-40B4-BE49-F238E27FC236}">
                <a16:creationId xmlns:a16="http://schemas.microsoft.com/office/drawing/2014/main" id="{8F4CD1C0-DEFA-4F93-ABBA-C9E34945FD77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95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5">
            <a:extLst>
              <a:ext uri="{FF2B5EF4-FFF2-40B4-BE49-F238E27FC236}">
                <a16:creationId xmlns:a16="http://schemas.microsoft.com/office/drawing/2014/main" id="{77D17415-C0A9-4088-ACCE-DE6F18A8B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2225" y="43195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3" name="文本框 25">
            <a:extLst>
              <a:ext uri="{FF2B5EF4-FFF2-40B4-BE49-F238E27FC236}">
                <a16:creationId xmlns:a16="http://schemas.microsoft.com/office/drawing/2014/main" id="{D3E43D96-79F6-4728-8B3B-B0CAE4F348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4288" y="3884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EEC4DB54-99F8-46CF-9431-2465168771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82938" y="3652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00578EB6-11BB-4DAC-9671-563B5CE3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3217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6" name="文本框 25">
            <a:extLst>
              <a:ext uri="{FF2B5EF4-FFF2-40B4-BE49-F238E27FC236}">
                <a16:creationId xmlns:a16="http://schemas.microsoft.com/office/drawing/2014/main" id="{19D52129-6C72-4C95-83D0-C4D58FEC59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1288" y="24431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A2CB17D0-417F-45C2-87EE-44F403A0EB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20113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8" name="文本框 25">
            <a:extLst>
              <a:ext uri="{FF2B5EF4-FFF2-40B4-BE49-F238E27FC236}">
                <a16:creationId xmlns:a16="http://schemas.microsoft.com/office/drawing/2014/main" id="{01914DCB-A8AC-419C-977B-5C69E7D631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8513" y="19732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EE6C0599-B4E7-4DC6-8AF7-767D3A275C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0575" y="1538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0" name="文本框 25">
            <a:extLst>
              <a:ext uri="{FF2B5EF4-FFF2-40B4-BE49-F238E27FC236}">
                <a16:creationId xmlns:a16="http://schemas.microsoft.com/office/drawing/2014/main" id="{207E4691-0ED6-4FC8-A4ED-250443391F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2052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71073AB6-A220-4DCB-B6B3-946C1DF05A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5850" y="1620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id="{12E33ECE-11AE-4848-82CA-B4516AC021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37480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48E032A8-4586-48A6-8BD2-7065C10E53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3775" y="3316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4" name="文本框 25">
            <a:extLst>
              <a:ext uri="{FF2B5EF4-FFF2-40B4-BE49-F238E27FC236}">
                <a16:creationId xmlns:a16="http://schemas.microsoft.com/office/drawing/2014/main" id="{8997A247-D3FA-470A-9D5E-13FBAD0A2A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3363" y="2709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CF8FB900-A48B-4D53-B100-ED5A676E0E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05425" y="22748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0BD1E15C-2AFF-4A97-A74A-DEA991F6C9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8063" y="1090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7AC87B58-9CF1-4CEE-9869-BA3C12422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655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id="{D63529B3-783E-4AD0-9FA9-E7F85B3F12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1700" y="1417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F4140AC8-3F10-4276-A1AF-1793A03EB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33763" y="9826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pic>
        <p:nvPicPr>
          <p:cNvPr id="1044" name="图片 19">
            <a:extLst>
              <a:ext uri="{FF2B5EF4-FFF2-40B4-BE49-F238E27FC236}">
                <a16:creationId xmlns:a16="http://schemas.microsoft.com/office/drawing/2014/main" id="{87261626-FF41-45EC-8F89-729C699FE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标题 1">
            <a:extLst>
              <a:ext uri="{FF2B5EF4-FFF2-40B4-BE49-F238E27FC236}">
                <a16:creationId xmlns:a16="http://schemas.microsoft.com/office/drawing/2014/main" id="{1F1C6E3D-2628-4D28-B632-18EEAEB2DE27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22" name="副标题 2">
            <a:extLst>
              <a:ext uri="{FF2B5EF4-FFF2-40B4-BE49-F238E27FC236}">
                <a16:creationId xmlns:a16="http://schemas.microsoft.com/office/drawing/2014/main" id="{37CAD62E-69CB-4427-92C5-17DC5CEB6DFC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47" name="图片 7">
            <a:extLst>
              <a:ext uri="{FF2B5EF4-FFF2-40B4-BE49-F238E27FC236}">
                <a16:creationId xmlns:a16="http://schemas.microsoft.com/office/drawing/2014/main" id="{6CC822EB-5A88-4D04-B59A-CC67DA84CD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04729D03-A012-43A6-AC8C-D347207C1B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49" name="图片 1">
            <a:extLst>
              <a:ext uri="{FF2B5EF4-FFF2-40B4-BE49-F238E27FC236}">
                <a16:creationId xmlns:a16="http://schemas.microsoft.com/office/drawing/2014/main" id="{AE66C71E-A6DC-4D61-838D-0C7BE0593D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63FA8495-B040-4B5D-AF3B-C01A8C6C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练习九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FED63922-3024-43E1-AED6-6DC7835A9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P47-P50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练习九）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5100A65-09BD-DD0B-1E76-6B34C330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401637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）下图是表示该汽车行驶路程与相应耗油量关系的图象，说一说它有什么特点。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A9C7D0-D9D3-C779-6E81-72C2D120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49400"/>
            <a:ext cx="45069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8BB829CB-ECF3-18A2-41FD-19FF9F0F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160588"/>
            <a:ext cx="474186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图象的特点：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从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0)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出发的一条射线。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888E0D-125C-1014-B72F-D364C447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30" y="431800"/>
            <a:ext cx="722778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）利用图象估计一下，该汽车行驶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55km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的耗油量是多少？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B88E2E-BFD6-925C-2EF5-2A281442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79563"/>
            <a:ext cx="450691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C830285-66B1-E1A0-B337-62728456AC1A}"/>
              </a:ext>
            </a:extLst>
          </p:cNvPr>
          <p:cNvCxnSpPr>
            <a:cxnSpLocks/>
          </p:cNvCxnSpPr>
          <p:nvPr/>
        </p:nvCxnSpPr>
        <p:spPr>
          <a:xfrm>
            <a:off x="2949575" y="2786063"/>
            <a:ext cx="0" cy="15811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FF4D55-3E4A-39D8-3679-D8F4D3E5FF5A}"/>
              </a:ext>
            </a:extLst>
          </p:cNvPr>
          <p:cNvCxnSpPr>
            <a:cxnSpLocks/>
          </p:cNvCxnSpPr>
          <p:nvPr/>
        </p:nvCxnSpPr>
        <p:spPr>
          <a:xfrm>
            <a:off x="619125" y="2786063"/>
            <a:ext cx="233045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" name="文本框 11">
            <a:extLst>
              <a:ext uri="{FF2B5EF4-FFF2-40B4-BE49-F238E27FC236}">
                <a16:creationId xmlns:a16="http://schemas.microsoft.com/office/drawing/2014/main" id="{A5A8217B-1AAD-D66F-84E3-E6D0C1447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2549525"/>
            <a:ext cx="42783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汽车行驶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55km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的耗油量大约是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7.3L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2D3FF8A-4132-1C59-21AA-31CC0B6F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27138"/>
            <a:ext cx="83677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</a:t>
            </a:r>
            <a:r>
              <a:rPr lang="en-US" altLang="zh-CN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成正比例关系，在下表中的空格中填写合适的数。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E3C36C7-63CE-AFD1-3ACA-E6D2E41259A8}"/>
              </a:ext>
            </a:extLst>
          </p:cNvPr>
          <p:cNvGraphicFramePr>
            <a:graphicFrameLocks noGrp="1"/>
          </p:cNvGraphicFramePr>
          <p:nvPr/>
        </p:nvGraphicFramePr>
        <p:xfrm>
          <a:off x="423863" y="2571750"/>
          <a:ext cx="8296272" cy="1036638"/>
        </p:xfrm>
        <a:graphic>
          <a:graphicData uri="http://schemas.openxmlformats.org/drawingml/2006/table">
            <a:tbl>
              <a:tblPr firstRow="1" bandRow="1"/>
              <a:tblGrid>
                <a:gridCol w="92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8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/>
                        <a:t>x</a:t>
                      </a:r>
                      <a:endParaRPr lang="zh-CN" altLang="en-US" sz="2800" b="1" i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1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2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5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10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dirty="0"/>
                        <a:t>20</a:t>
                      </a:r>
                      <a:endParaRPr lang="zh-CN" altLang="en-US" sz="2800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/>
                        <a:t>y</a:t>
                      </a:r>
                      <a:endParaRPr lang="zh-CN" altLang="en-US" sz="2800" b="1" i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2.5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7.5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20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/>
                        <a:t>37.5</a:t>
                      </a:r>
                      <a:endParaRPr lang="zh-CN" altLang="en-US" sz="2800" b="1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76B43F4-0B4A-C471-86FC-72732336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3019425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A6C03D-69DE-E659-3816-C542447F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2487613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C7DDF5-359F-EF07-2099-FF9C1F20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3019425"/>
            <a:ext cx="901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349D92-B200-7215-F461-1922D9AB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87613"/>
            <a:ext cx="3889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022D00-1492-45FE-8AD3-58860D93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009900"/>
            <a:ext cx="595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1096AA-867B-8735-CD65-59781A45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2487613"/>
            <a:ext cx="595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563F4F-D776-4466-2A54-E6913A67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3009900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E809441-2166-6702-347E-DDAB8576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65" y="913205"/>
            <a:ext cx="7706458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同一时间、同一地点测得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棵树的树高及其影长如下表。</a:t>
            </a: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1A633B1F-A9F5-B4DB-4942-4D7E1FF3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65" y="3067127"/>
            <a:ext cx="8320321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）在下面左图中描出表示树高与对应影长的点，然后把它们连起来并向两边延长，观察图象的特点。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67A6390-BBA0-8C77-8FA0-140AA269A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33564"/>
              </p:ext>
            </p:extLst>
          </p:nvPr>
        </p:nvGraphicFramePr>
        <p:xfrm>
          <a:off x="2201430" y="1990166"/>
          <a:ext cx="4275137" cy="976312"/>
        </p:xfrm>
        <a:graphic>
          <a:graphicData uri="http://schemas.openxmlformats.org/drawingml/2006/table">
            <a:tbl>
              <a:tblPr firstRow="1" bandRow="1"/>
              <a:tblGrid>
                <a:gridCol w="1567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1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树高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/m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2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3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6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+mj-lt"/>
                          <a:ea typeface="+mj-ea"/>
                        </a:rPr>
                        <a:t>影长</a:t>
                      </a: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/m</a:t>
                      </a: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1.6</a:t>
                      </a: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2.4</a:t>
                      </a: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4.8</a:t>
                      </a:r>
                    </a:p>
                  </a:txBody>
                  <a:tcPr marT="45639" marB="45639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145F05-D8AE-CB3C-513C-22D41D28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61" y="894577"/>
            <a:ext cx="4676775" cy="33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3C79D40-4DD6-BFF2-2459-A4C3A948800B}"/>
              </a:ext>
            </a:extLst>
          </p:cNvPr>
          <p:cNvSpPr/>
          <p:nvPr/>
        </p:nvSpPr>
        <p:spPr>
          <a:xfrm>
            <a:off x="1725447" y="3220906"/>
            <a:ext cx="50800" cy="460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F30A14D-7B52-D8A9-8583-CBC4DC2E9183}"/>
              </a:ext>
            </a:extLst>
          </p:cNvPr>
          <p:cNvSpPr/>
          <p:nvPr/>
        </p:nvSpPr>
        <p:spPr>
          <a:xfrm>
            <a:off x="2122188" y="2900895"/>
            <a:ext cx="50800" cy="460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BECAA1D-6478-1090-A811-E487A8F8B8DF}"/>
              </a:ext>
            </a:extLst>
          </p:cNvPr>
          <p:cNvSpPr/>
          <p:nvPr/>
        </p:nvSpPr>
        <p:spPr>
          <a:xfrm>
            <a:off x="3306107" y="1931210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694B2AB-8072-8363-47EF-7D24D69C1E6E}"/>
              </a:ext>
            </a:extLst>
          </p:cNvPr>
          <p:cNvCxnSpPr>
            <a:cxnSpLocks/>
          </p:cNvCxnSpPr>
          <p:nvPr/>
        </p:nvCxnSpPr>
        <p:spPr>
          <a:xfrm flipV="1">
            <a:off x="960583" y="1649757"/>
            <a:ext cx="2754566" cy="224129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8E82448-E807-0D9D-F981-CC7E12772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001275"/>
              </p:ext>
            </p:extLst>
          </p:nvPr>
        </p:nvGraphicFramePr>
        <p:xfrm>
          <a:off x="4511675" y="1190625"/>
          <a:ext cx="4273550" cy="974732"/>
        </p:xfrm>
        <a:graphic>
          <a:graphicData uri="http://schemas.openxmlformats.org/drawingml/2006/table">
            <a:tbl>
              <a:tblPr firstRow="1" bandRow="1"/>
              <a:tblGrid>
                <a:gridCol w="156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树高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/m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2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3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6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+mj-lt"/>
                          <a:ea typeface="+mj-ea"/>
                        </a:rPr>
                        <a:t>影长</a:t>
                      </a: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/m</a:t>
                      </a: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1.6</a:t>
                      </a: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2.4</a:t>
                      </a: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4.8</a:t>
                      </a:r>
                    </a:p>
                  </a:txBody>
                  <a:tcPr marL="91406" marR="91406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9">
            <a:extLst>
              <a:ext uri="{FF2B5EF4-FFF2-40B4-BE49-F238E27FC236}">
                <a16:creationId xmlns:a16="http://schemas.microsoft.com/office/drawing/2014/main" id="{B0D8A688-FF57-EB13-E0EA-312202B6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087" y="2309813"/>
            <a:ext cx="3977376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图象的特点：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0)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出发的一条射线。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3BFB1537-607C-448A-976A-1D592DD2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436688"/>
            <a:ext cx="86677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）影长与树高成正比例关系吗？你是依据什么作出判断的？</a:t>
            </a:r>
          </a:p>
        </p:txBody>
      </p:sp>
      <p:sp>
        <p:nvSpPr>
          <p:cNvPr id="15363" name="文本框 2">
            <a:extLst>
              <a:ext uri="{FF2B5EF4-FFF2-40B4-BE49-F238E27FC236}">
                <a16:creationId xmlns:a16="http://schemas.microsoft.com/office/drawing/2014/main" id="{F4F2D74F-FFCF-4C9A-BE0C-369C850FB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898775"/>
            <a:ext cx="84661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成正比例关系，因为影长和树高的比值一定。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>
            <a:extLst>
              <a:ext uri="{FF2B5EF4-FFF2-40B4-BE49-F238E27FC236}">
                <a16:creationId xmlns:a16="http://schemas.microsoft.com/office/drawing/2014/main" id="{021A9F7C-CA18-4AD0-2FC9-A91E7AB6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036638"/>
            <a:ext cx="68992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表示自然数，把下表填写完整。</a:t>
            </a: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53F4F830-268B-FF99-27DF-749EDEFA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820988"/>
            <a:ext cx="5353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）上表中的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表示什么？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EA9A34-FA82-95EB-B888-EAAD6CAE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3416300"/>
            <a:ext cx="47371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表示自然数中的偶数。</a:t>
            </a:r>
          </a:p>
        </p:txBody>
      </p:sp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F1EE1BA5-1B04-7761-4421-59C3A9553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45920"/>
              </p:ext>
            </p:extLst>
          </p:nvPr>
        </p:nvGraphicFramePr>
        <p:xfrm>
          <a:off x="804863" y="1649413"/>
          <a:ext cx="7680321" cy="1036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n</a:t>
                      </a:r>
                      <a:endParaRPr lang="zh-CN" altLang="en-US" sz="2800" b="1" i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0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3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4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5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6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…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2</a:t>
                      </a:r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n</a:t>
                      </a:r>
                      <a:endParaRPr lang="zh-CN" altLang="en-US" sz="2800" b="1" i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0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4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…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L="91445" marR="91445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3AA67122-421B-A36F-8736-09CCA987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2060575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316C28-CFF0-FA6F-D711-F5705015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2062163"/>
            <a:ext cx="3905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77D0222-B8CE-1AFC-E390-CF4C0A7E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2062163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4C7707-7223-D56F-D3F5-6652FCB6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2038350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">
            <a:extLst>
              <a:ext uri="{FF2B5EF4-FFF2-40B4-BE49-F238E27FC236}">
                <a16:creationId xmlns:a16="http://schemas.microsoft.com/office/drawing/2014/main" id="{A5E634F2-9F84-49C9-BBAA-92C1A4D89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3"/>
            <a:ext cx="78057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）在图中描点、连线，你能发现什么？</a:t>
            </a: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D4D9AB4B-7608-860C-55B2-F72AD319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940" y="1310187"/>
            <a:ext cx="2215759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5A14403-819D-1384-ED3B-C2880123BBB2}"/>
              </a:ext>
            </a:extLst>
          </p:cNvPr>
          <p:cNvCxnSpPr>
            <a:cxnSpLocks/>
          </p:cNvCxnSpPr>
          <p:nvPr/>
        </p:nvCxnSpPr>
        <p:spPr>
          <a:xfrm flipV="1">
            <a:off x="1476669" y="1841500"/>
            <a:ext cx="1158581" cy="2370504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6DD93BAB-3701-DD8D-8E9C-8A904233B125}"/>
              </a:ext>
            </a:extLst>
          </p:cNvPr>
          <p:cNvSpPr/>
          <p:nvPr/>
        </p:nvSpPr>
        <p:spPr>
          <a:xfrm>
            <a:off x="1626065" y="3848367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BEABBF72-2D72-7610-293D-E88762E79307}"/>
              </a:ext>
            </a:extLst>
          </p:cNvPr>
          <p:cNvSpPr/>
          <p:nvPr/>
        </p:nvSpPr>
        <p:spPr>
          <a:xfrm>
            <a:off x="1792700" y="3518122"/>
            <a:ext cx="50800" cy="460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7BA2E42-FC61-0F7E-FCFA-4F35BAD758FC}"/>
              </a:ext>
            </a:extLst>
          </p:cNvPr>
          <p:cNvSpPr/>
          <p:nvPr/>
        </p:nvSpPr>
        <p:spPr>
          <a:xfrm>
            <a:off x="1951429" y="3177033"/>
            <a:ext cx="50800" cy="460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0ED9501-F77A-8BB5-EE2A-4480749FBAEF}"/>
              </a:ext>
            </a:extLst>
          </p:cNvPr>
          <p:cNvSpPr/>
          <p:nvPr/>
        </p:nvSpPr>
        <p:spPr>
          <a:xfrm>
            <a:off x="2119900" y="2840038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FBE9936-0EDB-1D60-449C-8C838BBDEEB4}"/>
              </a:ext>
            </a:extLst>
          </p:cNvPr>
          <p:cNvSpPr/>
          <p:nvPr/>
        </p:nvSpPr>
        <p:spPr>
          <a:xfrm>
            <a:off x="2285648" y="2487612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8DC2E32-4B64-E230-40EB-207D04A30018}"/>
              </a:ext>
            </a:extLst>
          </p:cNvPr>
          <p:cNvSpPr/>
          <p:nvPr/>
        </p:nvSpPr>
        <p:spPr>
          <a:xfrm>
            <a:off x="2448219" y="2151063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32" name="文本框 17">
            <a:extLst>
              <a:ext uri="{FF2B5EF4-FFF2-40B4-BE49-F238E27FC236}">
                <a16:creationId xmlns:a16="http://schemas.microsoft.com/office/drawing/2014/main" id="{404FB8D5-1C24-FD79-0A75-1B718337D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1670050"/>
            <a:ext cx="49593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图象是一条从（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0,0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）出发的射线，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FF2D76-01AB-17BF-4326-459FF6A1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31" y="1184709"/>
            <a:ext cx="9021679" cy="5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已知一种铅笔每支售价</a:t>
            </a: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元，把下表填写完整。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CA99AB-9C75-E1B1-9620-B82F52BA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80171"/>
            <a:ext cx="82375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）把铅笔的数量与总价所对应的点在图中描出来，并连线。</a:t>
            </a:r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6540C975-A6F5-7D4C-2ED4-8532DAC52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80937"/>
              </p:ext>
            </p:extLst>
          </p:nvPr>
        </p:nvGraphicFramePr>
        <p:xfrm>
          <a:off x="576263" y="1884796"/>
          <a:ext cx="8032750" cy="1020762"/>
        </p:xfrm>
        <a:graphic>
          <a:graphicData uri="http://schemas.openxmlformats.org/drawingml/2006/table">
            <a:tbl>
              <a:tblPr firstRow="1" bandRow="1"/>
              <a:tblGrid>
                <a:gridCol w="123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0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r>
                        <a:rPr lang="zh-CN" altLang="en-US" sz="2400" b="1" dirty="0">
                          <a:latin typeface="+mj-lt"/>
                          <a:ea typeface="+mj-ea"/>
                        </a:rPr>
                        <a:t>数量</a:t>
                      </a:r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/</a:t>
                      </a:r>
                      <a:r>
                        <a:rPr lang="zh-CN" altLang="en-US" sz="2400" b="1" dirty="0">
                          <a:latin typeface="+mj-lt"/>
                          <a:ea typeface="+mj-ea"/>
                        </a:rPr>
                        <a:t>支</a:t>
                      </a: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0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1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2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3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4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5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6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…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r>
                        <a:rPr lang="zh-CN" altLang="en-US" sz="2400" b="1" dirty="0">
                          <a:latin typeface="+mj-lt"/>
                          <a:ea typeface="+mj-ea"/>
                        </a:rPr>
                        <a:t>总价</a:t>
                      </a:r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/</a:t>
                      </a:r>
                      <a:r>
                        <a:rPr lang="zh-CN" altLang="en-US" sz="2400" b="1" dirty="0">
                          <a:latin typeface="+mj-lt"/>
                          <a:ea typeface="+mj-ea"/>
                        </a:rPr>
                        <a:t>元</a:t>
                      </a: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0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0.5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j-lt"/>
                          <a:ea typeface="+mj-ea"/>
                        </a:rPr>
                        <a:t>1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+mj-ea"/>
                        </a:rPr>
                        <a:t>…</a:t>
                      </a:r>
                      <a:endParaRPr lang="zh-CN" altLang="en-US" sz="2400" b="1" dirty="0">
                        <a:latin typeface="+mj-lt"/>
                        <a:ea typeface="+mj-ea"/>
                      </a:endParaRPr>
                    </a:p>
                  </a:txBody>
                  <a:tcPr marL="91446" marR="91446" marT="45748" marB="45748"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00AADED-878B-3574-6FAA-CCE5604C9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299134"/>
            <a:ext cx="696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05A96-50D6-43BE-76E0-70DB8A44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2289609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5B3F88-D2ED-C033-AB3F-AE7CF208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2273734"/>
            <a:ext cx="696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E6A667-FC63-DD8D-5BD2-9476F8E6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2273734"/>
            <a:ext cx="390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F050FA-A691-587A-6869-F34CB1829E14}"/>
              </a:ext>
            </a:extLst>
          </p:cNvPr>
          <p:cNvGrpSpPr/>
          <p:nvPr/>
        </p:nvGrpSpPr>
        <p:grpSpPr>
          <a:xfrm>
            <a:off x="129777" y="642938"/>
            <a:ext cx="4850211" cy="3863975"/>
            <a:chOff x="129777" y="642938"/>
            <a:chExt cx="4850211" cy="3863975"/>
          </a:xfrm>
        </p:grpSpPr>
        <p:pic>
          <p:nvPicPr>
            <p:cNvPr id="12" name="图片 1">
              <a:extLst>
                <a:ext uri="{FF2B5EF4-FFF2-40B4-BE49-F238E27FC236}">
                  <a16:creationId xmlns:a16="http://schemas.microsoft.com/office/drawing/2014/main" id="{D6880239-9115-F2C1-D86C-8AF8CBACB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3" y="642938"/>
              <a:ext cx="4822825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386AD9C8-4F85-53D6-796A-5ED3316F4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77" y="949928"/>
              <a:ext cx="607859" cy="44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altLang="zh-CN" sz="220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3.5</a:t>
              </a:r>
              <a:endParaRPr lang="zh-CN" altLang="en-US" sz="220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7A774EE-0525-A4E3-BACF-92E5BE1F25FF}"/>
              </a:ext>
            </a:extLst>
          </p:cNvPr>
          <p:cNvCxnSpPr>
            <a:cxnSpLocks/>
          </p:cNvCxnSpPr>
          <p:nvPr/>
        </p:nvCxnSpPr>
        <p:spPr>
          <a:xfrm flipV="1">
            <a:off x="827088" y="1192107"/>
            <a:ext cx="2860585" cy="288459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567A82CF-8076-CB55-BEB4-21ED096D5B4A}"/>
              </a:ext>
            </a:extLst>
          </p:cNvPr>
          <p:cNvSpPr/>
          <p:nvPr/>
        </p:nvSpPr>
        <p:spPr>
          <a:xfrm>
            <a:off x="1212850" y="3611563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EE1558C-E042-03B3-C96F-20BB27138796}"/>
              </a:ext>
            </a:extLst>
          </p:cNvPr>
          <p:cNvSpPr/>
          <p:nvPr/>
        </p:nvSpPr>
        <p:spPr>
          <a:xfrm>
            <a:off x="1612900" y="3206750"/>
            <a:ext cx="50800" cy="444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A3DE253-AE67-AE3F-B9B0-F9869160C970}"/>
              </a:ext>
            </a:extLst>
          </p:cNvPr>
          <p:cNvSpPr/>
          <p:nvPr/>
        </p:nvSpPr>
        <p:spPr>
          <a:xfrm>
            <a:off x="2030413" y="2790825"/>
            <a:ext cx="50800" cy="460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0F4B9CA-A8B6-9999-A85F-BEBD516A97A0}"/>
              </a:ext>
            </a:extLst>
          </p:cNvPr>
          <p:cNvSpPr/>
          <p:nvPr/>
        </p:nvSpPr>
        <p:spPr>
          <a:xfrm>
            <a:off x="2433638" y="2390775"/>
            <a:ext cx="50800" cy="460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4631465-C9F4-76DD-A014-095DCC265857}"/>
              </a:ext>
            </a:extLst>
          </p:cNvPr>
          <p:cNvSpPr/>
          <p:nvPr/>
        </p:nvSpPr>
        <p:spPr>
          <a:xfrm>
            <a:off x="2852738" y="1982788"/>
            <a:ext cx="50800" cy="460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9686550-86A1-1234-4E9E-FA5214854564}"/>
              </a:ext>
            </a:extLst>
          </p:cNvPr>
          <p:cNvSpPr/>
          <p:nvPr/>
        </p:nvSpPr>
        <p:spPr>
          <a:xfrm>
            <a:off x="3260725" y="1574800"/>
            <a:ext cx="46038" cy="460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1" name="文本框 1">
            <a:extLst>
              <a:ext uri="{FF2B5EF4-FFF2-40B4-BE49-F238E27FC236}">
                <a16:creationId xmlns:a16="http://schemas.microsoft.com/office/drawing/2014/main" id="{39705CCD-D500-D1BE-02A6-6A452432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1139825"/>
            <a:ext cx="4883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）买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支铅笔需要多少钱？</a:t>
            </a:r>
          </a:p>
        </p:txBody>
      </p:sp>
      <p:sp>
        <p:nvSpPr>
          <p:cNvPr id="22" name="文本框 2">
            <a:extLst>
              <a:ext uri="{FF2B5EF4-FFF2-40B4-BE49-F238E27FC236}">
                <a16:creationId xmlns:a16="http://schemas.microsoft.com/office/drawing/2014/main" id="{39CA95A5-2B9D-D6BA-BDF6-8A1AE906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1619250"/>
            <a:ext cx="1695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</a:t>
            </a:r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F20DE8F5-6B21-6C88-0A5A-7369293A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2287588"/>
            <a:ext cx="46402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）小丽买铅笔花的钱是小明的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倍，小丽买的铅笔支数是小明的几倍？</a:t>
            </a:r>
          </a:p>
        </p:txBody>
      </p:sp>
      <p:sp>
        <p:nvSpPr>
          <p:cNvPr id="24" name="文本框 4">
            <a:extLst>
              <a:ext uri="{FF2B5EF4-FFF2-40B4-BE49-F238E27FC236}">
                <a16:creationId xmlns:a16="http://schemas.microsoft.com/office/drawing/2014/main" id="{46206D0A-F28D-5779-6BEE-D9313C3A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841750"/>
            <a:ext cx="9604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1AD15B-1F39-2281-9D13-84FBB24E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34" y="915533"/>
            <a:ext cx="7265987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下表是小林家去年上半年每月用电量情况。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1EC41F-4713-9A4C-B3B9-1E32FA4E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93" y="1513248"/>
            <a:ext cx="66611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3C8FA73B-747F-4B97-26EA-386308B0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5" y="2876629"/>
            <a:ext cx="9248775" cy="148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）分别写出各月电费与用电量的比，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比较比值的大小。</a:t>
            </a:r>
            <a:endParaRPr lang="en-US" altLang="zh-CN" sz="26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）说明这个比值表示的意义。</a:t>
            </a:r>
            <a:endParaRPr lang="en-US" altLang="zh-CN" sz="26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）电费与相应的用电量成正比例关系吗？ 为什么？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>
            <a:extLst>
              <a:ext uri="{FF2B5EF4-FFF2-40B4-BE49-F238E27FC236}">
                <a16:creationId xmlns:a16="http://schemas.microsoft.com/office/drawing/2014/main" id="{118BEB44-CD4C-4BF4-B576-88285C22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1055688"/>
            <a:ext cx="8516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8.</a:t>
            </a:r>
            <a:r>
              <a:rPr lang="zh-CN" altLang="en-US" sz="3200" b="1"/>
              <a:t>给一间长</a:t>
            </a:r>
            <a:r>
              <a:rPr lang="en-US" altLang="zh-CN" sz="3200" b="1"/>
              <a:t>9m</a:t>
            </a:r>
            <a:r>
              <a:rPr lang="zh-CN" altLang="en-US" sz="3200" b="1"/>
              <a:t>、宽</a:t>
            </a:r>
            <a:r>
              <a:rPr lang="en-US" altLang="zh-CN" sz="3200" b="1"/>
              <a:t>6m</a:t>
            </a:r>
            <a:r>
              <a:rPr lang="zh-CN" altLang="en-US" sz="3200" b="1"/>
              <a:t>的教室铺地砖，每块地砖的面积与所需地砖数量如下表。</a:t>
            </a:r>
          </a:p>
        </p:txBody>
      </p:sp>
      <p:pic>
        <p:nvPicPr>
          <p:cNvPr id="30723" name="图片 2">
            <a:extLst>
              <a:ext uri="{FF2B5EF4-FFF2-40B4-BE49-F238E27FC236}">
                <a16:creationId xmlns:a16="http://schemas.microsoft.com/office/drawing/2014/main" id="{FE4AC3FC-36BD-48D7-878C-3A05550F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73300"/>
            <a:ext cx="8312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3">
            <a:extLst>
              <a:ext uri="{FF2B5EF4-FFF2-40B4-BE49-F238E27FC236}">
                <a16:creationId xmlns:a16="http://schemas.microsoft.com/office/drawing/2014/main" id="{078AF8B2-C288-4705-8CBD-3CC394F6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251200"/>
            <a:ext cx="83962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        所需地砖数量与每块地砖的面积是否成反比例关系？为什么？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0AB25DA-EF5A-F14D-D203-E754C46A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" y="2123863"/>
            <a:ext cx="756983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所需地砖数量与每块地砖的面积成反比例，因为教室的面积一定，而每块地砖的面积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所需地砖数量＝教室的面积。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CAC73E-8A0F-0D9F-D137-C9CC3800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1" y="1214544"/>
            <a:ext cx="81692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BBDA09-1627-6081-621D-0CA2CD2A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4" y="658694"/>
            <a:ext cx="6798541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食品加工厂准备把一批新酿的醋装瓶运往商店。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FD54AE-96D7-DA3A-96B5-B15ABB68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5" y="1811193"/>
            <a:ext cx="8166553" cy="77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70F54BB-65CF-EF50-AD1F-373002DC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27" y="2665272"/>
            <a:ext cx="918527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所装瓶数与每瓶容量是否成反比例关系？为什么？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37A0BD1B-3A3E-ED6D-03D8-46479428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33" y="3350946"/>
            <a:ext cx="8148993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成反比例，因为每瓶容量与所装瓶数的乘积是这批醋的体积（一定）。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A6608F0-5A41-2BD1-A3F4-E9426988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250950"/>
            <a:ext cx="8634412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下表中</a:t>
            </a:r>
            <a:r>
              <a:rPr lang="en-US" altLang="zh-CN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两个量成反比例关系，请把表格填写完整。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C83A2B9-BD71-C07A-6E00-DBDB0D1D98F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2525713"/>
          <a:ext cx="7478712" cy="1306512"/>
        </p:xfrm>
        <a:graphic>
          <a:graphicData uri="http://schemas.openxmlformats.org/drawingml/2006/table">
            <a:tbl>
              <a:tblPr firstRow="1" bandRow="1"/>
              <a:tblGrid>
                <a:gridCol w="124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alt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en-US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endParaRPr lang="zh-CN" alt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对象 7">
            <a:extLst>
              <a:ext uri="{FF2B5EF4-FFF2-40B4-BE49-F238E27FC236}">
                <a16:creationId xmlns:a16="http://schemas.microsoft.com/office/drawing/2014/main" id="{57679417-8DD6-FAD4-9180-7D68F9E337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0325" y="2498725"/>
          <a:ext cx="2476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28698" name="对象 7">
                        <a:extLst>
                          <a:ext uri="{FF2B5EF4-FFF2-40B4-BE49-F238E27FC236}">
                            <a16:creationId xmlns:a16="http://schemas.microsoft.com/office/drawing/2014/main" id="{14CA0F01-0A3C-4492-874B-2A8EA2E9C4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2498725"/>
                        <a:ext cx="2476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10">
            <a:extLst>
              <a:ext uri="{FF2B5EF4-FFF2-40B4-BE49-F238E27FC236}">
                <a16:creationId xmlns:a16="http://schemas.microsoft.com/office/drawing/2014/main" id="{D295B363-96A2-0641-C925-CC4A390717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9038" y="3163888"/>
          <a:ext cx="2476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28699" name="对象 10">
                        <a:extLst>
                          <a:ext uri="{FF2B5EF4-FFF2-40B4-BE49-F238E27FC236}">
                            <a16:creationId xmlns:a16="http://schemas.microsoft.com/office/drawing/2014/main" id="{C5769AFE-2E57-4141-9611-5C06986D8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3163888"/>
                        <a:ext cx="2476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70B47892-63A8-B386-05E3-5660C48E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3182938"/>
            <a:ext cx="5937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30D8FD-DEA8-F63D-E754-28555920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2551113"/>
            <a:ext cx="8001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522B5D-7FE4-DFFB-3A19-AF221B18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3182938"/>
            <a:ext cx="9032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B09193-EE68-485F-44FA-329C9044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517775"/>
            <a:ext cx="5953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F5DE69-0874-54F0-4C3F-6E473B42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68" y="920173"/>
            <a:ext cx="7766172" cy="2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2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判断下面各题中的两种量是否成反比例关系，并说明理由。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defTabSz="914400" eaLnBrk="1" hangingPunct="1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）煤的数量一定，使用天数与平均每天的用煤量。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4E65DC-0664-C63A-1715-99F381CB5CE2}"/>
              </a:ext>
            </a:extLst>
          </p:cNvPr>
          <p:cNvSpPr/>
          <p:nvPr/>
        </p:nvSpPr>
        <p:spPr>
          <a:xfrm>
            <a:off x="959160" y="2960277"/>
            <a:ext cx="7394681" cy="13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0"/>
              </a:spcAft>
              <a:defRPr/>
            </a:pPr>
            <a:r>
              <a:rPr lang="en-US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平均每天的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煤量×使用天数＝煤的数量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，所以使用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天数与</a:t>
            </a:r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平均每天的</a:t>
            </a:r>
            <a:r>
              <a:rPr lang="zh-CN" altLang="zh-CN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煤量成反比例关系。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1D8C4DB-1F88-4506-85D3-67794CA48D0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</a:p>
        </p:txBody>
      </p:sp>
      <p:pic>
        <p:nvPicPr>
          <p:cNvPr id="36869" name="图片 4">
            <a:extLst>
              <a:ext uri="{FF2B5EF4-FFF2-40B4-BE49-F238E27FC236}">
                <a16:creationId xmlns:a16="http://schemas.microsoft.com/office/drawing/2014/main" id="{93D773DE-732B-4C4C-B84C-7CA93545030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990C98-819F-3D30-385C-F21962EA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287463"/>
            <a:ext cx="87455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）全班的人数一定，按各组人数相等的要求分组，组数与每组的人数。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0974C3-7C15-E4B4-E6AA-D2781827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2665413"/>
            <a:ext cx="8428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因为每组的人数×组数＝全班的人数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，所以组数与每组的人数成反比例关系。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C656734D-1130-D0DC-68C3-F7FB45E1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397000"/>
            <a:ext cx="836990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）圆柱的体积一定，圆柱的底面积与高。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8428B4-92B8-A186-922A-38241DF8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2100263"/>
            <a:ext cx="6972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因为圆柱的底面积×高＝圆柱体积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所以圆柱的底面积与高成反比例关系。</a:t>
            </a:r>
            <a:endParaRPr lang="zh-CN" altLang="en-US" sz="4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8C4AD53-2B19-45DD-B8B3-9E3B431FE8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</a:p>
        </p:txBody>
      </p:sp>
      <p:pic>
        <p:nvPicPr>
          <p:cNvPr id="38917" name="图片 4">
            <a:extLst>
              <a:ext uri="{FF2B5EF4-FFF2-40B4-BE49-F238E27FC236}">
                <a16:creationId xmlns:a16="http://schemas.microsoft.com/office/drawing/2014/main" id="{B29FC2EE-14F2-455E-A27F-9CD8042A0F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A50946B-75FF-9AE6-F020-A2886270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63650"/>
            <a:ext cx="9055944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）在一块菜地上只种黄瓜与西红柿两种作物，这两种作物的种植面积。</a:t>
            </a:r>
            <a:endParaRPr lang="en-US" altLang="zh-CN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FC5DE6-9A00-7682-4E02-7F17720C9E09}"/>
              </a:ext>
            </a:extLst>
          </p:cNvPr>
          <p:cNvSpPr/>
          <p:nvPr/>
        </p:nvSpPr>
        <p:spPr>
          <a:xfrm>
            <a:off x="530225" y="2479980"/>
            <a:ext cx="7991475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因为种黄瓜的面积与种西红柿的面积的和一定，而它们的乘积不一定，所以种黄瓜的面积与种西红柿的面积不成反比例关系。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50B9D67-0181-4054-9423-3AAD11BC8E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</a:p>
        </p:txBody>
      </p:sp>
      <p:pic>
        <p:nvPicPr>
          <p:cNvPr id="39941" name="图片 4">
            <a:extLst>
              <a:ext uri="{FF2B5EF4-FFF2-40B4-BE49-F238E27FC236}">
                <a16:creationId xmlns:a16="http://schemas.microsoft.com/office/drawing/2014/main" id="{87C47A56-B657-4AAB-B730-5F16D183B5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C1AD0BD-7873-BC6C-63ED-FBD1F2DF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14450"/>
            <a:ext cx="8577262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）书的总册数一定，按每包册数相等的规定包装书，包数与每包的册数。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C6F461-12A5-D9FF-E455-CBF968EE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4" y="2694728"/>
            <a:ext cx="77266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因为每包的册数×包数＝书的总册数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，所以包数与每包的册数成反比例关系。</a:t>
            </a:r>
            <a:endParaRPr lang="zh-CN" altLang="en-US" sz="5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90029E-31A5-0622-94E4-C764A763A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34" y="1403935"/>
            <a:ext cx="8255919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12.</a:t>
            </a: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一个手机组装车间要完成一批任务，每天组装手机的数量与需要的天数如下表。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542B71C6-114F-4E6B-3834-49D64DE79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030567"/>
              </p:ext>
            </p:extLst>
          </p:nvPr>
        </p:nvGraphicFramePr>
        <p:xfrm>
          <a:off x="444037" y="2821426"/>
          <a:ext cx="8255925" cy="991175"/>
        </p:xfrm>
        <a:graphic>
          <a:graphicData uri="http://schemas.openxmlformats.org/drawingml/2006/table">
            <a:tbl>
              <a:tblPr firstRow="1" bandRow="1"/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5C97D0-8504-74A7-77DF-61A84B6C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866775"/>
            <a:ext cx="9102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60∶120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65∶130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55∶110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60∶120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65∶130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75∶150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）比值表示每千瓦时的电费。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）成正比例关系，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因为电费∶用电量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每千瓦时的电费（一定），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比值一定。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4183C1-0DBA-D183-ED05-C783A8EB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50" y="666897"/>
            <a:ext cx="730567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+mj-lt"/>
                <a:ea typeface="+mj-ea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）每天组装的数量用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p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表示，需要的天数用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t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表示。你能用式子表示出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p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、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t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和组装的手机总数之间的关系吗？</a:t>
            </a:r>
            <a:endParaRPr lang="en-US" altLang="zh-CN" sz="2800" b="1">
              <a:solidFill>
                <a:prstClr val="black"/>
              </a:solidFill>
              <a:latin typeface="+mj-lt"/>
              <a:ea typeface="+mj-ea"/>
            </a:endParaRPr>
          </a:p>
          <a:p>
            <a:pPr algn="just" defTabSz="914400"/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+mj-lt"/>
                <a:ea typeface="+mj-ea"/>
              </a:rPr>
              <a:t>2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）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p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与</a:t>
            </a:r>
            <a:r>
              <a:rPr lang="en-US" altLang="zh-CN" sz="2800" b="1" i="1">
                <a:solidFill>
                  <a:prstClr val="black"/>
                </a:solidFill>
                <a:latin typeface="+mj-lt"/>
                <a:ea typeface="+mj-ea"/>
              </a:rPr>
              <a:t>t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成什么比例关系？</a:t>
            </a:r>
            <a:endParaRPr lang="en-US" altLang="zh-CN" sz="2800" b="1">
              <a:solidFill>
                <a:prstClr val="black"/>
              </a:solidFill>
              <a:latin typeface="+mj-lt"/>
              <a:ea typeface="+mj-ea"/>
            </a:endParaRPr>
          </a:p>
          <a:p>
            <a:pPr algn="just" defTabSz="914400"/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+mj-lt"/>
                <a:ea typeface="+mj-ea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）如果这批组装任务需要</a:t>
            </a:r>
            <a:r>
              <a:rPr lang="en-US" altLang="zh-CN" sz="2800" b="1">
                <a:solidFill>
                  <a:prstClr val="black"/>
                </a:solidFill>
                <a:latin typeface="+mj-lt"/>
                <a:ea typeface="+mj-ea"/>
              </a:rPr>
              <a:t>8</a:t>
            </a:r>
            <a:r>
              <a:rPr lang="zh-CN" altLang="en-US" sz="2800" b="1">
                <a:solidFill>
                  <a:prstClr val="black"/>
                </a:solidFill>
                <a:latin typeface="+mj-lt"/>
                <a:ea typeface="+mj-ea"/>
              </a:rPr>
              <a:t>天完成，每天要组装多少部手机？</a:t>
            </a:r>
            <a:endParaRPr lang="en-US" altLang="zh-CN" sz="2800" b="1">
              <a:solidFill>
                <a:prstClr val="black"/>
              </a:solidFill>
              <a:latin typeface="+mj-lt"/>
              <a:ea typeface="+mj-ea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5B9A653-E13D-C3CA-680D-27A75046E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18804"/>
              </p:ext>
            </p:extLst>
          </p:nvPr>
        </p:nvGraphicFramePr>
        <p:xfrm>
          <a:off x="363562" y="3485428"/>
          <a:ext cx="8255925" cy="991175"/>
        </p:xfrm>
        <a:graphic>
          <a:graphicData uri="http://schemas.openxmlformats.org/drawingml/2006/table">
            <a:tbl>
              <a:tblPr firstRow="1" bandRow="1"/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7B519F7-6C4E-A0C1-E598-87C1B26A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211388"/>
            <a:ext cx="61372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=500×24=600×20=12000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成反比例关系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500×24÷8=1500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（部）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0C89334-E5C7-4FC9-ECC9-244F8C172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71255"/>
              </p:ext>
            </p:extLst>
          </p:nvPr>
        </p:nvGraphicFramePr>
        <p:xfrm>
          <a:off x="444037" y="1220213"/>
          <a:ext cx="8255925" cy="991175"/>
        </p:xfrm>
        <a:graphic>
          <a:graphicData uri="http://schemas.openxmlformats.org/drawingml/2006/table">
            <a:tbl>
              <a:tblPr firstRow="1" bandRow="1"/>
              <a:tblGrid>
                <a:gridCol w="2752975">
                  <a:extLst>
                    <a:ext uri="{9D8B030D-6E8A-4147-A177-3AD203B41FA5}">
                      <a16:colId xmlns:a16="http://schemas.microsoft.com/office/drawing/2014/main" val="3121482584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0716534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464543437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150989149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514706938"/>
                    </a:ext>
                  </a:extLst>
                </a:gridCol>
                <a:gridCol w="1100590">
                  <a:extLst>
                    <a:ext uri="{9D8B030D-6E8A-4147-A177-3AD203B41FA5}">
                      <a16:colId xmlns:a16="http://schemas.microsoft.com/office/drawing/2014/main" val="3886105533"/>
                    </a:ext>
                  </a:extLst>
                </a:gridCol>
              </a:tblGrid>
              <a:tr h="141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每天组装的数量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部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500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600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800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1200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46165"/>
                  </a:ext>
                </a:extLst>
              </a:tr>
              <a:tr h="53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需要的天数</a:t>
                      </a:r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sz="2400" b="1">
                          <a:latin typeface="+mj-lt"/>
                          <a:ea typeface="楷体" panose="02010609060101010101" pitchFamily="49" charset="-122"/>
                        </a:rPr>
                        <a:t>天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24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12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j-lt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400" b="1">
                        <a:latin typeface="+mj-lt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2408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DD88BA1-2799-1E5B-EDCD-6135AACC2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163199"/>
            <a:ext cx="857726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13.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某两个城市间火车的平均行驶速度与驶完全程所需时间如下表。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932A6F-5E44-AEFC-2E68-17211251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473702"/>
            <a:ext cx="8312728" cy="15914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58FB511-F42C-201B-8BEB-7CF69E3A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13" y="781067"/>
            <a:ext cx="8337973" cy="3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）这两个城市间铁路全长多少千米？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）如果用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表示火车的平均速度，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表示驶完全程所需时间。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成什么比例关系？你能写出这个关系式吗？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）如果火车的平均速度为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325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千米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时，驶完全程需要多长时间？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08239D9-C60A-98D9-76C7-F63EB361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1898822"/>
            <a:ext cx="4873625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260×5=1300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成反比例关系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vt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=1300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1300÷325=4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（时）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E2EFEB-C241-A0D1-555A-A72E8295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" y="654196"/>
            <a:ext cx="6870023" cy="131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91371835-23C4-7978-652F-F5D1875AC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" y="614363"/>
            <a:ext cx="8466138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下面的图象表示斑马和长颈鹿的奔跑情况。</a:t>
            </a:r>
          </a:p>
        </p:txBody>
      </p:sp>
      <p:pic>
        <p:nvPicPr>
          <p:cNvPr id="4" name="图片 3" descr="CCB10">
            <a:extLst>
              <a:ext uri="{FF2B5EF4-FFF2-40B4-BE49-F238E27FC236}">
                <a16:creationId xmlns:a16="http://schemas.microsoft.com/office/drawing/2014/main" id="{177AA9A2-CFC4-BB47-475D-7831A0F3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23975"/>
            <a:ext cx="36957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7FEB42-1A3D-6BD9-3B68-5187A021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4" y="1282513"/>
            <a:ext cx="2891865" cy="31937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3" descr="CCB10">
            <a:extLst>
              <a:ext uri="{FF2B5EF4-FFF2-40B4-BE49-F238E27FC236}">
                <a16:creationId xmlns:a16="http://schemas.microsoft.com/office/drawing/2014/main" id="{C0180328-2C43-4CA6-A683-C1BAF017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36725"/>
            <a:ext cx="310038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 184">
            <a:extLst>
              <a:ext uri="{FF2B5EF4-FFF2-40B4-BE49-F238E27FC236}">
                <a16:creationId xmlns:a16="http://schemas.microsoft.com/office/drawing/2014/main" id="{9942B396-7C07-45D8-9054-0A92F036130D}"/>
              </a:ext>
            </a:extLst>
          </p:cNvPr>
          <p:cNvSpPr>
            <a:spLocks noChangeAspect="1"/>
          </p:cNvSpPr>
          <p:nvPr/>
        </p:nvSpPr>
        <p:spPr>
          <a:xfrm>
            <a:off x="1509713" y="3125788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5" name=" 184">
            <a:extLst>
              <a:ext uri="{FF2B5EF4-FFF2-40B4-BE49-F238E27FC236}">
                <a16:creationId xmlns:a16="http://schemas.microsoft.com/office/drawing/2014/main" id="{01AEBEF1-4BD9-479F-9E21-2ABA1A49BC2F}"/>
              </a:ext>
            </a:extLst>
          </p:cNvPr>
          <p:cNvSpPr>
            <a:spLocks noChangeAspect="1"/>
          </p:cNvSpPr>
          <p:nvPr/>
        </p:nvSpPr>
        <p:spPr>
          <a:xfrm>
            <a:off x="2178050" y="2152650"/>
            <a:ext cx="7937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F3E616-B82E-4AF5-831A-451C8E74CB5B}"/>
              </a:ext>
            </a:extLst>
          </p:cNvPr>
          <p:cNvSpPr txBox="1"/>
          <p:nvPr/>
        </p:nvSpPr>
        <p:spPr>
          <a:xfrm>
            <a:off x="1157288" y="2862263"/>
            <a:ext cx="352425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AB6591-4157-4012-8CE8-CFDF36E292A7}"/>
              </a:ext>
            </a:extLst>
          </p:cNvPr>
          <p:cNvSpPr txBox="1"/>
          <p:nvPr/>
        </p:nvSpPr>
        <p:spPr>
          <a:xfrm>
            <a:off x="2178050" y="2155825"/>
            <a:ext cx="352425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B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5B87A9E-5066-4832-874C-CCED77793DAE}"/>
              </a:ext>
            </a:extLst>
          </p:cNvPr>
          <p:cNvCxnSpPr/>
          <p:nvPr/>
        </p:nvCxnSpPr>
        <p:spPr>
          <a:xfrm>
            <a:off x="890588" y="3162300"/>
            <a:ext cx="612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7A060A2-B757-41F7-8AFE-7CDB2C0E4C41}"/>
              </a:ext>
            </a:extLst>
          </p:cNvPr>
          <p:cNvCxnSpPr/>
          <p:nvPr/>
        </p:nvCxnSpPr>
        <p:spPr>
          <a:xfrm>
            <a:off x="1552575" y="3162300"/>
            <a:ext cx="0" cy="971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87F6F6E-FF11-4B06-9B5B-A14AAEACD56D}"/>
              </a:ext>
            </a:extLst>
          </p:cNvPr>
          <p:cNvCxnSpPr/>
          <p:nvPr/>
        </p:nvCxnSpPr>
        <p:spPr>
          <a:xfrm flipH="1">
            <a:off x="2206625" y="2208213"/>
            <a:ext cx="11113" cy="1943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260A1DE-A565-4828-AAC9-67C882BDDB51}"/>
              </a:ext>
            </a:extLst>
          </p:cNvPr>
          <p:cNvCxnSpPr/>
          <p:nvPr/>
        </p:nvCxnSpPr>
        <p:spPr>
          <a:xfrm flipV="1">
            <a:off x="895350" y="2179638"/>
            <a:ext cx="1330325" cy="174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EE2F038-A9B8-4AD4-B545-4BD30780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333500"/>
            <a:ext cx="4757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</a:rPr>
              <a:t>A</a:t>
            </a:r>
            <a:r>
              <a:rPr lang="zh-CN" altLang="en-US" sz="2800" b="1">
                <a:solidFill>
                  <a:srgbClr val="FF0000"/>
                </a:solidFill>
              </a:rPr>
              <a:t>点速度</a:t>
            </a:r>
            <a:r>
              <a:rPr lang="en-US" altLang="zh-CN" sz="2800" b="1">
                <a:solidFill>
                  <a:srgbClr val="FF0000"/>
                </a:solidFill>
              </a:rPr>
              <a:t>=12</a:t>
            </a:r>
            <a:r>
              <a:rPr lang="zh-CN" altLang="en-US" sz="2800" b="1">
                <a:solidFill>
                  <a:srgbClr val="FF0000"/>
                </a:solidFill>
              </a:rPr>
              <a:t>÷</a:t>
            </a:r>
            <a:r>
              <a:rPr lang="en-US" altLang="zh-CN" sz="2800" b="1">
                <a:solidFill>
                  <a:srgbClr val="FF0000"/>
                </a:solidFill>
              </a:rPr>
              <a:t>10=1.2km/</a:t>
            </a:r>
            <a:r>
              <a:rPr lang="zh-CN" altLang="en-US" sz="2800" b="1">
                <a:solidFill>
                  <a:srgbClr val="FF0000"/>
                </a:solidFill>
              </a:rPr>
              <a:t>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1CC7A9-A97F-4B2D-B2E7-8BC57B9C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838325"/>
            <a:ext cx="4757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</a:rPr>
              <a:t>B</a:t>
            </a:r>
            <a:r>
              <a:rPr lang="zh-CN" altLang="en-US" sz="2800" b="1">
                <a:solidFill>
                  <a:srgbClr val="FF0000"/>
                </a:solidFill>
              </a:rPr>
              <a:t>点速度</a:t>
            </a:r>
            <a:r>
              <a:rPr lang="en-US" altLang="zh-CN" sz="2800" b="1">
                <a:solidFill>
                  <a:srgbClr val="FF0000"/>
                </a:solidFill>
              </a:rPr>
              <a:t>=24</a:t>
            </a:r>
            <a:r>
              <a:rPr lang="zh-CN" altLang="en-US" sz="2800" b="1">
                <a:solidFill>
                  <a:srgbClr val="FF0000"/>
                </a:solidFill>
              </a:rPr>
              <a:t>÷</a:t>
            </a:r>
            <a:r>
              <a:rPr lang="en-US" altLang="zh-CN" sz="2800" b="1">
                <a:solidFill>
                  <a:srgbClr val="FF0000"/>
                </a:solidFill>
              </a:rPr>
              <a:t>20=1.2km/</a:t>
            </a:r>
            <a:r>
              <a:rPr lang="zh-CN" altLang="en-US" sz="2800" b="1">
                <a:solidFill>
                  <a:srgbClr val="FF0000"/>
                </a:solidFill>
              </a:rPr>
              <a:t>分</a:t>
            </a:r>
          </a:p>
        </p:txBody>
      </p:sp>
      <p:graphicFrame>
        <p:nvGraphicFramePr>
          <p:cNvPr id="14" name="对象 13">
            <a:hlinkClick r:id="" action="ppaction://ole?verb=1"/>
            <a:extLst>
              <a:ext uri="{FF2B5EF4-FFF2-40B4-BE49-F238E27FC236}">
                <a16:creationId xmlns:a16="http://schemas.microsoft.com/office/drawing/2014/main" id="{16CADECF-FEE5-4E40-9252-342F38B72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5338" y="2117725"/>
          <a:ext cx="10096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8570" imgH="406400" progId="Equation.KSEE3">
                  <p:embed/>
                </p:oleObj>
              </mc:Choice>
              <mc:Fallback>
                <p:oleObj r:id="rId3" imgW="368570" imgH="406400" progId="Equation.KSEE3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2117725"/>
                        <a:ext cx="100965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DA4179F-5481-4A90-84D0-B32B52E0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525" y="2414588"/>
            <a:ext cx="3078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=1.2km/</a:t>
            </a:r>
            <a:r>
              <a:rPr lang="zh-CN" altLang="en-US" sz="2800" b="1">
                <a:solidFill>
                  <a:srgbClr val="FF0000"/>
                </a:solidFill>
              </a:rPr>
              <a:t>分</a:t>
            </a:r>
          </a:p>
        </p:txBody>
      </p:sp>
      <p:sp>
        <p:nvSpPr>
          <p:cNvPr id="48143" name="文本框 4">
            <a:extLst>
              <a:ext uri="{FF2B5EF4-FFF2-40B4-BE49-F238E27FC236}">
                <a16:creationId xmlns:a16="http://schemas.microsoft.com/office/drawing/2014/main" id="{096733B3-BCAF-48A7-B088-0CA8918F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39763"/>
            <a:ext cx="79898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（1）斑马的奔跑路程与奔跑时间是否成正比例关系？长颈鹿呢？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374415A-3FE1-4477-B9BE-358CB3E5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2443163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（一定）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ACC0F0-3BAF-4C5D-921A-E3B9B50B7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4124325"/>
            <a:ext cx="2684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都成正比例关系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B7BF0E5-1ABD-4E55-8A01-82724501A150}"/>
              </a:ext>
            </a:extLst>
          </p:cNvPr>
          <p:cNvCxnSpPr/>
          <p:nvPr/>
        </p:nvCxnSpPr>
        <p:spPr>
          <a:xfrm>
            <a:off x="892175" y="3821113"/>
            <a:ext cx="323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8C8C14-0FF0-4BF2-A22A-09D679FC4D28}"/>
              </a:ext>
            </a:extLst>
          </p:cNvPr>
          <p:cNvCxnSpPr/>
          <p:nvPr/>
        </p:nvCxnSpPr>
        <p:spPr>
          <a:xfrm>
            <a:off x="1217613" y="3824288"/>
            <a:ext cx="0" cy="3238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 184">
            <a:extLst>
              <a:ext uri="{FF2B5EF4-FFF2-40B4-BE49-F238E27FC236}">
                <a16:creationId xmlns:a16="http://schemas.microsoft.com/office/drawing/2014/main" id="{B1954257-74CA-475C-AF65-E61AC26C41D0}"/>
              </a:ext>
            </a:extLst>
          </p:cNvPr>
          <p:cNvSpPr>
            <a:spLocks noChangeAspect="1"/>
          </p:cNvSpPr>
          <p:nvPr/>
        </p:nvSpPr>
        <p:spPr>
          <a:xfrm>
            <a:off x="1192213" y="3786188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2EA1F3-8B2B-473C-A532-202034FEAA2B}"/>
              </a:ext>
            </a:extLst>
          </p:cNvPr>
          <p:cNvSpPr txBox="1"/>
          <p:nvPr/>
        </p:nvSpPr>
        <p:spPr>
          <a:xfrm>
            <a:off x="1206500" y="3819525"/>
            <a:ext cx="3524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+mj-lt"/>
                <a:ea typeface="+mj-ea"/>
                <a:sym typeface="+mn-ea"/>
              </a:rPr>
              <a:t>C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A7F4339-4723-4991-B1AA-55F1B4FE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198813"/>
            <a:ext cx="4511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同样，长颈鹿的速度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sym typeface="宋体" panose="02010600030101010101" pitchFamily="2" charset="-122"/>
              </a:rPr>
              <a:t>v=</a:t>
            </a:r>
            <a:r>
              <a:rPr lang="en-US" altLang="zh-CN" sz="2800" b="1">
                <a:solidFill>
                  <a:srgbClr val="FF0000"/>
                </a:solidFill>
                <a:sym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sym typeface="宋体" panose="02010600030101010101" pitchFamily="2" charset="-122"/>
              </a:rPr>
              <a:t>5=0.8km/</a:t>
            </a: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分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EB323DC-CCD9-4BB0-A068-43B950DFB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3617913"/>
            <a:ext cx="1612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sym typeface="宋体" panose="02010600030101010101" pitchFamily="2" charset="-122"/>
              </a:rPr>
              <a:t>（一定）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12" grpId="0"/>
      <p:bldP spid="13" grpId="0"/>
      <p:bldP spid="15" grpId="0"/>
      <p:bldP spid="17" grpId="0"/>
      <p:bldP spid="18" grpId="0"/>
      <p:bldP spid="21" grpId="0" bldLvl="0" animBg="1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D50E4004-F284-A0CA-FB33-DBD6C842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643"/>
            <a:ext cx="808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（2）估计一下，两种动物18分钟各跑多少千米？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F2F7DD-95FA-E76B-2348-7AC2ADC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1663"/>
            <a:ext cx="8272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（3）从图象上看，斑马跑得快还是长颈鹿跑得快？</a:t>
            </a:r>
          </a:p>
        </p:txBody>
      </p:sp>
      <p:pic>
        <p:nvPicPr>
          <p:cNvPr id="16" name="图片 15" descr="CCB10">
            <a:extLst>
              <a:ext uri="{FF2B5EF4-FFF2-40B4-BE49-F238E27FC236}">
                <a16:creationId xmlns:a16="http://schemas.microsoft.com/office/drawing/2014/main" id="{4E6E8E91-B06A-4534-57B6-8BE47C4B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369070"/>
            <a:ext cx="26114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A7AE030-9807-4C1D-DDBE-78A556EE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939143"/>
            <a:ext cx="4667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斑马：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1.2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18=21.6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（千米）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27390F-7282-CCC1-87CA-42AE13FA5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389993"/>
            <a:ext cx="502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长颈鹿：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0.8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18=14.4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（千米）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DFEA705-BD5F-2723-276B-30F26CB3CF16}"/>
              </a:ext>
            </a:extLst>
          </p:cNvPr>
          <p:cNvCxnSpPr/>
          <p:nvPr/>
        </p:nvCxnSpPr>
        <p:spPr>
          <a:xfrm flipH="1">
            <a:off x="1852613" y="3858145"/>
            <a:ext cx="1587" cy="53975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CEC090-192B-31A7-9ABF-E1427D322763}"/>
              </a:ext>
            </a:extLst>
          </p:cNvPr>
          <p:cNvCxnSpPr/>
          <p:nvPr/>
        </p:nvCxnSpPr>
        <p:spPr>
          <a:xfrm flipH="1">
            <a:off x="1854200" y="3569220"/>
            <a:ext cx="1588" cy="8286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1" name=" 184">
            <a:extLst>
              <a:ext uri="{FF2B5EF4-FFF2-40B4-BE49-F238E27FC236}">
                <a16:creationId xmlns:a16="http://schemas.microsoft.com/office/drawing/2014/main" id="{7B2DC064-ED52-4EDB-9FB8-B5F5E6E4AAF4}"/>
              </a:ext>
            </a:extLst>
          </p:cNvPr>
          <p:cNvSpPr>
            <a:spLocks noChangeAspect="1"/>
          </p:cNvSpPr>
          <p:nvPr/>
        </p:nvSpPr>
        <p:spPr>
          <a:xfrm>
            <a:off x="1816100" y="3831157"/>
            <a:ext cx="79375" cy="73025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22" name=" 184">
            <a:extLst>
              <a:ext uri="{FF2B5EF4-FFF2-40B4-BE49-F238E27FC236}">
                <a16:creationId xmlns:a16="http://schemas.microsoft.com/office/drawing/2014/main" id="{B7D44DC1-DDAD-48DA-2330-CA4F18A92881}"/>
              </a:ext>
            </a:extLst>
          </p:cNvPr>
          <p:cNvSpPr>
            <a:spLocks noChangeAspect="1"/>
          </p:cNvSpPr>
          <p:nvPr/>
        </p:nvSpPr>
        <p:spPr>
          <a:xfrm>
            <a:off x="1816100" y="3534295"/>
            <a:ext cx="79375" cy="71437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0E932CB-EDED-3AF0-9BD6-F102515C31E4}"/>
              </a:ext>
            </a:extLst>
          </p:cNvPr>
          <p:cNvCxnSpPr/>
          <p:nvPr/>
        </p:nvCxnSpPr>
        <p:spPr>
          <a:xfrm>
            <a:off x="1296988" y="3848620"/>
            <a:ext cx="53975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F666AA2-9C91-807E-16FC-61F96331C93B}"/>
              </a:ext>
            </a:extLst>
          </p:cNvPr>
          <p:cNvCxnSpPr/>
          <p:nvPr/>
        </p:nvCxnSpPr>
        <p:spPr>
          <a:xfrm>
            <a:off x="1306513" y="3578745"/>
            <a:ext cx="54133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061436E-C0A4-3050-91D7-E53EDEAC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746375"/>
            <a:ext cx="48180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从图象上看，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分钟时，斑马跑了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千米，长颈鹿跑了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千米。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AAE4B5A-6445-8952-6E2D-4D3180DE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025" y="4100513"/>
            <a:ext cx="3298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所以斑马跑的快。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1" grpId="0" animBg="1"/>
      <p:bldP spid="22" grpId="0" bldLvl="0" animBg="1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231235-3B19-2063-ECCD-DF6697B3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3076"/>
            <a:ext cx="780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15*.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zh-CN" altLang="en-US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三个相关联的量，并有</a:t>
            </a:r>
            <a:r>
              <a:rPr lang="zh-CN" altLang="en-US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5C31A862-6FF8-88B1-39D4-15D5F546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303639"/>
            <a:ext cx="66992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（1）当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比例关系；</a:t>
            </a: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（2）当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比例关系；</a:t>
            </a: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（3）当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一定时，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zh-CN" altLang="en-US" sz="2800" b="1" i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2800" b="1" u="sng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比例关系。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F2390C-0F25-93CF-3F63-2E47979A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1771952"/>
            <a:ext cx="1187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43D652-C5ED-DF25-248A-586626B6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1816402"/>
            <a:ext cx="251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即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的积一定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3FAFB7-99B5-5D0D-CF04-D8E181B2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816402"/>
            <a:ext cx="1811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（一定）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3B4B0D-40F1-BBBE-CD82-2EAFEC03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1816402"/>
            <a:ext cx="2611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则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x,y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成反比例。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4707CBD-F8EF-FD00-3086-217C10A72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72102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</a:t>
            </a:r>
          </a:p>
        </p:txBody>
      </p:sp>
      <p:sp>
        <p:nvSpPr>
          <p:cNvPr id="12" name="燕尾形箭头">
            <a:extLst>
              <a:ext uri="{FF2B5EF4-FFF2-40B4-BE49-F238E27FC236}">
                <a16:creationId xmlns:a16="http://schemas.microsoft.com/office/drawing/2014/main" id="{D63385D1-CA0A-6AF7-9044-E259B9909A0D}"/>
              </a:ext>
            </a:extLst>
          </p:cNvPr>
          <p:cNvSpPr/>
          <p:nvPr/>
        </p:nvSpPr>
        <p:spPr>
          <a:xfrm>
            <a:off x="2684463" y="3157839"/>
            <a:ext cx="735012" cy="220663"/>
          </a:xfrm>
          <a:custGeom>
            <a:avLst/>
            <a:gdLst>
              <a:gd name="connsiteX0" fmla="*/ 334450 w 774393"/>
              <a:gd name="connsiteY0" fmla="*/ 0 h 488564"/>
              <a:gd name="connsiteX1" fmla="*/ 354663 w 774393"/>
              <a:gd name="connsiteY1" fmla="*/ 6775 h 488564"/>
              <a:gd name="connsiteX2" fmla="*/ 740120 w 774393"/>
              <a:gd name="connsiteY2" fmla="*/ 201332 h 488564"/>
              <a:gd name="connsiteX3" fmla="*/ 774393 w 774393"/>
              <a:gd name="connsiteY3" fmla="*/ 243094 h 488564"/>
              <a:gd name="connsiteX4" fmla="*/ 774168 w 774393"/>
              <a:gd name="connsiteY4" fmla="*/ 244283 h 488564"/>
              <a:gd name="connsiteX5" fmla="*/ 740120 w 774393"/>
              <a:gd name="connsiteY5" fmla="*/ 287233 h 488564"/>
              <a:gd name="connsiteX6" fmla="*/ 354665 w 774393"/>
              <a:gd name="connsiteY6" fmla="*/ 481789 h 488564"/>
              <a:gd name="connsiteX7" fmla="*/ 334450 w 774393"/>
              <a:gd name="connsiteY7" fmla="*/ 488564 h 488564"/>
              <a:gd name="connsiteX8" fmla="*/ 441607 w 774393"/>
              <a:gd name="connsiteY8" fmla="*/ 293830 h 488564"/>
              <a:gd name="connsiteX9" fmla="*/ 49548 w 774393"/>
              <a:gd name="connsiteY9" fmla="*/ 293830 h 488564"/>
              <a:gd name="connsiteX10" fmla="*/ 0 w 774393"/>
              <a:gd name="connsiteY10" fmla="*/ 244282 h 488564"/>
              <a:gd name="connsiteX11" fmla="*/ 49548 w 774393"/>
              <a:gd name="connsiteY11" fmla="*/ 194734 h 488564"/>
              <a:gd name="connsiteX12" fmla="*/ 441607 w 774393"/>
              <a:gd name="connsiteY12" fmla="*/ 194734 h 4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93" h="488564">
                <a:moveTo>
                  <a:pt x="334450" y="0"/>
                </a:moveTo>
                <a:cubicBezTo>
                  <a:pt x="342152" y="1107"/>
                  <a:pt x="348652" y="3741"/>
                  <a:pt x="354663" y="6775"/>
                </a:cubicBezTo>
                <a:lnTo>
                  <a:pt x="740120" y="201332"/>
                </a:lnTo>
                <a:cubicBezTo>
                  <a:pt x="762969" y="212864"/>
                  <a:pt x="774393" y="227980"/>
                  <a:pt x="774393" y="243094"/>
                </a:cubicBezTo>
                <a:cubicBezTo>
                  <a:pt x="774393" y="243491"/>
                  <a:pt x="774384" y="243888"/>
                  <a:pt x="774168" y="244283"/>
                </a:cubicBezTo>
                <a:cubicBezTo>
                  <a:pt x="774985" y="259790"/>
                  <a:pt x="763569" y="275398"/>
                  <a:pt x="740120" y="287233"/>
                </a:cubicBezTo>
                <a:lnTo>
                  <a:pt x="354665" y="481789"/>
                </a:lnTo>
                <a:lnTo>
                  <a:pt x="334450" y="488564"/>
                </a:lnTo>
                <a:lnTo>
                  <a:pt x="441607" y="293830"/>
                </a:lnTo>
                <a:lnTo>
                  <a:pt x="49548" y="293830"/>
                </a:lnTo>
                <a:cubicBezTo>
                  <a:pt x="22184" y="293830"/>
                  <a:pt x="0" y="271647"/>
                  <a:pt x="0" y="244282"/>
                </a:cubicBezTo>
                <a:cubicBezTo>
                  <a:pt x="0" y="216918"/>
                  <a:pt x="22184" y="194734"/>
                  <a:pt x="49548" y="194734"/>
                </a:cubicBezTo>
                <a:lnTo>
                  <a:pt x="441607" y="194734"/>
                </a:lnTo>
                <a:close/>
              </a:path>
            </a:pathLst>
          </a:cu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黑体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D8C11-8A1C-14B8-C1AD-12EFB97E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205214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反</a:t>
            </a:r>
          </a:p>
        </p:txBody>
      </p:sp>
      <p:graphicFrame>
        <p:nvGraphicFramePr>
          <p:cNvPr id="14" name="对象 13">
            <a:hlinkClick r:id="" action="ppaction://ole?verb=1"/>
            <a:extLst>
              <a:ext uri="{FF2B5EF4-FFF2-40B4-BE49-F238E27FC236}">
                <a16:creationId xmlns:a16="http://schemas.microsoft.com/office/drawing/2014/main" id="{A5166B1F-B3B7-1E86-951E-BACC7CFF5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64131"/>
              </p:ext>
            </p:extLst>
          </p:nvPr>
        </p:nvGraphicFramePr>
        <p:xfrm>
          <a:off x="3446463" y="2810177"/>
          <a:ext cx="1003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9370" imgH="431980" progId="Equation.KSEE3">
                  <p:embed/>
                </p:oleObj>
              </mc:Choice>
              <mc:Fallback>
                <p:oleObj r:id="rId2" imgW="419370" imgH="431980" progId="Equation.KSEE3">
                  <p:embed/>
                  <p:pic>
                    <p:nvPicPr>
                      <p:cNvPr id="11" name="对象 10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F26D05B1-A698-498E-9238-4EE443D5F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2810177"/>
                        <a:ext cx="10033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208C632F-5089-59F9-068A-F850E231E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067352"/>
            <a:ext cx="18113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（一定）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744D4C-C6D0-F4D0-024B-71C761C08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3008614"/>
            <a:ext cx="2611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则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z,y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成正比例。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90A2AF-36E0-B1C3-F21B-22E2CF26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370439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正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1E9702-0056-70A2-33FB-7C94605F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4099227"/>
            <a:ext cx="44238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方法同（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z,x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成正比例。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582FAD-4EBF-29F5-E602-934F260C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3527727"/>
            <a:ext cx="539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1">
            <a:extLst>
              <a:ext uri="{FF2B5EF4-FFF2-40B4-BE49-F238E27FC236}">
                <a16:creationId xmlns:a16="http://schemas.microsoft.com/office/drawing/2014/main" id="{B45AA639-D72E-4C07-9783-04D73FC4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214438"/>
            <a:ext cx="865028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16.</a:t>
            </a:r>
            <a:r>
              <a:rPr lang="zh-CN" altLang="en-US" sz="3200" b="1"/>
              <a:t>*一个长方形的面积是</a:t>
            </a:r>
            <a:r>
              <a:rPr lang="en-US" altLang="zh-CN" sz="3200" b="1"/>
              <a:t>36cm</a:t>
            </a:r>
            <a:r>
              <a:rPr lang="en-US" altLang="zh-CN" sz="3200" b="1" baseline="30000"/>
              <a:t>2</a:t>
            </a:r>
            <a:r>
              <a:rPr lang="zh-CN" altLang="en-US" sz="3200" b="1"/>
              <a:t>，用</a:t>
            </a:r>
            <a:r>
              <a:rPr lang="en-US" altLang="zh-CN" sz="3200" b="1" i="1"/>
              <a:t>x</a:t>
            </a:r>
            <a:r>
              <a:rPr lang="zh-CN" altLang="en-US" sz="3200" b="1"/>
              <a:t>和</a:t>
            </a:r>
            <a:r>
              <a:rPr lang="en-US" altLang="zh-CN" sz="3200" b="1" i="1"/>
              <a:t>y</a:t>
            </a:r>
            <a:r>
              <a:rPr lang="zh-CN" altLang="en-US" sz="3200" b="1"/>
              <a:t>表示它的长和宽。</a:t>
            </a:r>
            <a:r>
              <a:rPr lang="en-US" altLang="zh-CN" sz="3200" b="1" i="1"/>
              <a:t>y</a:t>
            </a:r>
            <a:r>
              <a:rPr lang="zh-CN" altLang="en-US" sz="3200" b="1"/>
              <a:t>与</a:t>
            </a:r>
            <a:r>
              <a:rPr lang="en-US" altLang="zh-CN" sz="3200" b="1" i="1"/>
              <a:t>x</a:t>
            </a:r>
            <a:r>
              <a:rPr lang="zh-CN" altLang="en-US" sz="3200" b="1"/>
              <a:t>成什么比例关系？如果把它们的关系用图象表示出来，图象是一条直线吗？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>
            <a:extLst>
              <a:ext uri="{FF2B5EF4-FFF2-40B4-BE49-F238E27FC236}">
                <a16:creationId xmlns:a16="http://schemas.microsoft.com/office/drawing/2014/main" id="{313BE36F-FF2E-47D9-9FC4-10887971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963613"/>
            <a:ext cx="81232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 defTabSz="914400"/>
            <a:r>
              <a:rPr lang="en-US" altLang="zh-CN" sz="3200" b="1">
                <a:solidFill>
                  <a:srgbClr val="000000"/>
                </a:solidFill>
              </a:rPr>
              <a:t>2.</a:t>
            </a:r>
            <a:r>
              <a:rPr lang="zh-CN" altLang="en-US" sz="3200" b="1">
                <a:solidFill>
                  <a:srgbClr val="000000"/>
                </a:solidFill>
              </a:rPr>
              <a:t>判断下面每题中的两种量是否成正比例关系，并说明理由。</a:t>
            </a:r>
          </a:p>
          <a:p>
            <a:pPr algn="just" defTabSz="914400"/>
            <a:r>
              <a:rPr lang="en-US" altLang="zh-CN" sz="3200" b="1">
                <a:solidFill>
                  <a:srgbClr val="000000"/>
                </a:solidFill>
              </a:rPr>
              <a:t>(1)</a:t>
            </a:r>
            <a:r>
              <a:rPr lang="zh-CN" altLang="en-US" sz="3200" b="1">
                <a:solidFill>
                  <a:srgbClr val="000000"/>
                </a:solidFill>
              </a:rPr>
              <a:t>某杂志的单价一定，订阅的费用与订阅的数量。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498EDD1-9AF1-4616-BFA0-E7B1E2739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3052763"/>
            <a:ext cx="755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订阅的费用与订阅的数量是两种相关联的量，</a:t>
            </a: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                                       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所以订阅的费用与订阅的数量成正比例关系。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F3C2BA4-41C8-44AA-AA04-4B939BB2B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35831"/>
              </p:ext>
            </p:extLst>
          </p:nvPr>
        </p:nvGraphicFramePr>
        <p:xfrm>
          <a:off x="1673225" y="3484563"/>
          <a:ext cx="56594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419040" progId="Equation.DSMT4">
                  <p:embed/>
                </p:oleObj>
              </mc:Choice>
              <mc:Fallback>
                <p:oleObj name="Equation" r:id="rId2" imgW="2400120" imgH="41904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3484563"/>
                        <a:ext cx="565943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E3B01E-0AC3-ED8A-2536-F49E6F8B898D}"/>
              </a:ext>
            </a:extLst>
          </p:cNvPr>
          <p:cNvSpPr txBox="1"/>
          <p:nvPr/>
        </p:nvSpPr>
        <p:spPr>
          <a:xfrm>
            <a:off x="1939925" y="4354205"/>
            <a:ext cx="1839913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8  12  16  20  24 28  32 36 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B07F74C4-794D-B357-AA37-D6E3A58E7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81961"/>
              </p:ext>
            </p:extLst>
          </p:nvPr>
        </p:nvGraphicFramePr>
        <p:xfrm>
          <a:off x="1444625" y="927452"/>
          <a:ext cx="6096000" cy="1036638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x</a:t>
                      </a: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/cm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9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18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36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i="1" dirty="0">
                          <a:latin typeface="+mj-lt"/>
                          <a:ea typeface="+mj-ea"/>
                        </a:rPr>
                        <a:t>y</a:t>
                      </a:r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/cm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4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3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2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lang="en-US" altLang="zh-CN" sz="2800" b="1" dirty="0">
                          <a:latin typeface="+mj-lt"/>
                          <a:ea typeface="+mj-ea"/>
                        </a:rPr>
                        <a:t>1</a:t>
                      </a:r>
                      <a:endParaRPr lang="zh-CN" altLang="en-US" sz="2800" b="1" dirty="0">
                        <a:latin typeface="+mj-lt"/>
                        <a:ea typeface="+mj-ea"/>
                      </a:endParaRPr>
                    </a:p>
                  </a:txBody>
                  <a:tcPr marT="45688" marB="4568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E76E17C-F9B5-BDEE-9066-173D5E8BCC60}"/>
              </a:ext>
            </a:extLst>
          </p:cNvPr>
          <p:cNvSpPr txBox="1"/>
          <p:nvPr/>
        </p:nvSpPr>
        <p:spPr>
          <a:xfrm>
            <a:off x="964312" y="489780"/>
            <a:ext cx="1731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Times New Roman"/>
                <a:ea typeface="黑体"/>
              </a:rPr>
              <a:t>列举数据：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D8CA79B-FB37-9FAA-2342-9E9B2B861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092002"/>
              </p:ext>
            </p:extLst>
          </p:nvPr>
        </p:nvGraphicFramePr>
        <p:xfrm>
          <a:off x="1697038" y="2044392"/>
          <a:ext cx="2439986" cy="2392368"/>
        </p:xfrm>
        <a:graphic>
          <a:graphicData uri="http://schemas.openxmlformats.org/drawingml/2006/table">
            <a:tbl>
              <a:tblPr firstRow="1" bandRow="1"/>
              <a:tblGrid>
                <a:gridCol w="20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31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黑体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1000" dirty="0"/>
                    </a:p>
                  </a:txBody>
                  <a:tcPr marL="51621" marR="51621" marT="23466" marB="23466">
                    <a:lnL w="12700">
                      <a:solidFill>
                        <a:sysClr val="windowText" lastClr="000000"/>
                      </a:solidFill>
                      <a:prstDash val="solid"/>
                    </a:lnL>
                    <a:lnR w="12700">
                      <a:solidFill>
                        <a:sysClr val="windowText" lastClr="000000"/>
                      </a:solidFill>
                      <a:prstDash val="solid"/>
                    </a:lnR>
                    <a:lnT w="12700">
                      <a:solidFill>
                        <a:sysClr val="windowText" lastClr="000000"/>
                      </a:solidFill>
                      <a:prstDash val="solid"/>
                    </a:lnT>
                    <a:lnB w="12700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6" name="组合 11">
            <a:extLst>
              <a:ext uri="{FF2B5EF4-FFF2-40B4-BE49-F238E27FC236}">
                <a16:creationId xmlns:a16="http://schemas.microsoft.com/office/drawing/2014/main" id="{30BF28B6-D0CA-0206-BA6C-2204EE897B5A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1966605"/>
            <a:ext cx="4627563" cy="2729045"/>
            <a:chOff x="3907" y="930"/>
            <a:chExt cx="12913" cy="8375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7520AC8F-F271-1BC5-DD22-F5F75662545C}"/>
                </a:ext>
              </a:extLst>
            </p:cNvPr>
            <p:cNvCxnSpPr>
              <a:cxnSpLocks/>
            </p:cNvCxnSpPr>
            <p:nvPr/>
          </p:nvCxnSpPr>
          <p:spPr>
            <a:xfrm>
              <a:off x="5862" y="8510"/>
              <a:ext cx="726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D83E9B70-1DAB-F2BE-FE8A-E94891520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2" y="1127"/>
              <a:ext cx="0" cy="73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id="{2773E53E-8DC0-ECAD-AE17-886ADF7EE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" y="8077"/>
              <a:ext cx="110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id="{B0193078-FB48-4A05-A45B-8D357891D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7" y="7997"/>
              <a:ext cx="3703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/cm</a:t>
              </a:r>
            </a:p>
          </p:txBody>
        </p:sp>
        <p:sp>
          <p:nvSpPr>
            <p:cNvPr id="11" name="文本框 16">
              <a:extLst>
                <a:ext uri="{FF2B5EF4-FFF2-40B4-BE49-F238E27FC236}">
                  <a16:creationId xmlns:a16="http://schemas.microsoft.com/office/drawing/2014/main" id="{E8446A64-5D52-8CFF-B537-28665CE76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930"/>
              <a:ext cx="2160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/cm</a:t>
              </a:r>
            </a:p>
          </p:txBody>
        </p:sp>
      </p:grpSp>
      <p:sp>
        <p:nvSpPr>
          <p:cNvPr id="12" name="椭圆 11">
            <a:extLst>
              <a:ext uri="{FF2B5EF4-FFF2-40B4-BE49-F238E27FC236}">
                <a16:creationId xmlns:a16="http://schemas.microsoft.com/office/drawing/2014/main" id="{E0B3EF2F-CCC4-B852-1BFA-819CB14615EB}"/>
              </a:ext>
            </a:extLst>
          </p:cNvPr>
          <p:cNvSpPr/>
          <p:nvPr/>
        </p:nvSpPr>
        <p:spPr bwMode="auto">
          <a:xfrm>
            <a:off x="3502025" y="4368492"/>
            <a:ext cx="44450" cy="46038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64F628F-4817-6347-288D-B7F90D6CD84A}"/>
              </a:ext>
            </a:extLst>
          </p:cNvPr>
          <p:cNvSpPr txBox="1"/>
          <p:nvPr/>
        </p:nvSpPr>
        <p:spPr>
          <a:xfrm>
            <a:off x="1760538" y="4354205"/>
            <a:ext cx="261937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4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B454A6-0E83-0129-7842-6298B26189F5}"/>
              </a:ext>
            </a:extLst>
          </p:cNvPr>
          <p:cNvSpPr txBox="1"/>
          <p:nvPr/>
        </p:nvSpPr>
        <p:spPr>
          <a:xfrm>
            <a:off x="1416050" y="4044642"/>
            <a:ext cx="260350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4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B73C22-B658-D42B-B056-9FBE92EE02FE}"/>
              </a:ext>
            </a:extLst>
          </p:cNvPr>
          <p:cNvSpPr txBox="1"/>
          <p:nvPr/>
        </p:nvSpPr>
        <p:spPr>
          <a:xfrm>
            <a:off x="1416050" y="3838267"/>
            <a:ext cx="260350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8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F6855C-4131-A70C-186D-D4666F18199C}"/>
              </a:ext>
            </a:extLst>
          </p:cNvPr>
          <p:cNvSpPr txBox="1"/>
          <p:nvPr/>
        </p:nvSpPr>
        <p:spPr>
          <a:xfrm>
            <a:off x="1376363" y="3446155"/>
            <a:ext cx="3556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16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D7DE01E-164C-9509-E370-6E57B50F29F6}"/>
              </a:ext>
            </a:extLst>
          </p:cNvPr>
          <p:cNvSpPr txBox="1"/>
          <p:nvPr/>
        </p:nvSpPr>
        <p:spPr>
          <a:xfrm>
            <a:off x="1376363" y="3635067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12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8FB807-358B-1C0F-A8CB-E6ACE1FC95C9}"/>
              </a:ext>
            </a:extLst>
          </p:cNvPr>
          <p:cNvSpPr txBox="1"/>
          <p:nvPr/>
        </p:nvSpPr>
        <p:spPr>
          <a:xfrm>
            <a:off x="1376363" y="3230255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20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EDD74E-68C2-8DB6-57E2-4F2BFDDAB8BD}"/>
              </a:ext>
            </a:extLst>
          </p:cNvPr>
          <p:cNvSpPr txBox="1"/>
          <p:nvPr/>
        </p:nvSpPr>
        <p:spPr>
          <a:xfrm>
            <a:off x="1368425" y="3022292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28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1B0A49C-A3C4-188E-FFB1-BF8E64720521}"/>
              </a:ext>
            </a:extLst>
          </p:cNvPr>
          <p:cNvSpPr txBox="1"/>
          <p:nvPr/>
        </p:nvSpPr>
        <p:spPr>
          <a:xfrm>
            <a:off x="1360488" y="2820680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32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40CAA9-B28C-6601-C594-D49C0CD20D95}"/>
              </a:ext>
            </a:extLst>
          </p:cNvPr>
          <p:cNvSpPr txBox="1"/>
          <p:nvPr/>
        </p:nvSpPr>
        <p:spPr>
          <a:xfrm>
            <a:off x="1360488" y="2627005"/>
            <a:ext cx="339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Times New Roman"/>
                <a:ea typeface="黑体"/>
              </a:rPr>
              <a:t>36</a:t>
            </a:r>
            <a:endParaRPr lang="zh-CN" altLang="en-US" sz="12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AB0D4FE-58FF-3921-2945-F4AE7340FD2F}"/>
              </a:ext>
            </a:extLst>
          </p:cNvPr>
          <p:cNvSpPr/>
          <p:nvPr/>
        </p:nvSpPr>
        <p:spPr bwMode="auto">
          <a:xfrm>
            <a:off x="2576513" y="4327217"/>
            <a:ext cx="46037" cy="46038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ED73C19-C8B2-59DA-2DC6-864730F738B7}"/>
              </a:ext>
            </a:extLst>
          </p:cNvPr>
          <p:cNvSpPr/>
          <p:nvPr/>
        </p:nvSpPr>
        <p:spPr bwMode="auto">
          <a:xfrm>
            <a:off x="2282825" y="4287530"/>
            <a:ext cx="44450" cy="46037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A132BD3-52FB-48E4-FB6E-5B822B306CBC}"/>
              </a:ext>
            </a:extLst>
          </p:cNvPr>
          <p:cNvSpPr/>
          <p:nvPr/>
        </p:nvSpPr>
        <p:spPr bwMode="auto">
          <a:xfrm>
            <a:off x="2135188" y="4133542"/>
            <a:ext cx="46037" cy="44450"/>
          </a:xfrm>
          <a:prstGeom prst="ellipse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anchor="ctr"/>
          <a:lstStyle/>
          <a:p>
            <a:pPr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BD450B6B-A738-90EF-5285-6A053BCF6768}"/>
              </a:ext>
            </a:extLst>
          </p:cNvPr>
          <p:cNvSpPr>
            <a:spLocks/>
          </p:cNvSpPr>
          <p:nvPr/>
        </p:nvSpPr>
        <p:spPr bwMode="auto">
          <a:xfrm>
            <a:off x="1881188" y="3622367"/>
            <a:ext cx="1731962" cy="776288"/>
          </a:xfrm>
          <a:custGeom>
            <a:avLst/>
            <a:gdLst>
              <a:gd name="T0" fmla="*/ 0 w 1732039"/>
              <a:gd name="T1" fmla="*/ 0 h 776792"/>
              <a:gd name="T2" fmla="*/ 286537 w 1732039"/>
              <a:gd name="T3" fmla="*/ 529855 h 776792"/>
              <a:gd name="T4" fmla="*/ 286537 w 1732039"/>
              <a:gd name="T5" fmla="*/ 529855 h 776792"/>
              <a:gd name="T6" fmla="*/ 418191 w 1732039"/>
              <a:gd name="T7" fmla="*/ 683436 h 776792"/>
              <a:gd name="T8" fmla="*/ 727972 w 1732039"/>
              <a:gd name="T9" fmla="*/ 729510 h 776792"/>
              <a:gd name="T10" fmla="*/ 1649550 w 1732039"/>
              <a:gd name="T11" fmla="*/ 767905 h 776792"/>
              <a:gd name="T12" fmla="*/ 1626317 w 1732039"/>
              <a:gd name="T13" fmla="*/ 760227 h 776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32039" h="776792">
                <a:moveTo>
                  <a:pt x="0" y="0"/>
                </a:moveTo>
                <a:lnTo>
                  <a:pt x="286719" y="534691"/>
                </a:lnTo>
                <a:cubicBezTo>
                  <a:pt x="308675" y="560521"/>
                  <a:pt x="344837" y="656094"/>
                  <a:pt x="418454" y="689674"/>
                </a:cubicBezTo>
                <a:cubicBezTo>
                  <a:pt x="492071" y="723254"/>
                  <a:pt x="523068" y="721962"/>
                  <a:pt x="728420" y="736169"/>
                </a:cubicBezTo>
                <a:cubicBezTo>
                  <a:pt x="933772" y="750376"/>
                  <a:pt x="1500752" y="769749"/>
                  <a:pt x="1650569" y="774915"/>
                </a:cubicBezTo>
                <a:cubicBezTo>
                  <a:pt x="1800386" y="780081"/>
                  <a:pt x="1713854" y="773623"/>
                  <a:pt x="1627322" y="767166"/>
                </a:cubicBezTo>
              </a:path>
            </a:pathLst>
          </a:cu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784D4C6-D131-AF97-E064-A441C471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3008313"/>
            <a:ext cx="306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不是一条直线。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08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>
            <a:extLst>
              <a:ext uri="{FF2B5EF4-FFF2-40B4-BE49-F238E27FC236}">
                <a16:creationId xmlns:a16="http://schemas.microsoft.com/office/drawing/2014/main" id="{CE05EB68-630F-4D52-9C3E-384502FC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968375"/>
            <a:ext cx="68961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（</a:t>
            </a:r>
            <a:r>
              <a:rPr lang="en-US" altLang="zh-CN" sz="3200" b="1">
                <a:solidFill>
                  <a:srgbClr val="000000"/>
                </a:solidFill>
              </a:rPr>
              <a:t>2</a:t>
            </a:r>
            <a:r>
              <a:rPr lang="zh-CN" altLang="en-US" sz="3200" b="1">
                <a:solidFill>
                  <a:srgbClr val="000000"/>
                </a:solidFill>
              </a:rPr>
              <a:t>）正方体的表面积与它的棱长。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04BFF0F-4274-49E7-8D0C-925F89F2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622425"/>
            <a:ext cx="76866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正方体的表面积与它的棱长是两种相关联的量，</a:t>
            </a: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                  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</a:rPr>
              <a:t>                  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，棱长是一个变量，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它们的比值不一定，所以正方体的表面积与它的棱长不成正比例关系。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A31813F-4C9A-4C6D-BBC1-9A956638F7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163" y="2301875"/>
          <a:ext cx="41624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419100" progId="Equation.DSMT4">
                  <p:embed/>
                </p:oleObj>
              </mc:Choice>
              <mc:Fallback>
                <p:oleObj name="Equation" r:id="rId2" imgW="17653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2301875"/>
                        <a:ext cx="41624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>
            <a:extLst>
              <a:ext uri="{FF2B5EF4-FFF2-40B4-BE49-F238E27FC236}">
                <a16:creationId xmlns:a16="http://schemas.microsoft.com/office/drawing/2014/main" id="{4EF59549-CBD8-4E2D-AF4B-FC1FE484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1260475"/>
            <a:ext cx="7480301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（</a:t>
            </a:r>
            <a:r>
              <a:rPr lang="en-US" altLang="zh-CN" sz="3200" b="1">
                <a:solidFill>
                  <a:srgbClr val="000000"/>
                </a:solidFill>
              </a:rPr>
              <a:t>3</a:t>
            </a:r>
            <a:r>
              <a:rPr lang="zh-CN" altLang="en-US" sz="3200" b="1">
                <a:solidFill>
                  <a:srgbClr val="000000"/>
                </a:solidFill>
              </a:rPr>
              <a:t>）一个人的身高与他的年龄。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EFE0C8-3C49-40E3-8E99-EF89FC01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2139950"/>
            <a:ext cx="86391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    一个人的身高与他的年龄是两种相关联的量，但它们的比值不一定，所以一个人的身高与他的年龄不成正比例关系。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0BAE44B2-7343-4801-84AE-F89D93CA6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106488"/>
            <a:ext cx="86677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（</a:t>
            </a:r>
            <a:r>
              <a:rPr lang="en-US" altLang="zh-CN" sz="3200" b="1">
                <a:solidFill>
                  <a:srgbClr val="000000"/>
                </a:solidFill>
              </a:rPr>
              <a:t>4</a:t>
            </a:r>
            <a:r>
              <a:rPr lang="zh-CN" altLang="en-US" sz="3200" b="1">
                <a:solidFill>
                  <a:srgbClr val="000000"/>
                </a:solidFill>
              </a:rPr>
              <a:t>）小麦每公顷产量一定，小麦的总产量与公顷数。</a:t>
            </a:r>
            <a:endParaRPr lang="en-US" altLang="zh-CN" sz="3200" b="1">
              <a:solidFill>
                <a:srgbClr val="00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E0A310-C5B3-4519-84B7-C19285C2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262188"/>
            <a:ext cx="74406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小麦的总产量与公顷数是两种相关联的量，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                                     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所以小麦的总产量与公顷数成正比例关系。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E7ED42A0-E2BE-4D7B-8B5F-B1FA2921D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2954338"/>
          <a:ext cx="63785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419100" progId="Equation.DSMT4">
                  <p:embed/>
                </p:oleObj>
              </mc:Choice>
              <mc:Fallback>
                <p:oleObj name="Equation" r:id="rId2" imgW="27051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954338"/>
                        <a:ext cx="63785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>
            <a:extLst>
              <a:ext uri="{FF2B5EF4-FFF2-40B4-BE49-F238E27FC236}">
                <a16:creationId xmlns:a16="http://schemas.microsoft.com/office/drawing/2014/main" id="{7F81F21C-E85E-43E3-9E71-6BB405A2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17" y="1083824"/>
            <a:ext cx="8365788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（</a:t>
            </a:r>
            <a:r>
              <a:rPr lang="en-US" altLang="zh-CN" sz="3200" b="1">
                <a:solidFill>
                  <a:srgbClr val="000000"/>
                </a:solidFill>
              </a:rPr>
              <a:t>5</a:t>
            </a:r>
            <a:r>
              <a:rPr lang="zh-CN" altLang="en-US" sz="3200" b="1">
                <a:solidFill>
                  <a:srgbClr val="000000"/>
                </a:solidFill>
              </a:rPr>
              <a:t>）一本书的总页数一定，未读的页数与已读的页数。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3B896A-7FA8-4643-8334-4659A7F4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48" y="2291743"/>
            <a:ext cx="78660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未读的页数与已读的页数是两种相关联的量，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未读的页数+已读的页数=书的总页数，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</a:rPr>
              <a:t>这两种量是和一定，不是比值一定，所以未读的页数与已读的页数不成正比例关系。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:a16="http://schemas.microsoft.com/office/drawing/2014/main" id="{45D336C1-5F87-ECC8-B84C-0D043448D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76" y="573208"/>
            <a:ext cx="7397849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下面是某种汽车行驶路程和耗油量的对应数值表。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0E6C872A-2280-DAEC-241A-3E31B4E9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76" y="2782484"/>
            <a:ext cx="8340219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）该汽车的耗油量与行驶路程成正比例关系吗？为什么？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7FC2918A-7001-E864-0C4A-78152B45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352" y="3408936"/>
            <a:ext cx="5435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15∶2=30∶4=45∶6=75∶10=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5" name="组合 9">
            <a:extLst>
              <a:ext uri="{FF2B5EF4-FFF2-40B4-BE49-F238E27FC236}">
                <a16:creationId xmlns:a16="http://schemas.microsoft.com/office/drawing/2014/main" id="{9CD01C1A-52F5-B815-A885-BEAD6739A377}"/>
              </a:ext>
            </a:extLst>
          </p:cNvPr>
          <p:cNvGrpSpPr>
            <a:grpSpLocks/>
          </p:cNvGrpSpPr>
          <p:nvPr/>
        </p:nvGrpSpPr>
        <p:grpSpPr bwMode="auto">
          <a:xfrm>
            <a:off x="7247127" y="3172398"/>
            <a:ext cx="593725" cy="1114425"/>
            <a:chOff x="5573605" y="3748145"/>
            <a:chExt cx="595035" cy="1113988"/>
          </a:xfrm>
        </p:grpSpPr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id="{B9CCE6EC-8395-CCE8-A6C2-C01CDF48B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605" y="3748145"/>
              <a:ext cx="595035" cy="63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15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1199842C-D4A1-9CB4-6274-0A4E8153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3592" y="4230768"/>
              <a:ext cx="389850" cy="63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9F3CAC7-C855-B9E5-378F-A2B71649B7E0}"/>
                </a:ext>
              </a:extLst>
            </p:cNvPr>
            <p:cNvCxnSpPr>
              <a:cxnSpLocks/>
            </p:cNvCxnSpPr>
            <p:nvPr/>
          </p:nvCxnSpPr>
          <p:spPr>
            <a:xfrm>
              <a:off x="5626109" y="4324182"/>
              <a:ext cx="509121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902FC12-D1CC-0088-7910-25D146FF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752" y="3984971"/>
            <a:ext cx="265649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成正比例关系</a:t>
            </a: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F25D7DFF-DA7B-2F28-DE38-33CB1B8A5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72459"/>
              </p:ext>
            </p:extLst>
          </p:nvPr>
        </p:nvGraphicFramePr>
        <p:xfrm>
          <a:off x="1244517" y="1745893"/>
          <a:ext cx="6859587" cy="974732"/>
        </p:xfrm>
        <a:graphic>
          <a:graphicData uri="http://schemas.openxmlformats.org/drawingml/2006/table">
            <a:tbl>
              <a:tblPr firstRow="1" bandRow="1"/>
              <a:tblGrid>
                <a:gridCol w="207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行驶路程</a:t>
                      </a: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/km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15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30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45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</a:rPr>
                        <a:t>75</a:t>
                      </a:r>
                      <a:endParaRPr lang="en-US" altLang="zh-CN" sz="2600" b="1" dirty="0">
                        <a:solidFill>
                          <a:schemeClr val="tx1"/>
                        </a:solidFill>
                        <a:latin typeface="+mj-lt"/>
                        <a:ea typeface="+mj-ea"/>
                      </a:endParaRP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latin typeface="+mj-lt"/>
                          <a:ea typeface="+mj-ea"/>
                        </a:rPr>
                        <a:t>耗油量</a:t>
                      </a: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/L</a:t>
                      </a: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2</a:t>
                      </a: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4</a:t>
                      </a: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6</a:t>
                      </a: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黑体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600" b="1" dirty="0">
                          <a:latin typeface="+mj-lt"/>
                          <a:ea typeface="+mj-ea"/>
                        </a:rPr>
                        <a:t>10</a:t>
                      </a:r>
                    </a:p>
                  </a:txBody>
                  <a:tcPr marL="91442" marR="91442" marT="45563" marB="45563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xHTDdktU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gd1nzvP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xHTDdktU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gd1nzvP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xHTDdktU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Ggd1nzvPnW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2021</Words>
  <Application>Microsoft Office PowerPoint</Application>
  <PresentationFormat>全屏显示(16:9)</PresentationFormat>
  <Paragraphs>294</Paragraphs>
  <Slides>40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等线</vt:lpstr>
      <vt:lpstr>黑体</vt:lpstr>
      <vt:lpstr>楷体</vt:lpstr>
      <vt:lpstr>楷体_GB2312</vt:lpstr>
      <vt:lpstr>宋体</vt:lpstr>
      <vt:lpstr>Arial</vt:lpstr>
      <vt:lpstr>Times New Roman</vt:lpstr>
      <vt:lpstr>1_Office 主题​​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45</cp:revision>
  <dcterms:created xsi:type="dcterms:W3CDTF">2014-04-24T10:36:34Z</dcterms:created>
  <dcterms:modified xsi:type="dcterms:W3CDTF">2023-02-12T15:14:09Z</dcterms:modified>
  <cp:category>状元成才路</cp:category>
  <cp:contentStatus>状元成才路</cp:contentStatus>
  <cp:version>状元成才路</cp:version>
</cp:coreProperties>
</file>