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4"/>
  </p:notesMasterIdLst>
  <p:sldIdLst>
    <p:sldId id="256" r:id="rId2"/>
    <p:sldId id="351" r:id="rId3"/>
    <p:sldId id="344" r:id="rId4"/>
    <p:sldId id="355" r:id="rId5"/>
    <p:sldId id="353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4" r:id="rId14"/>
    <p:sldId id="363" r:id="rId15"/>
    <p:sldId id="326" r:id="rId16"/>
    <p:sldId id="365" r:id="rId17"/>
    <p:sldId id="366" r:id="rId18"/>
    <p:sldId id="370" r:id="rId19"/>
    <p:sldId id="367" r:id="rId20"/>
    <p:sldId id="368" r:id="rId21"/>
    <p:sldId id="371" r:id="rId22"/>
    <p:sldId id="328" r:id="rId23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1A0E9"/>
    <a:srgbClr val="93E3FF"/>
    <a:srgbClr val="E6F5D8"/>
    <a:srgbClr val="3399FF"/>
    <a:srgbClr val="E7F8FF"/>
    <a:srgbClr val="ECFBFE"/>
    <a:srgbClr val="6AD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5" autoAdjust="0"/>
    <p:restoredTop sz="94561" autoAdjust="0"/>
  </p:normalViewPr>
  <p:slideViewPr>
    <p:cSldViewPr snapToGrid="0">
      <p:cViewPr varScale="1">
        <p:scale>
          <a:sx n="114" d="100"/>
          <a:sy n="114" d="100"/>
        </p:scale>
        <p:origin x="475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77B798D-A1AE-43AA-86EC-AA596BCB49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8284BCE-527D-4723-9BAB-DCC15DE679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E6E2393B-108A-44DA-BB34-B771B2FF0246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670F5C0E-7EE2-4545-B925-122CE3D35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2F55EB88-F7BA-42B3-8D12-8A37F4B14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2C53AA-9DBC-4333-A04B-EC4BCCAEDB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389CE1-24D8-45DB-88E2-C6A128C9D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B66CAF4-410D-4A38-A7E0-A5304806BE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64C2707A-4FF0-4881-BD3F-73D1EFD72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616DA68-6B69-4296-9454-C853946FA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D0F2C7CB-D5C7-47C9-9F46-7B1A8CA5C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A0A06B2-AFE6-4920-9E19-EF3E59F74245}" type="slidenum">
              <a:rPr lang="zh-CN" altLang="en-US" smtClean="0">
                <a:ea typeface="黑体" panose="02010609060101010101" pitchFamily="49" charset="-122"/>
              </a:rPr>
              <a:pPr/>
              <a:t>3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93E3955A-5DFF-412F-9686-2B5599337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E5E6CBEF-DD36-4143-A346-372E2AE0F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785A6181-2D17-442C-98E7-2BD4C7463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8C54F23-EDF9-4215-BF32-01D875F188FD}" type="slidenum">
              <a:rPr lang="zh-CN" altLang="en-US" smtClean="0">
                <a:ea typeface="黑体" panose="02010609060101010101" pitchFamily="49" charset="-122"/>
              </a:rPr>
              <a:pPr/>
              <a:t>15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A3738B8-778F-47DA-B992-9BE21446F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5">
            <a:extLst>
              <a:ext uri="{FF2B5EF4-FFF2-40B4-BE49-F238E27FC236}">
                <a16:creationId xmlns:a16="http://schemas.microsoft.com/office/drawing/2014/main" id="{49F6D4F1-4D3B-4110-86C0-B9C0F726D2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3025" y="463550"/>
            <a:ext cx="9290050" cy="4216400"/>
            <a:chOff x="0" y="668038"/>
            <a:chExt cx="12192000" cy="5532083"/>
          </a:xfrm>
        </p:grpSpPr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B0E86A3-54ED-484B-A176-3C8E3A3AC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88" b="11412"/>
            <a:stretch>
              <a:fillRect/>
            </a:stretch>
          </p:blipFill>
          <p:spPr bwMode="auto">
            <a:xfrm>
              <a:off x="0" y="1320799"/>
              <a:ext cx="12192000" cy="4226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7">
              <a:extLst>
                <a:ext uri="{FF2B5EF4-FFF2-40B4-BE49-F238E27FC236}">
                  <a16:creationId xmlns:a16="http://schemas.microsoft.com/office/drawing/2014/main" id="{378AB833-5F24-4B43-BD37-5632FE5D3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82" b="44350"/>
            <a:stretch>
              <a:fillRect/>
            </a:stretch>
          </p:blipFill>
          <p:spPr bwMode="auto">
            <a:xfrm>
              <a:off x="265812" y="668038"/>
              <a:ext cx="2877980" cy="237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8">
              <a:extLst>
                <a:ext uri="{FF2B5EF4-FFF2-40B4-BE49-F238E27FC236}">
                  <a16:creationId xmlns:a16="http://schemas.microsoft.com/office/drawing/2014/main" id="{20077966-4CFB-416A-891F-D078A8B1F0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87" t="32143"/>
            <a:stretch>
              <a:fillRect/>
            </a:stretch>
          </p:blipFill>
          <p:spPr bwMode="auto">
            <a:xfrm>
              <a:off x="8643843" y="3181222"/>
              <a:ext cx="2706153" cy="301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519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A88B9A0B-A31C-4D5E-8134-CC29DD17E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CB1E9C-5D90-4C2D-901D-85D98D2863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12750"/>
            <a:ext cx="9144000" cy="431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990AA3C-9467-4AE7-A2C0-0CDAED50EE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12750"/>
            <a:ext cx="9144000" cy="65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73A39B-7CE2-4A45-9A7C-B741ABEB00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65663"/>
            <a:ext cx="9144000" cy="65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258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BF33859-BC31-47FC-8FD0-D57C7BE88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505054FA-7E4D-4B2B-B9BA-0F155098DC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90500"/>
            <a:ext cx="8785225" cy="4762500"/>
          </a:xfrm>
          <a:prstGeom prst="roundRect">
            <a:avLst>
              <a:gd name="adj" fmla="val 5153"/>
            </a:avLst>
          </a:prstGeom>
          <a:solidFill>
            <a:srgbClr val="FFFFFF"/>
          </a:solidFill>
          <a:ln w="38100">
            <a:solidFill>
              <a:schemeClr val="tx1"/>
            </a:solidFill>
            <a:prstDash val="lgDashDot"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12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D1F313C8-2629-48E2-8F3F-3E243951C0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84CB9FA5-D712-40E0-B6DB-B981DED403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E3BED24D-03B2-4661-BF59-91C5DBDB9D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2936EEC-88CA-4BE3-A5A4-B5C17D021947}"/>
              </a:ext>
            </a:extLst>
          </p:cNvPr>
          <p:cNvCxnSpPr/>
          <p:nvPr/>
        </p:nvCxnSpPr>
        <p:spPr>
          <a:xfrm>
            <a:off x="2165350" y="2830513"/>
            <a:ext cx="4589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副标题 6">
            <a:extLst>
              <a:ext uri="{FF2B5EF4-FFF2-40B4-BE49-F238E27FC236}">
                <a16:creationId xmlns:a16="http://schemas.microsoft.com/office/drawing/2014/main" id="{0AFE6D53-4277-47B1-AB68-5646D344A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2830513"/>
            <a:ext cx="2349500" cy="500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>
                <a:ea typeface="楷体" panose="02010609060101010101" pitchFamily="49" charset="-122"/>
              </a:rPr>
              <a:t>R</a:t>
            </a:r>
            <a:r>
              <a:rPr lang="zh-CN" altLang="en-US">
                <a:latin typeface="+mn-ea"/>
              </a:rPr>
              <a:t>·</a:t>
            </a:r>
            <a:r>
              <a:rPr lang="zh-CN" altLang="en-US">
                <a:ea typeface="楷体" panose="02010609060101010101" pitchFamily="49" charset="-122"/>
              </a:rPr>
              <a:t>六年级下册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9220" name="标题 5">
            <a:extLst>
              <a:ext uri="{FF2B5EF4-FFF2-40B4-BE49-F238E27FC236}">
                <a16:creationId xmlns:a16="http://schemas.microsoft.com/office/drawing/2014/main" id="{8D4BA95F-6449-466B-B31A-BB30BCA50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2141538"/>
            <a:ext cx="28606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比例尺（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9221" name="TextBox 1">
            <a:extLst>
              <a:ext uri="{FF2B5EF4-FFF2-40B4-BE49-F238E27FC236}">
                <a16:creationId xmlns:a16="http://schemas.microsoft.com/office/drawing/2014/main" id="{869147C0-5362-44FF-ABBC-D63AB4DCA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1462088"/>
            <a:ext cx="3433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比例的应用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04EFBB-F104-475A-8F30-BDDB106DB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67" y="1394835"/>
            <a:ext cx="1484457" cy="139564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>
            <a:extLst>
              <a:ext uri="{FF2B5EF4-FFF2-40B4-BE49-F238E27FC236}">
                <a16:creationId xmlns:a16="http://schemas.microsoft.com/office/drawing/2014/main" id="{2D80CCE7-F7EE-4878-9EA7-DE0A5D82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725488"/>
            <a:ext cx="37353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C0D049A-5871-49B7-9089-F200361F6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847975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267C39-C4F4-4574-BCA6-D5F464BBA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2847975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56E8C2-E2D6-401A-B93A-41EB481BF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846388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741E80-A43E-4548-A017-4DB7FDD576E3}"/>
              </a:ext>
            </a:extLst>
          </p:cNvPr>
          <p:cNvSpPr/>
          <p:nvPr/>
        </p:nvSpPr>
        <p:spPr>
          <a:xfrm>
            <a:off x="1092200" y="3384550"/>
            <a:ext cx="6908800" cy="1212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解：设小明家到学校的图上距离是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厘米。</a:t>
            </a:r>
          </a:p>
          <a:p>
            <a:pPr indent="200025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i="1" kern="100" dirty="0">
                <a:latin typeface="+mj-lt"/>
                <a:ea typeface="+mn-ea"/>
                <a:cs typeface="Times New Roman" panose="02020603050405020304" pitchFamily="18" charset="0"/>
              </a:rPr>
              <a:t>       x</a:t>
            </a:r>
            <a:r>
              <a:rPr lang="zh-CN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20000</a:t>
            </a:r>
            <a:r>
              <a:rPr lang="zh-CN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10000       </a:t>
            </a:r>
            <a:r>
              <a:rPr lang="en-US" altLang="zh-CN" sz="2800" b="1" i="1" kern="100" dirty="0">
                <a:latin typeface="+mj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endParaRPr lang="zh-CN" altLang="zh-CN" sz="2800" b="1" kern="100" dirty="0"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463" name="图片 7">
            <a:extLst>
              <a:ext uri="{FF2B5EF4-FFF2-40B4-BE49-F238E27FC236}">
                <a16:creationId xmlns:a16="http://schemas.microsoft.com/office/drawing/2014/main" id="{17FBACC5-C6FE-40F9-882A-A66991AD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74136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>
            <a:extLst>
              <a:ext uri="{FF2B5EF4-FFF2-40B4-BE49-F238E27FC236}">
                <a16:creationId xmlns:a16="http://schemas.microsoft.com/office/drawing/2014/main" id="{44C1F442-B046-4906-B23A-4267866E2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595313"/>
            <a:ext cx="37353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矩形 3">
            <a:extLst>
              <a:ext uri="{FF2B5EF4-FFF2-40B4-BE49-F238E27FC236}">
                <a16:creationId xmlns:a16="http://schemas.microsoft.com/office/drawing/2014/main" id="{59E3F68E-B63F-4BF2-8C46-C1BA220FF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530475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484" name="矩形 4">
            <a:extLst>
              <a:ext uri="{FF2B5EF4-FFF2-40B4-BE49-F238E27FC236}">
                <a16:creationId xmlns:a16="http://schemas.microsoft.com/office/drawing/2014/main" id="{630AC211-F7A2-46AB-89A4-85C4F36E5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2530475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485" name="矩形 5">
            <a:extLst>
              <a:ext uri="{FF2B5EF4-FFF2-40B4-BE49-F238E27FC236}">
                <a16:creationId xmlns:a16="http://schemas.microsoft.com/office/drawing/2014/main" id="{49435AF6-DA77-439E-89E5-EEBE9EF7C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2528888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A254F3-4F75-4CAD-89CF-B5897F688D18}"/>
              </a:ext>
            </a:extLst>
          </p:cNvPr>
          <p:cNvSpPr/>
          <p:nvPr/>
        </p:nvSpPr>
        <p:spPr>
          <a:xfrm>
            <a:off x="1108075" y="2981325"/>
            <a:ext cx="7683500" cy="1773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解：设小亮家到小明家的图上距离是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厘米。</a:t>
            </a:r>
          </a:p>
          <a:p>
            <a:pPr indent="200025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i="1" kern="100" dirty="0">
                <a:latin typeface="+mn-lt"/>
                <a:ea typeface="+mn-ea"/>
                <a:cs typeface="Times New Roman" panose="02020603050405020304" pitchFamily="18" charset="0"/>
              </a:rPr>
              <a:t>       x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40000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10000       </a:t>
            </a:r>
            <a:r>
              <a:rPr lang="en-US" altLang="zh-CN" sz="2800" b="1" i="1" kern="100" dirty="0"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4</a:t>
            </a:r>
            <a:endParaRPr lang="zh-CN" altLang="zh-CN" sz="2800" b="1" kern="100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小亮家到学校的图上距离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:  4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cm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20487" name="图片 7">
            <a:extLst>
              <a:ext uri="{FF2B5EF4-FFF2-40B4-BE49-F238E27FC236}">
                <a16:creationId xmlns:a16="http://schemas.microsoft.com/office/drawing/2014/main" id="{F4BBAFD7-58C5-458D-AC99-1CD15B0B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5953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>
            <a:extLst>
              <a:ext uri="{FF2B5EF4-FFF2-40B4-BE49-F238E27FC236}">
                <a16:creationId xmlns:a16="http://schemas.microsoft.com/office/drawing/2014/main" id="{74613504-1F69-4C89-82F6-0D7EE6D48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887413"/>
            <a:ext cx="37353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3">
            <a:extLst>
              <a:ext uri="{FF2B5EF4-FFF2-40B4-BE49-F238E27FC236}">
                <a16:creationId xmlns:a16="http://schemas.microsoft.com/office/drawing/2014/main" id="{0DBDACBE-32D7-4823-A2DA-25A0FD7C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809875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508" name="矩形 4">
            <a:extLst>
              <a:ext uri="{FF2B5EF4-FFF2-40B4-BE49-F238E27FC236}">
                <a16:creationId xmlns:a16="http://schemas.microsoft.com/office/drawing/2014/main" id="{7F97D63E-7A82-45AC-B1D7-07112785B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809875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509" name="矩形 5">
            <a:extLst>
              <a:ext uri="{FF2B5EF4-FFF2-40B4-BE49-F238E27FC236}">
                <a16:creationId xmlns:a16="http://schemas.microsoft.com/office/drawing/2014/main" id="{7F312F89-7966-4DA0-A276-82AA1ECE7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2808288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E52690B-3E39-472A-B476-D23DC68EE1FE}"/>
              </a:ext>
            </a:extLst>
          </p:cNvPr>
          <p:cNvSpPr/>
          <p:nvPr/>
        </p:nvSpPr>
        <p:spPr>
          <a:xfrm>
            <a:off x="1174750" y="3300413"/>
            <a:ext cx="6908800" cy="1212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解：设小红家到学校的图上距离是</a:t>
            </a:r>
            <a:r>
              <a:rPr lang="en-US" altLang="zh-CN" sz="2800" b="1" i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厘米。</a:t>
            </a:r>
          </a:p>
          <a:p>
            <a:pPr indent="200025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i="1" kern="100" dirty="0">
                <a:latin typeface="+mn-lt"/>
                <a:ea typeface="+mn-ea"/>
                <a:cs typeface="Times New Roman" panose="02020603050405020304" pitchFamily="18" charset="0"/>
              </a:rPr>
              <a:t>       x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25000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∶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10000       </a:t>
            </a:r>
            <a:r>
              <a:rPr lang="en-US" altLang="zh-CN" sz="2800" b="1" i="1" kern="100" dirty="0">
                <a:latin typeface="+mn-lt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+mn-lt"/>
                <a:ea typeface="+mn-ea"/>
                <a:cs typeface="Times New Roman" panose="02020603050405020304" pitchFamily="18" charset="0"/>
              </a:rPr>
              <a:t>2.5</a:t>
            </a:r>
            <a:endParaRPr lang="zh-CN" altLang="zh-CN" sz="2800" b="1" kern="100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511" name="图片 7">
            <a:extLst>
              <a:ext uri="{FF2B5EF4-FFF2-40B4-BE49-F238E27FC236}">
                <a16:creationId xmlns:a16="http://schemas.microsoft.com/office/drawing/2014/main" id="{F10082FD-C9E0-464D-91B6-F1AFA4F9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8874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05D4577E-11F0-4D53-849F-953D34F07196}"/>
              </a:ext>
            </a:extLst>
          </p:cNvPr>
          <p:cNvGraphicFramePr>
            <a:graphicFrameLocks noGrp="1"/>
          </p:cNvGraphicFramePr>
          <p:nvPr/>
        </p:nvGraphicFramePr>
        <p:xfrm>
          <a:off x="331788" y="2432050"/>
          <a:ext cx="8480426" cy="24463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4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585"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位置与方向</a:t>
                      </a:r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实际距离</a:t>
                      </a:r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图上与学校间的距离</a:t>
                      </a:r>
                    </a:p>
                  </a:txBody>
                  <a:tcPr marL="91450" marR="91450" marT="45716" marB="4571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5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小明</a:t>
                      </a:r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学校正西方向</a:t>
                      </a:r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200m</a:t>
                      </a:r>
                      <a:endParaRPr lang="zh-CN" altLang="en-US" sz="2400" b="1" dirty="0"/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2cm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5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小亮</a:t>
                      </a:r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小明家正东方向</a:t>
                      </a:r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400m</a:t>
                      </a:r>
                      <a:endParaRPr lang="zh-CN" altLang="en-US" sz="2400" b="1" dirty="0"/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2cm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5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小红</a:t>
                      </a:r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学校正北方向</a:t>
                      </a:r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250m</a:t>
                      </a:r>
                      <a:endParaRPr lang="zh-CN" altLang="en-US" sz="2400" b="1" dirty="0"/>
                    </a:p>
                  </a:txBody>
                  <a:tcPr marL="91450" marR="91450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FF0000"/>
                          </a:solidFill>
                        </a:rPr>
                        <a:t>2.5cm</a:t>
                      </a:r>
                      <a:endParaRPr lang="zh-CN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2557" name="组合 28">
            <a:extLst>
              <a:ext uri="{FF2B5EF4-FFF2-40B4-BE49-F238E27FC236}">
                <a16:creationId xmlns:a16="http://schemas.microsoft.com/office/drawing/2014/main" id="{75BF5791-67AE-44FF-AE87-C7AC5B3E7E63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307975"/>
            <a:ext cx="4019550" cy="1968500"/>
            <a:chOff x="2467155" y="2570672"/>
            <a:chExt cx="4019909" cy="2165230"/>
          </a:xfrm>
        </p:grpSpPr>
        <p:sp>
          <p:nvSpPr>
            <p:cNvPr id="4" name="圆角矩形 8">
              <a:extLst>
                <a:ext uri="{FF2B5EF4-FFF2-40B4-BE49-F238E27FC236}">
                  <a16:creationId xmlns:a16="http://schemas.microsoft.com/office/drawing/2014/main" id="{E63E8E1C-CF1D-4784-9AEE-893F0B714DF9}"/>
                </a:ext>
              </a:extLst>
            </p:cNvPr>
            <p:cNvSpPr/>
            <p:nvPr/>
          </p:nvSpPr>
          <p:spPr>
            <a:xfrm>
              <a:off x="2467155" y="2570672"/>
              <a:ext cx="4019909" cy="2165230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C40BB412-ECB1-438C-A58E-BBF263564577}"/>
                </a:ext>
              </a:extLst>
            </p:cNvPr>
            <p:cNvSpPr/>
            <p:nvPr/>
          </p:nvSpPr>
          <p:spPr>
            <a:xfrm>
              <a:off x="3959538" y="4037441"/>
              <a:ext cx="103196" cy="103024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DBC79CE-48F7-4CD6-8FB2-59162C9845EB}"/>
                </a:ext>
              </a:extLst>
            </p:cNvPr>
            <p:cNvSpPr txBox="1"/>
            <p:nvPr/>
          </p:nvSpPr>
          <p:spPr>
            <a:xfrm>
              <a:off x="3675350" y="4088080"/>
              <a:ext cx="700151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</a:t>
              </a:r>
            </a:p>
          </p:txBody>
        </p:sp>
        <p:cxnSp>
          <p:nvCxnSpPr>
            <p:cNvPr id="22567" name="直接箭头连接符 32">
              <a:extLst>
                <a:ext uri="{FF2B5EF4-FFF2-40B4-BE49-F238E27FC236}">
                  <a16:creationId xmlns:a16="http://schemas.microsoft.com/office/drawing/2014/main" id="{C4421B01-9FAE-4814-A1B0-76E1AD1432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95358" y="2984742"/>
              <a:ext cx="0" cy="543464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57242A3-A480-48F2-B694-313092AD5A86}"/>
                </a:ext>
              </a:extLst>
            </p:cNvPr>
            <p:cNvSpPr txBox="1"/>
            <p:nvPr/>
          </p:nvSpPr>
          <p:spPr>
            <a:xfrm>
              <a:off x="5774212" y="2654487"/>
              <a:ext cx="442953" cy="399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</a:p>
          </p:txBody>
        </p:sp>
        <p:cxnSp>
          <p:nvCxnSpPr>
            <p:cNvPr id="22569" name="直接连接符 34">
              <a:extLst>
                <a:ext uri="{FF2B5EF4-FFF2-40B4-BE49-F238E27FC236}">
                  <a16:creationId xmlns:a16="http://schemas.microsoft.com/office/drawing/2014/main" id="{951D9550-DB9D-4533-B18E-AF3201ABDD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6829" y="4563382"/>
              <a:ext cx="4572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70" name="直接连接符 35">
              <a:extLst>
                <a:ext uri="{FF2B5EF4-FFF2-40B4-BE49-F238E27FC236}">
                  <a16:creationId xmlns:a16="http://schemas.microsoft.com/office/drawing/2014/main" id="{A29CC8B0-4DE5-4F19-A0B1-551E4B8BC6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08267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71" name="直接连接符 36">
              <a:extLst>
                <a:ext uri="{FF2B5EF4-FFF2-40B4-BE49-F238E27FC236}">
                  <a16:creationId xmlns:a16="http://schemas.microsoft.com/office/drawing/2014/main" id="{F671F397-0CDD-48EB-BAFE-FB5031D346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66905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E49240B-3031-47E5-908C-09683339F4F4}"/>
                </a:ext>
              </a:extLst>
            </p:cNvPr>
            <p:cNvSpPr txBox="1"/>
            <p:nvPr/>
          </p:nvSpPr>
          <p:spPr>
            <a:xfrm>
              <a:off x="4951814" y="4088080"/>
              <a:ext cx="312766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0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06F8E21-0104-4A4F-87CE-715CBF3812C2}"/>
                </a:ext>
              </a:extLst>
            </p:cNvPr>
            <p:cNvSpPr txBox="1"/>
            <p:nvPr/>
          </p:nvSpPr>
          <p:spPr>
            <a:xfrm>
              <a:off x="5113753" y="4040933"/>
              <a:ext cx="1373311" cy="3998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       ）</a:t>
              </a: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  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504E3A54-7FB5-4040-B6B6-9036094190CC}"/>
              </a:ext>
            </a:extLst>
          </p:cNvPr>
          <p:cNvSpPr/>
          <p:nvPr/>
        </p:nvSpPr>
        <p:spPr>
          <a:xfrm>
            <a:off x="6318250" y="1758950"/>
            <a:ext cx="23447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比例尺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10000</a:t>
            </a:r>
            <a:endParaRPr lang="zh-CN" altLang="en-US" sz="2400" dirty="0"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22559" name="组合 14">
            <a:extLst>
              <a:ext uri="{FF2B5EF4-FFF2-40B4-BE49-F238E27FC236}">
                <a16:creationId xmlns:a16="http://schemas.microsoft.com/office/drawing/2014/main" id="{D6E3FD23-5B11-4866-A44A-8FF9237117B3}"/>
              </a:ext>
            </a:extLst>
          </p:cNvPr>
          <p:cNvGrpSpPr>
            <a:grpSpLocks/>
          </p:cNvGrpSpPr>
          <p:nvPr/>
        </p:nvGrpSpPr>
        <p:grpSpPr bwMode="auto">
          <a:xfrm>
            <a:off x="331788" y="307975"/>
            <a:ext cx="1230312" cy="631825"/>
            <a:chOff x="3641034" y="2255666"/>
            <a:chExt cx="1861931" cy="666061"/>
          </a:xfrm>
        </p:grpSpPr>
        <p:grpSp>
          <p:nvGrpSpPr>
            <p:cNvPr id="22560" name="组合 15">
              <a:extLst>
                <a:ext uri="{FF2B5EF4-FFF2-40B4-BE49-F238E27FC236}">
                  <a16:creationId xmlns:a16="http://schemas.microsoft.com/office/drawing/2014/main" id="{F0D14FB1-ADA9-4AAD-BED6-4E45A1401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034" y="2276782"/>
              <a:ext cx="1861931" cy="644945"/>
              <a:chOff x="3246706" y="2620032"/>
              <a:chExt cx="1861931" cy="644945"/>
            </a:xfrm>
          </p:grpSpPr>
          <p:sp>
            <p:nvSpPr>
              <p:cNvPr id="18" name="六边形 8">
                <a:extLst>
                  <a:ext uri="{FF2B5EF4-FFF2-40B4-BE49-F238E27FC236}">
                    <a16:creationId xmlns:a16="http://schemas.microsoft.com/office/drawing/2014/main" id="{B643D1E6-8A09-4CD6-8CC8-A1BE046DF145}"/>
                  </a:ext>
                </a:extLst>
              </p:cNvPr>
              <p:cNvSpPr/>
              <p:nvPr/>
            </p:nvSpPr>
            <p:spPr>
              <a:xfrm>
                <a:off x="3246706" y="2672551"/>
                <a:ext cx="1861931" cy="592426"/>
              </a:xfrm>
              <a:custGeom>
                <a:avLst/>
                <a:gdLst>
                  <a:gd name="connsiteX0" fmla="*/ 0 w 1835162"/>
                  <a:gd name="connsiteY0" fmla="*/ 296324 h 592647"/>
                  <a:gd name="connsiteX1" fmla="*/ 243412 w 1835162"/>
                  <a:gd name="connsiteY1" fmla="*/ 0 h 592647"/>
                  <a:gd name="connsiteX2" fmla="*/ 1591750 w 1835162"/>
                  <a:gd name="connsiteY2" fmla="*/ 0 h 592647"/>
                  <a:gd name="connsiteX3" fmla="*/ 1835162 w 1835162"/>
                  <a:gd name="connsiteY3" fmla="*/ 296324 h 592647"/>
                  <a:gd name="connsiteX4" fmla="*/ 1591750 w 1835162"/>
                  <a:gd name="connsiteY4" fmla="*/ 592647 h 592647"/>
                  <a:gd name="connsiteX5" fmla="*/ 243412 w 1835162"/>
                  <a:gd name="connsiteY5" fmla="*/ 592647 h 592647"/>
                  <a:gd name="connsiteX6" fmla="*/ 0 w 1835162"/>
                  <a:gd name="connsiteY6" fmla="*/ 296324 h 592647"/>
                  <a:gd name="connsiteX0-1" fmla="*/ 0 w 1835162"/>
                  <a:gd name="connsiteY0-2" fmla="*/ 296324 h 592647"/>
                  <a:gd name="connsiteX1-3" fmla="*/ 243412 w 1835162"/>
                  <a:gd name="connsiteY1-4" fmla="*/ 0 h 592647"/>
                  <a:gd name="connsiteX2-5" fmla="*/ 1591750 w 1835162"/>
                  <a:gd name="connsiteY2-6" fmla="*/ 0 h 592647"/>
                  <a:gd name="connsiteX3-7" fmla="*/ 1835162 w 1835162"/>
                  <a:gd name="connsiteY3-8" fmla="*/ 296324 h 592647"/>
                  <a:gd name="connsiteX4-9" fmla="*/ 1591750 w 1835162"/>
                  <a:gd name="connsiteY4-10" fmla="*/ 592647 h 592647"/>
                  <a:gd name="connsiteX5-11" fmla="*/ 895865 w 1835162"/>
                  <a:gd name="connsiteY5-12" fmla="*/ 573313 h 592647"/>
                  <a:gd name="connsiteX6-13" fmla="*/ 243412 w 1835162"/>
                  <a:gd name="connsiteY6-14" fmla="*/ 592647 h 592647"/>
                  <a:gd name="connsiteX7" fmla="*/ 0 w 1835162"/>
                  <a:gd name="connsiteY7" fmla="*/ 296324 h 592647"/>
                  <a:gd name="connsiteX0-15" fmla="*/ 0 w 1835162"/>
                  <a:gd name="connsiteY0-16" fmla="*/ 296324 h 592647"/>
                  <a:gd name="connsiteX1-17" fmla="*/ 243412 w 1835162"/>
                  <a:gd name="connsiteY1-18" fmla="*/ 0 h 592647"/>
                  <a:gd name="connsiteX2-19" fmla="*/ 1591750 w 1835162"/>
                  <a:gd name="connsiteY2-20" fmla="*/ 0 h 592647"/>
                  <a:gd name="connsiteX3-21" fmla="*/ 1835162 w 1835162"/>
                  <a:gd name="connsiteY3-22" fmla="*/ 296324 h 592647"/>
                  <a:gd name="connsiteX4-23" fmla="*/ 1591750 w 1835162"/>
                  <a:gd name="connsiteY4-24" fmla="*/ 592647 h 592647"/>
                  <a:gd name="connsiteX5-25" fmla="*/ 891103 w 1835162"/>
                  <a:gd name="connsiteY5-26" fmla="*/ 568550 h 592647"/>
                  <a:gd name="connsiteX6-27" fmla="*/ 243412 w 1835162"/>
                  <a:gd name="connsiteY6-28" fmla="*/ 592647 h 592647"/>
                  <a:gd name="connsiteX7-29" fmla="*/ 0 w 1835162"/>
                  <a:gd name="connsiteY7-30" fmla="*/ 296324 h 592647"/>
                  <a:gd name="connsiteX0-31" fmla="*/ 0 w 1835162"/>
                  <a:gd name="connsiteY0-32" fmla="*/ 296324 h 592647"/>
                  <a:gd name="connsiteX1-33" fmla="*/ 243412 w 1835162"/>
                  <a:gd name="connsiteY1-34" fmla="*/ 0 h 592647"/>
                  <a:gd name="connsiteX2-35" fmla="*/ 1591750 w 1835162"/>
                  <a:gd name="connsiteY2-36" fmla="*/ 0 h 592647"/>
                  <a:gd name="connsiteX3-37" fmla="*/ 1835162 w 1835162"/>
                  <a:gd name="connsiteY3-38" fmla="*/ 296324 h 592647"/>
                  <a:gd name="connsiteX4-39" fmla="*/ 1591750 w 1835162"/>
                  <a:gd name="connsiteY4-40" fmla="*/ 592647 h 592647"/>
                  <a:gd name="connsiteX5-41" fmla="*/ 914916 w 1835162"/>
                  <a:gd name="connsiteY5-42" fmla="*/ 568550 h 592647"/>
                  <a:gd name="connsiteX6-43" fmla="*/ 243412 w 1835162"/>
                  <a:gd name="connsiteY6-44" fmla="*/ 592647 h 592647"/>
                  <a:gd name="connsiteX7-45" fmla="*/ 0 w 1835162"/>
                  <a:gd name="connsiteY7-46" fmla="*/ 296324 h 592647"/>
                  <a:gd name="connsiteX0-47" fmla="*/ 0 w 1835162"/>
                  <a:gd name="connsiteY0-48" fmla="*/ 296324 h 592647"/>
                  <a:gd name="connsiteX1-49" fmla="*/ 243412 w 1835162"/>
                  <a:gd name="connsiteY1-50" fmla="*/ 0 h 592647"/>
                  <a:gd name="connsiteX2-51" fmla="*/ 1591750 w 1835162"/>
                  <a:gd name="connsiteY2-52" fmla="*/ 0 h 592647"/>
                  <a:gd name="connsiteX3-53" fmla="*/ 1835162 w 1835162"/>
                  <a:gd name="connsiteY3-54" fmla="*/ 296324 h 592647"/>
                  <a:gd name="connsiteX4-55" fmla="*/ 1591750 w 1835162"/>
                  <a:gd name="connsiteY4-56" fmla="*/ 592647 h 592647"/>
                  <a:gd name="connsiteX5-57" fmla="*/ 900628 w 1835162"/>
                  <a:gd name="connsiteY5-58" fmla="*/ 566169 h 592647"/>
                  <a:gd name="connsiteX6-59" fmla="*/ 243412 w 1835162"/>
                  <a:gd name="connsiteY6-60" fmla="*/ 592647 h 592647"/>
                  <a:gd name="connsiteX7-61" fmla="*/ 0 w 1835162"/>
                  <a:gd name="connsiteY7-62" fmla="*/ 296324 h 592647"/>
                  <a:gd name="connsiteX0-63" fmla="*/ 0 w 1835162"/>
                  <a:gd name="connsiteY0-64" fmla="*/ 296324 h 592647"/>
                  <a:gd name="connsiteX1-65" fmla="*/ 243412 w 1835162"/>
                  <a:gd name="connsiteY1-66" fmla="*/ 0 h 592647"/>
                  <a:gd name="connsiteX2-67" fmla="*/ 1591750 w 1835162"/>
                  <a:gd name="connsiteY2-68" fmla="*/ 0 h 592647"/>
                  <a:gd name="connsiteX3-69" fmla="*/ 1835162 w 1835162"/>
                  <a:gd name="connsiteY3-70" fmla="*/ 296324 h 592647"/>
                  <a:gd name="connsiteX4-71" fmla="*/ 1591750 w 1835162"/>
                  <a:gd name="connsiteY4-72" fmla="*/ 592647 h 592647"/>
                  <a:gd name="connsiteX5-73" fmla="*/ 881578 w 1835162"/>
                  <a:gd name="connsiteY5-74" fmla="*/ 561406 h 592647"/>
                  <a:gd name="connsiteX6-75" fmla="*/ 243412 w 1835162"/>
                  <a:gd name="connsiteY6-76" fmla="*/ 592647 h 592647"/>
                  <a:gd name="connsiteX7-77" fmla="*/ 0 w 1835162"/>
                  <a:gd name="connsiteY7-78" fmla="*/ 296324 h 592647"/>
                  <a:gd name="connsiteX0-79" fmla="*/ 0 w 1835162"/>
                  <a:gd name="connsiteY0-80" fmla="*/ 296324 h 592647"/>
                  <a:gd name="connsiteX1-81" fmla="*/ 243412 w 1835162"/>
                  <a:gd name="connsiteY1-82" fmla="*/ 0 h 592647"/>
                  <a:gd name="connsiteX2-83" fmla="*/ 1591750 w 1835162"/>
                  <a:gd name="connsiteY2-84" fmla="*/ 0 h 592647"/>
                  <a:gd name="connsiteX3-85" fmla="*/ 1835162 w 1835162"/>
                  <a:gd name="connsiteY3-86" fmla="*/ 296324 h 592647"/>
                  <a:gd name="connsiteX4-87" fmla="*/ 1591750 w 1835162"/>
                  <a:gd name="connsiteY4-88" fmla="*/ 592647 h 592647"/>
                  <a:gd name="connsiteX5-89" fmla="*/ 860454 w 1835162"/>
                  <a:gd name="connsiteY5-90" fmla="*/ 554262 h 592647"/>
                  <a:gd name="connsiteX6-91" fmla="*/ 243412 w 1835162"/>
                  <a:gd name="connsiteY6-92" fmla="*/ 592647 h 592647"/>
                  <a:gd name="connsiteX7-93" fmla="*/ 0 w 1835162"/>
                  <a:gd name="connsiteY7-94" fmla="*/ 296324 h 5926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29" y="connsiteY7-30"/>
                  </a:cxn>
                </a:cxnLst>
                <a:rect l="l" t="t" r="r" b="b"/>
                <a:pathLst>
                  <a:path w="1835162" h="592647">
                    <a:moveTo>
                      <a:pt x="0" y="296324"/>
                    </a:moveTo>
                    <a:lnTo>
                      <a:pt x="243412" y="0"/>
                    </a:lnTo>
                    <a:lnTo>
                      <a:pt x="1591750" y="0"/>
                    </a:lnTo>
                    <a:lnTo>
                      <a:pt x="1835162" y="296324"/>
                    </a:lnTo>
                    <a:lnTo>
                      <a:pt x="1591750" y="592647"/>
                    </a:lnTo>
                    <a:cubicBezTo>
                      <a:pt x="1358994" y="592552"/>
                      <a:pt x="1093210" y="554357"/>
                      <a:pt x="860454" y="554262"/>
                    </a:cubicBezTo>
                    <a:lnTo>
                      <a:pt x="243412" y="592647"/>
                    </a:lnTo>
                    <a:lnTo>
                      <a:pt x="0" y="296324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solidFill>
                  <a:srgbClr val="D4D3D3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/>
              </a:p>
            </p:txBody>
          </p:sp>
          <p:sp>
            <p:nvSpPr>
              <p:cNvPr id="19" name="六边形 18">
                <a:extLst>
                  <a:ext uri="{FF2B5EF4-FFF2-40B4-BE49-F238E27FC236}">
                    <a16:creationId xmlns:a16="http://schemas.microsoft.com/office/drawing/2014/main" id="{A8E779D0-1E3F-4FD7-8080-57EDAF826823}"/>
                  </a:ext>
                </a:extLst>
              </p:cNvPr>
              <p:cNvSpPr/>
              <p:nvPr/>
            </p:nvSpPr>
            <p:spPr>
              <a:xfrm>
                <a:off x="3258718" y="2620672"/>
                <a:ext cx="1835504" cy="592426"/>
              </a:xfrm>
              <a:prstGeom prst="hexagon">
                <a:avLst>
                  <a:gd name="adj" fmla="val 41072"/>
                  <a:gd name="vf" fmla="val 115470"/>
                </a:avLst>
              </a:prstGeom>
              <a:solidFill>
                <a:srgbClr val="47B8E1"/>
              </a:solidFill>
              <a:ln w="31750">
                <a:solidFill>
                  <a:srgbClr val="A1D5EE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</a:endParaRPr>
              </a:p>
            </p:txBody>
          </p:sp>
        </p:grpSp>
        <p:sp>
          <p:nvSpPr>
            <p:cNvPr id="22561" name="矩形 16">
              <a:extLst>
                <a:ext uri="{FF2B5EF4-FFF2-40B4-BE49-F238E27FC236}">
                  <a16:creationId xmlns:a16="http://schemas.microsoft.com/office/drawing/2014/main" id="{492D4D21-3DB2-434B-B14C-B6313E1BA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918" y="2255666"/>
              <a:ext cx="902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梳理</a:t>
              </a:r>
            </a:p>
          </p:txBody>
        </p: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0">
            <a:extLst>
              <a:ext uri="{FF2B5EF4-FFF2-40B4-BE49-F238E27FC236}">
                <a16:creationId xmlns:a16="http://schemas.microsoft.com/office/drawing/2014/main" id="{A5C2C420-4895-40F0-A87F-7756E909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488950"/>
            <a:ext cx="53657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21">
            <a:extLst>
              <a:ext uri="{FF2B5EF4-FFF2-40B4-BE49-F238E27FC236}">
                <a16:creationId xmlns:a16="http://schemas.microsoft.com/office/drawing/2014/main" id="{02382FA2-C2E0-4D6D-88B9-A55BDB51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2671763"/>
            <a:ext cx="46513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A96C8D6-A417-4FE1-B812-114E45A39683}"/>
              </a:ext>
            </a:extLst>
          </p:cNvPr>
          <p:cNvSpPr txBox="1"/>
          <p:nvPr/>
        </p:nvSpPr>
        <p:spPr>
          <a:xfrm>
            <a:off x="6997700" y="3014663"/>
            <a:ext cx="503238" cy="1068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rgbClr val="FF0000"/>
                </a:solidFill>
                <a:latin typeface="+mj-lt"/>
                <a:ea typeface="+mj-ea"/>
              </a:rPr>
              <a:t>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EB968CF-EC44-454A-B5A2-A5672C179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292225"/>
            <a:ext cx="43719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学校要建一个长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60m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的长方形操场。请在右图中画出操场的平面图（比例尺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）。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F7DA925-CB27-4F82-8CEF-5B508A80D855}"/>
              </a:ext>
            </a:extLst>
          </p:cNvPr>
          <p:cNvSpPr/>
          <p:nvPr/>
        </p:nvSpPr>
        <p:spPr bwMode="auto">
          <a:xfrm>
            <a:off x="4965700" y="1470025"/>
            <a:ext cx="3516313" cy="224155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0D63079-2A18-4F56-8062-E31774DC5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3887788"/>
            <a:ext cx="3790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E9667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解这类问题有哪几步？</a:t>
            </a:r>
            <a:endParaRPr lang="zh-CN" altLang="en-US" sz="28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99CA38F-65AB-472C-B384-35B594849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" y="702771"/>
            <a:ext cx="1949414" cy="6097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B9EDC1F-4DAA-4BC0-A444-52952E25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614363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①计算出图上距离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CA51AF0-F95E-40B6-950B-3AC2B6928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1055688"/>
            <a:ext cx="297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8000cm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40E0FD2-2AB9-4B0D-9FDB-0E5B39B09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3" y="1651000"/>
            <a:ext cx="297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6000cm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959FCF3E-42A2-4D4F-B245-E85A526A0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2227263"/>
            <a:ext cx="2468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长的图上距离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18BC5AD-C163-48F9-A119-2FAD50F927C9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2592388"/>
            <a:ext cx="3643312" cy="806450"/>
            <a:chOff x="3633493" y="3818722"/>
            <a:chExt cx="3644474" cy="806450"/>
          </a:xfrm>
        </p:grpSpPr>
        <p:grpSp>
          <p:nvGrpSpPr>
            <p:cNvPr id="26639" name="组合 9">
              <a:extLst>
                <a:ext uri="{FF2B5EF4-FFF2-40B4-BE49-F238E27FC236}">
                  <a16:creationId xmlns:a16="http://schemas.microsoft.com/office/drawing/2014/main" id="{2FCD857C-EC3F-47F2-90FD-12A0EA5FB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3493" y="3960338"/>
              <a:ext cx="3644474" cy="577744"/>
              <a:chOff x="3584605" y="2157001"/>
              <a:chExt cx="3643968" cy="577767"/>
            </a:xfrm>
          </p:grpSpPr>
          <p:sp>
            <p:nvSpPr>
              <p:cNvPr id="26641" name="矩形 2">
                <a:extLst>
                  <a:ext uri="{FF2B5EF4-FFF2-40B4-BE49-F238E27FC236}">
                    <a16:creationId xmlns:a16="http://schemas.microsoft.com/office/drawing/2014/main" id="{D78F3417-86DA-4069-B98E-415CD1979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605" y="2211527"/>
                <a:ext cx="1353068" cy="52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8000× 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42" name="矩形 25">
                <a:extLst>
                  <a:ext uri="{FF2B5EF4-FFF2-40B4-BE49-F238E27FC236}">
                    <a16:creationId xmlns:a16="http://schemas.microsoft.com/office/drawing/2014/main" id="{BDEF1DA6-35EE-48F3-931F-48B194F76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4149" y="2157001"/>
                <a:ext cx="1904424" cy="52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cm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</a:p>
            </p:txBody>
          </p:sp>
        </p:grpSp>
        <p:graphicFrame>
          <p:nvGraphicFramePr>
            <p:cNvPr id="26640" name="对象 16">
              <a:extLst>
                <a:ext uri="{FF2B5EF4-FFF2-40B4-BE49-F238E27FC236}">
                  <a16:creationId xmlns:a16="http://schemas.microsoft.com/office/drawing/2014/main" id="{EF5502A5-0197-457C-8DC3-B670F186CC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2355" y="3818722"/>
            <a:ext cx="757237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80835" imgH="406224" progId="Equation.DSMT4">
                    <p:embed/>
                  </p:oleObj>
                </mc:Choice>
                <mc:Fallback>
                  <p:oleObj name="Equation" r:id="rId2" imgW="380835" imgH="406224" progId="Equation.DSMT4">
                    <p:embed/>
                    <p:pic>
                      <p:nvPicPr>
                        <p:cNvPr id="0" name="对象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2355" y="3818722"/>
                          <a:ext cx="757237" cy="806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矩形 2">
            <a:extLst>
              <a:ext uri="{FF2B5EF4-FFF2-40B4-BE49-F238E27FC236}">
                <a16:creationId xmlns:a16="http://schemas.microsoft.com/office/drawing/2014/main" id="{56BB2A34-FA5D-4C47-8607-BF1D1DAB1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382963"/>
            <a:ext cx="247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宽的图上距离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A762F4D-B5D2-4FA2-820F-CA45374B451B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3748088"/>
            <a:ext cx="3643312" cy="806450"/>
            <a:chOff x="3633493" y="3818722"/>
            <a:chExt cx="3644474" cy="806450"/>
          </a:xfrm>
        </p:grpSpPr>
        <p:grpSp>
          <p:nvGrpSpPr>
            <p:cNvPr id="26635" name="组合 20">
              <a:extLst>
                <a:ext uri="{FF2B5EF4-FFF2-40B4-BE49-F238E27FC236}">
                  <a16:creationId xmlns:a16="http://schemas.microsoft.com/office/drawing/2014/main" id="{AAD5F0F5-B113-454A-A9ED-3AFADE3CA9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3493" y="3960338"/>
              <a:ext cx="3644474" cy="577744"/>
              <a:chOff x="3584605" y="2157001"/>
              <a:chExt cx="3643968" cy="577767"/>
            </a:xfrm>
          </p:grpSpPr>
          <p:sp>
            <p:nvSpPr>
              <p:cNvPr id="26637" name="矩形 2">
                <a:extLst>
                  <a:ext uri="{FF2B5EF4-FFF2-40B4-BE49-F238E27FC236}">
                    <a16:creationId xmlns:a16="http://schemas.microsoft.com/office/drawing/2014/main" id="{7EF26C2B-9822-469C-8CF3-25C6C2398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605" y="2211527"/>
                <a:ext cx="1353068" cy="52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6000× 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38" name="矩形 25">
                <a:extLst>
                  <a:ext uri="{FF2B5EF4-FFF2-40B4-BE49-F238E27FC236}">
                    <a16:creationId xmlns:a16="http://schemas.microsoft.com/office/drawing/2014/main" id="{858B8D3E-D0FE-490D-9CED-72B2645E3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4149" y="2157001"/>
                <a:ext cx="1904424" cy="52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cm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</a:p>
            </p:txBody>
          </p:sp>
        </p:grpSp>
        <p:graphicFrame>
          <p:nvGraphicFramePr>
            <p:cNvPr id="26636" name="对象 21">
              <a:extLst>
                <a:ext uri="{FF2B5EF4-FFF2-40B4-BE49-F238E27FC236}">
                  <a16:creationId xmlns:a16="http://schemas.microsoft.com/office/drawing/2014/main" id="{78E947CA-3823-4823-9697-757D461C06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2355" y="3818722"/>
            <a:ext cx="757237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80835" imgH="406224" progId="Equation.DSMT4">
                    <p:embed/>
                  </p:oleObj>
                </mc:Choice>
                <mc:Fallback>
                  <p:oleObj name="Equation" r:id="rId4" imgW="380835" imgH="406224" progId="Equation.DSMT4">
                    <p:embed/>
                    <p:pic>
                      <p:nvPicPr>
                        <p:cNvPr id="0" name="对象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2355" y="3818722"/>
                          <a:ext cx="757237" cy="806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EE9606A9-8EF0-4543-A786-A1FD44FFF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" y="702771"/>
            <a:ext cx="1949414" cy="6097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2F57E71-EC89-7EA7-5581-EB23F50B6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292225"/>
            <a:ext cx="43719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学校要建一个长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60m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的长方形操场。请在右图中画出操场的平面图（比例尺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33C5A07-F02B-4C5A-BF20-BA23A941C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1085850"/>
            <a:ext cx="1266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②画图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02CA30D-961B-492B-A464-2973176FAE14}"/>
              </a:ext>
            </a:extLst>
          </p:cNvPr>
          <p:cNvSpPr/>
          <p:nvPr/>
        </p:nvSpPr>
        <p:spPr bwMode="auto">
          <a:xfrm>
            <a:off x="5187950" y="1798638"/>
            <a:ext cx="3516313" cy="224155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A4FF880-4DA9-45D1-8C44-591AC6C31489}"/>
              </a:ext>
            </a:extLst>
          </p:cNvPr>
          <p:cNvGrpSpPr>
            <a:grpSpLocks/>
          </p:cNvGrpSpPr>
          <p:nvPr/>
        </p:nvGrpSpPr>
        <p:grpSpPr bwMode="auto">
          <a:xfrm>
            <a:off x="7651750" y="3457575"/>
            <a:ext cx="1082675" cy="511175"/>
            <a:chOff x="7358672" y="4304062"/>
            <a:chExt cx="1082971" cy="511175"/>
          </a:xfrm>
        </p:grpSpPr>
        <p:grpSp>
          <p:nvGrpSpPr>
            <p:cNvPr id="27656" name="Group 28">
              <a:extLst>
                <a:ext uri="{FF2B5EF4-FFF2-40B4-BE49-F238E27FC236}">
                  <a16:creationId xmlns:a16="http://schemas.microsoft.com/office/drawing/2014/main" id="{C712305C-D5A7-491E-A72B-4A3618C92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3772" y="4694587"/>
              <a:ext cx="449263" cy="120650"/>
              <a:chOff x="4546" y="2841"/>
              <a:chExt cx="283" cy="76"/>
            </a:xfrm>
          </p:grpSpPr>
          <p:cxnSp>
            <p:nvCxnSpPr>
              <p:cNvPr id="46" name="直接连接符 26">
                <a:extLst>
                  <a:ext uri="{FF2B5EF4-FFF2-40B4-BE49-F238E27FC236}">
                    <a16:creationId xmlns:a16="http://schemas.microsoft.com/office/drawing/2014/main" id="{682EEA17-366E-485B-BBC0-385B57FA2D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546" y="2917"/>
                <a:ext cx="283" cy="0"/>
              </a:xfrm>
              <a:prstGeom prst="line">
                <a:avLst/>
              </a:prstGeom>
              <a:noFill/>
              <a:ln w="28575" algn="ctr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7" name="直接连接符 27">
                <a:extLst>
                  <a:ext uri="{FF2B5EF4-FFF2-40B4-BE49-F238E27FC236}">
                    <a16:creationId xmlns:a16="http://schemas.microsoft.com/office/drawing/2014/main" id="{577BFA7C-E21D-4B2A-BF71-54F438F67F0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552" y="2846"/>
                <a:ext cx="0" cy="71"/>
              </a:xfrm>
              <a:prstGeom prst="line">
                <a:avLst/>
              </a:prstGeom>
              <a:noFill/>
              <a:ln w="28575" algn="ctr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8" name="直接连接符 28">
                <a:extLst>
                  <a:ext uri="{FF2B5EF4-FFF2-40B4-BE49-F238E27FC236}">
                    <a16:creationId xmlns:a16="http://schemas.microsoft.com/office/drawing/2014/main" id="{603EF042-8CAB-4752-8608-46306A337D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827" y="2841"/>
                <a:ext cx="0" cy="71"/>
              </a:xfrm>
              <a:prstGeom prst="line">
                <a:avLst/>
              </a:prstGeom>
              <a:noFill/>
              <a:ln w="28575" algn="ctr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59B2A4E-9FB5-4A1C-8D1C-BA375F6F6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8672" y="4316762"/>
              <a:ext cx="312824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9F2F555-39BB-4047-9D67-152180903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7414" y="4304062"/>
              <a:ext cx="654229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20m</a:t>
              </a:r>
              <a:endParaRPr lang="zh-CN" alt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任意多边形 24">
            <a:extLst>
              <a:ext uri="{FF2B5EF4-FFF2-40B4-BE49-F238E27FC236}">
                <a16:creationId xmlns:a16="http://schemas.microsoft.com/office/drawing/2014/main" id="{9E024424-CE2F-4D1A-8FDB-9E147CC7F260}"/>
              </a:ext>
            </a:extLst>
          </p:cNvPr>
          <p:cNvSpPr/>
          <p:nvPr/>
        </p:nvSpPr>
        <p:spPr>
          <a:xfrm>
            <a:off x="6075363" y="2384425"/>
            <a:ext cx="1744662" cy="1073150"/>
          </a:xfrm>
          <a:custGeom>
            <a:avLst/>
            <a:gdLst>
              <a:gd name="connsiteX0" fmla="*/ 0 w 1744910"/>
              <a:gd name="connsiteY0" fmla="*/ 0 h 1073791"/>
              <a:gd name="connsiteX1" fmla="*/ 1728132 w 1744910"/>
              <a:gd name="connsiteY1" fmla="*/ 8389 h 1073791"/>
              <a:gd name="connsiteX2" fmla="*/ 1744910 w 1744910"/>
              <a:gd name="connsiteY2" fmla="*/ 1073791 h 1073791"/>
              <a:gd name="connsiteX3" fmla="*/ 8389 w 1744910"/>
              <a:gd name="connsiteY3" fmla="*/ 1073791 h 1073791"/>
              <a:gd name="connsiteX4" fmla="*/ 0 w 1744910"/>
              <a:gd name="connsiteY4" fmla="*/ 0 h 107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910" h="1073791">
                <a:moveTo>
                  <a:pt x="0" y="0"/>
                </a:moveTo>
                <a:lnTo>
                  <a:pt x="1728132" y="8389"/>
                </a:lnTo>
                <a:lnTo>
                  <a:pt x="1744910" y="1073791"/>
                </a:lnTo>
                <a:lnTo>
                  <a:pt x="8389" y="1073791"/>
                </a:lnTo>
                <a:cubicBezTo>
                  <a:pt x="11185" y="710268"/>
                  <a:pt x="13982" y="34674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2D2FE09-257B-4799-B302-6243ACA04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" y="702771"/>
            <a:ext cx="1949414" cy="6097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D26B48D-DAAE-138A-5709-51A7C5DA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292225"/>
            <a:ext cx="43719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学校要建一个长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60m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的长方形操场。请在右图中画出操场的平面图（比例尺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8AA6082-6A0A-475E-BFF9-75E45885E3A6}"/>
              </a:ext>
            </a:extLst>
          </p:cNvPr>
          <p:cNvSpPr/>
          <p:nvPr/>
        </p:nvSpPr>
        <p:spPr>
          <a:xfrm>
            <a:off x="180975" y="1431925"/>
            <a:ext cx="8861425" cy="2455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n-lt"/>
                <a:ea typeface="+mn-ea"/>
              </a:rPr>
              <a:t>1.</a:t>
            </a:r>
            <a:r>
              <a:rPr lang="zh-CN" altLang="en-US" sz="3200" b="1" dirty="0">
                <a:latin typeface="+mn-lt"/>
                <a:ea typeface="+mn-ea"/>
              </a:rPr>
              <a:t>小明家正西方向</a:t>
            </a:r>
            <a:r>
              <a:rPr lang="en-US" altLang="zh-CN" sz="3200" b="1" dirty="0">
                <a:latin typeface="+mn-lt"/>
                <a:ea typeface="+mn-ea"/>
              </a:rPr>
              <a:t>500m</a:t>
            </a:r>
            <a:r>
              <a:rPr lang="zh-CN" altLang="en-US" sz="3200" b="1" dirty="0">
                <a:latin typeface="+mn-lt"/>
                <a:ea typeface="+mn-ea"/>
              </a:rPr>
              <a:t>是街心公园，街心公园正北方向</a:t>
            </a:r>
            <a:r>
              <a:rPr lang="en-US" altLang="zh-CN" sz="3200" b="1" dirty="0">
                <a:latin typeface="+mn-lt"/>
                <a:ea typeface="+mn-ea"/>
              </a:rPr>
              <a:t>300m</a:t>
            </a:r>
            <a:r>
              <a:rPr lang="zh-CN" altLang="en-US" sz="3200" b="1" dirty="0">
                <a:latin typeface="+mn-lt"/>
                <a:ea typeface="+mn-ea"/>
              </a:rPr>
              <a:t>是科技馆，科技馆正东方向</a:t>
            </a:r>
            <a:r>
              <a:rPr lang="en-US" altLang="zh-CN" sz="3200" b="1" dirty="0">
                <a:latin typeface="+mn-lt"/>
                <a:ea typeface="+mn-ea"/>
              </a:rPr>
              <a:t>1km</a:t>
            </a:r>
            <a:r>
              <a:rPr lang="zh-CN" altLang="en-US" sz="3200" b="1" dirty="0">
                <a:latin typeface="+mn-lt"/>
                <a:ea typeface="+mn-ea"/>
              </a:rPr>
              <a:t>是动物园，动物园正南方向</a:t>
            </a:r>
            <a:r>
              <a:rPr lang="en-US" altLang="zh-CN" sz="3200" b="1" dirty="0">
                <a:latin typeface="+mn-lt"/>
                <a:ea typeface="+mn-ea"/>
              </a:rPr>
              <a:t>400m</a:t>
            </a:r>
            <a:r>
              <a:rPr lang="zh-CN" altLang="en-US" sz="3200" b="1" dirty="0">
                <a:latin typeface="+mn-lt"/>
                <a:ea typeface="+mn-ea"/>
              </a:rPr>
              <a:t>是医院。先确定比例尺，再画出上述地点的平面图。</a:t>
            </a:r>
          </a:p>
        </p:txBody>
      </p:sp>
      <p:grpSp>
        <p:nvGrpSpPr>
          <p:cNvPr id="28675" name="组合 5">
            <a:extLst>
              <a:ext uri="{FF2B5EF4-FFF2-40B4-BE49-F238E27FC236}">
                <a16:creationId xmlns:a16="http://schemas.microsoft.com/office/drawing/2014/main" id="{A6973EF1-A19A-4DA0-A51C-3BC5B08989CA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582613"/>
            <a:ext cx="1957388" cy="596900"/>
            <a:chOff x="189464" y="569570"/>
            <a:chExt cx="1957388" cy="597453"/>
          </a:xfrm>
        </p:grpSpPr>
        <p:sp>
          <p:nvSpPr>
            <p:cNvPr id="7" name="Google Shape;3188;p40">
              <a:extLst>
                <a:ext uri="{FF2B5EF4-FFF2-40B4-BE49-F238E27FC236}">
                  <a16:creationId xmlns:a16="http://schemas.microsoft.com/office/drawing/2014/main" id="{262C792B-3479-43E9-BD23-08BFD0E5473D}"/>
                </a:ext>
              </a:extLst>
            </p:cNvPr>
            <p:cNvSpPr/>
            <p:nvPr/>
          </p:nvSpPr>
          <p:spPr>
            <a:xfrm>
              <a:off x="189464" y="571158"/>
              <a:ext cx="1957388" cy="595865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Arial"/>
                <a:sym typeface="字魂70号-灵悦黑体" panose="00000500000000000000" pitchFamily="2" charset="-122"/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ED0BDAA7-45B6-4224-A53E-69D7E75AA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69" y="569570"/>
              <a:ext cx="188617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巩固练习</a:t>
              </a:r>
            </a:p>
          </p:txBody>
        </p: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AAF8FA3C-8E04-4255-BED9-B5228C5D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"/>
          <a:stretch>
            <a:fillRect/>
          </a:stretch>
        </p:blipFill>
        <p:spPr bwMode="auto">
          <a:xfrm>
            <a:off x="1452563" y="952500"/>
            <a:ext cx="57562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2F8DF5F-7181-4A0D-AC97-27FA3D7ACB06}"/>
              </a:ext>
            </a:extLst>
          </p:cNvPr>
          <p:cNvSpPr txBox="1"/>
          <p:nvPr/>
        </p:nvSpPr>
        <p:spPr>
          <a:xfrm>
            <a:off x="7372350" y="736600"/>
            <a:ext cx="546100" cy="657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+mj-ea"/>
              </a:rPr>
              <a:t>北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56B2DDA-EEB5-4635-B253-F4518BAA90E4}"/>
              </a:ext>
            </a:extLst>
          </p:cNvPr>
          <p:cNvCxnSpPr/>
          <p:nvPr/>
        </p:nvCxnSpPr>
        <p:spPr>
          <a:xfrm flipV="1">
            <a:off x="7645400" y="1492250"/>
            <a:ext cx="0" cy="50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62A908A9-24C8-4BB0-9186-04198803F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512" y="1220395"/>
            <a:ext cx="796015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小明家在学校正西方向，距学校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；小亮家在小明家正东方向，距小明家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；小红家在学校正北方向，距学校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。在下图中画出他们三家和学校的位置平面图（比例尺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10000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）。</a:t>
            </a:r>
          </a:p>
        </p:txBody>
      </p:sp>
      <p:grpSp>
        <p:nvGrpSpPr>
          <p:cNvPr id="10243" name="组合 28">
            <a:extLst>
              <a:ext uri="{FF2B5EF4-FFF2-40B4-BE49-F238E27FC236}">
                <a16:creationId xmlns:a16="http://schemas.microsoft.com/office/drawing/2014/main" id="{A24D37D5-9D88-430B-81B7-F2515794D7BE}"/>
              </a:ext>
            </a:extLst>
          </p:cNvPr>
          <p:cNvGrpSpPr>
            <a:grpSpLocks/>
          </p:cNvGrpSpPr>
          <p:nvPr/>
        </p:nvGrpSpPr>
        <p:grpSpPr bwMode="auto">
          <a:xfrm>
            <a:off x="4850467" y="2565356"/>
            <a:ext cx="4019550" cy="1968500"/>
            <a:chOff x="2467155" y="2570672"/>
            <a:chExt cx="4019909" cy="2165230"/>
          </a:xfrm>
        </p:grpSpPr>
        <p:sp>
          <p:nvSpPr>
            <p:cNvPr id="5" name="圆角矩形 8">
              <a:extLst>
                <a:ext uri="{FF2B5EF4-FFF2-40B4-BE49-F238E27FC236}">
                  <a16:creationId xmlns:a16="http://schemas.microsoft.com/office/drawing/2014/main" id="{D6A181FD-4C96-4B5B-9BD9-7D5F4A71AA04}"/>
                </a:ext>
              </a:extLst>
            </p:cNvPr>
            <p:cNvSpPr/>
            <p:nvPr/>
          </p:nvSpPr>
          <p:spPr>
            <a:xfrm>
              <a:off x="2467155" y="2570672"/>
              <a:ext cx="4019909" cy="2165230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289F235-0B2A-46C0-BF7C-8C49FF34DD09}"/>
                </a:ext>
              </a:extLst>
            </p:cNvPr>
            <p:cNvSpPr/>
            <p:nvPr/>
          </p:nvSpPr>
          <p:spPr>
            <a:xfrm>
              <a:off x="3959538" y="4037441"/>
              <a:ext cx="103197" cy="103024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A1C9103-C7AE-4F51-95AF-6529361B6AB5}"/>
                </a:ext>
              </a:extLst>
            </p:cNvPr>
            <p:cNvSpPr txBox="1"/>
            <p:nvPr/>
          </p:nvSpPr>
          <p:spPr>
            <a:xfrm>
              <a:off x="3675351" y="4088080"/>
              <a:ext cx="700150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</a:t>
              </a:r>
            </a:p>
          </p:txBody>
        </p:sp>
        <p:cxnSp>
          <p:nvCxnSpPr>
            <p:cNvPr id="10250" name="直接箭头连接符 32">
              <a:extLst>
                <a:ext uri="{FF2B5EF4-FFF2-40B4-BE49-F238E27FC236}">
                  <a16:creationId xmlns:a16="http://schemas.microsoft.com/office/drawing/2014/main" id="{E989C08E-06C3-4063-99F6-9DF9B26596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95358" y="2984742"/>
              <a:ext cx="0" cy="543464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B2B6AEA-2B34-40B1-8FD4-6D6492474F68}"/>
                </a:ext>
              </a:extLst>
            </p:cNvPr>
            <p:cNvSpPr txBox="1"/>
            <p:nvPr/>
          </p:nvSpPr>
          <p:spPr>
            <a:xfrm>
              <a:off x="5774213" y="2654487"/>
              <a:ext cx="442952" cy="399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</a:p>
          </p:txBody>
        </p:sp>
        <p:cxnSp>
          <p:nvCxnSpPr>
            <p:cNvPr id="10252" name="直接连接符 34">
              <a:extLst>
                <a:ext uri="{FF2B5EF4-FFF2-40B4-BE49-F238E27FC236}">
                  <a16:creationId xmlns:a16="http://schemas.microsoft.com/office/drawing/2014/main" id="{D3889787-FFDE-43C9-9E49-CC84A864B8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6829" y="4563382"/>
              <a:ext cx="4572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3" name="直接连接符 35">
              <a:extLst>
                <a:ext uri="{FF2B5EF4-FFF2-40B4-BE49-F238E27FC236}">
                  <a16:creationId xmlns:a16="http://schemas.microsoft.com/office/drawing/2014/main" id="{0192F1AD-0733-409B-A85E-3E08430D96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08267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4" name="直接连接符 36">
              <a:extLst>
                <a:ext uri="{FF2B5EF4-FFF2-40B4-BE49-F238E27FC236}">
                  <a16:creationId xmlns:a16="http://schemas.microsoft.com/office/drawing/2014/main" id="{C7843D74-631D-4B11-ADDE-F6C692FD28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66905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A2F146-6FE3-4B26-989C-154FAB5A0D6F}"/>
                </a:ext>
              </a:extLst>
            </p:cNvPr>
            <p:cNvSpPr txBox="1"/>
            <p:nvPr/>
          </p:nvSpPr>
          <p:spPr>
            <a:xfrm>
              <a:off x="4951815" y="4088080"/>
              <a:ext cx="312765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0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634C64F-E732-47F8-92E2-867E09A247F3}"/>
                </a:ext>
              </a:extLst>
            </p:cNvPr>
            <p:cNvSpPr txBox="1"/>
            <p:nvPr/>
          </p:nvSpPr>
          <p:spPr>
            <a:xfrm>
              <a:off x="5038342" y="4042514"/>
              <a:ext cx="1373310" cy="440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       ）</a:t>
              </a:r>
              <a:r>
                <a:rPr lang="en-US" altLang="zh-CN" sz="2000" b="1" kern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  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4" name="组合 23">
            <a:extLst>
              <a:ext uri="{FF2B5EF4-FFF2-40B4-BE49-F238E27FC236}">
                <a16:creationId xmlns:a16="http://schemas.microsoft.com/office/drawing/2014/main" id="{1B13D16A-9403-4C37-B59C-5FA362ECE8D7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582613"/>
            <a:ext cx="1957388" cy="596900"/>
            <a:chOff x="189464" y="569570"/>
            <a:chExt cx="1957388" cy="597453"/>
          </a:xfrm>
        </p:grpSpPr>
        <p:sp>
          <p:nvSpPr>
            <p:cNvPr id="25" name="Google Shape;3188;p40">
              <a:extLst>
                <a:ext uri="{FF2B5EF4-FFF2-40B4-BE49-F238E27FC236}">
                  <a16:creationId xmlns:a16="http://schemas.microsoft.com/office/drawing/2014/main" id="{262C792B-3479-43E9-BD23-08BFD0E5473D}"/>
                </a:ext>
              </a:extLst>
            </p:cNvPr>
            <p:cNvSpPr/>
            <p:nvPr/>
          </p:nvSpPr>
          <p:spPr>
            <a:xfrm>
              <a:off x="189464" y="571158"/>
              <a:ext cx="1957388" cy="595865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Arial"/>
                <a:sym typeface="字魂70号-灵悦黑体" panose="00000500000000000000" pitchFamily="2" charset="-122"/>
              </a:endParaRP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1041552E-A706-4022-AE5D-D8CE718E6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69" y="569570"/>
              <a:ext cx="188617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情境导入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2FA8C3D7-CB13-4DC6-97EE-6DDD26659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0" y="1207155"/>
            <a:ext cx="542643" cy="5320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24CBC70-9BC9-4AE3-831D-095A482F5952}"/>
              </a:ext>
            </a:extLst>
          </p:cNvPr>
          <p:cNvSpPr/>
          <p:nvPr/>
        </p:nvSpPr>
        <p:spPr>
          <a:xfrm>
            <a:off x="322124" y="585429"/>
            <a:ext cx="7645306" cy="226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+mn-lt"/>
                <a:ea typeface="+mn-ea"/>
              </a:rPr>
              <a:t>2.</a:t>
            </a:r>
            <a:r>
              <a:rPr lang="zh-CN" altLang="en-US" sz="2400" b="1" dirty="0">
                <a:latin typeface="+mn-lt"/>
                <a:ea typeface="+mn-ea"/>
              </a:rPr>
              <a:t>篮球场长</a:t>
            </a:r>
            <a:r>
              <a:rPr lang="en-US" altLang="zh-CN" sz="2400" b="1" dirty="0">
                <a:latin typeface="+mn-lt"/>
                <a:ea typeface="+mn-ea"/>
              </a:rPr>
              <a:t>28m</a:t>
            </a:r>
            <a:r>
              <a:rPr lang="zh-CN" altLang="en-US" sz="2400" b="1" dirty="0">
                <a:latin typeface="+mn-lt"/>
                <a:ea typeface="+mn-ea"/>
              </a:rPr>
              <a:t>，宽</a:t>
            </a:r>
            <a:r>
              <a:rPr lang="en-US" altLang="zh-CN" sz="2400" b="1" dirty="0">
                <a:latin typeface="+mn-lt"/>
                <a:ea typeface="+mn-ea"/>
              </a:rPr>
              <a:t>15m</a:t>
            </a:r>
            <a:r>
              <a:rPr lang="zh-CN" altLang="en-US" sz="2400" b="1" dirty="0">
                <a:latin typeface="+mn-lt"/>
                <a:ea typeface="+mn-ea"/>
              </a:rPr>
              <a:t>。下图是比例尺为</a:t>
            </a:r>
            <a:r>
              <a:rPr lang="en-US" altLang="zh-CN" sz="2400" b="1" dirty="0">
                <a:latin typeface="+mn-lt"/>
                <a:ea typeface="+mn-ea"/>
              </a:rPr>
              <a:t>1∶250</a:t>
            </a:r>
            <a:r>
              <a:rPr lang="zh-CN" altLang="en-US" sz="2400" b="1" dirty="0">
                <a:latin typeface="+mn-lt"/>
                <a:ea typeface="+mn-ea"/>
              </a:rPr>
              <a:t>的篮球场平面图。小明、小丽、小红在篮球场上的大致位置如图所示。小明在距边线</a:t>
            </a:r>
            <a:r>
              <a:rPr lang="en-US" altLang="zh-CN" sz="2400" b="1" dirty="0">
                <a:latin typeface="+mn-lt"/>
                <a:ea typeface="+mn-ea"/>
              </a:rPr>
              <a:t>2.5m</a:t>
            </a:r>
            <a:r>
              <a:rPr lang="zh-CN" altLang="en-US" sz="2400" b="1" dirty="0">
                <a:latin typeface="+mn-lt"/>
                <a:ea typeface="+mn-ea"/>
              </a:rPr>
              <a:t>的</a:t>
            </a:r>
            <a:r>
              <a:rPr lang="en-US" altLang="zh-CN" sz="2400" b="1" dirty="0">
                <a:latin typeface="+mn-lt"/>
                <a:ea typeface="+mn-ea"/>
              </a:rPr>
              <a:t>3</a:t>
            </a:r>
            <a:r>
              <a:rPr lang="zh-CN" altLang="en-US" sz="2400" b="1" dirty="0">
                <a:latin typeface="+mn-lt"/>
                <a:ea typeface="+mn-ea"/>
              </a:rPr>
              <a:t>分线上，小丽在</a:t>
            </a:r>
            <a:r>
              <a:rPr lang="en-US" altLang="zh-CN" sz="2400" b="1" dirty="0">
                <a:latin typeface="+mn-lt"/>
                <a:ea typeface="+mn-ea"/>
              </a:rPr>
              <a:t>3</a:t>
            </a:r>
            <a:r>
              <a:rPr lang="zh-CN" altLang="en-US" sz="2400" b="1" dirty="0">
                <a:latin typeface="+mn-lt"/>
                <a:ea typeface="+mn-ea"/>
              </a:rPr>
              <a:t>分线的中点上，小红在距底线</a:t>
            </a:r>
            <a:r>
              <a:rPr lang="en-US" altLang="zh-CN" sz="2400" b="1" dirty="0">
                <a:latin typeface="+mn-lt"/>
                <a:ea typeface="+mn-ea"/>
              </a:rPr>
              <a:t>4m</a:t>
            </a:r>
            <a:r>
              <a:rPr lang="zh-CN" altLang="en-US" sz="2400" b="1" dirty="0">
                <a:latin typeface="+mn-lt"/>
                <a:ea typeface="+mn-ea"/>
              </a:rPr>
              <a:t>的</a:t>
            </a:r>
            <a:r>
              <a:rPr lang="en-US" altLang="zh-CN" sz="2400" b="1" dirty="0">
                <a:latin typeface="+mn-lt"/>
                <a:ea typeface="+mn-ea"/>
              </a:rPr>
              <a:t>3</a:t>
            </a:r>
            <a:r>
              <a:rPr lang="zh-CN" altLang="en-US" sz="2400" b="1" dirty="0">
                <a:latin typeface="+mn-lt"/>
                <a:ea typeface="+mn-ea"/>
              </a:rPr>
              <a:t>分线上。请标出</a:t>
            </a:r>
            <a:r>
              <a:rPr lang="zh-CN" altLang="en-US" sz="2400" b="1">
                <a:latin typeface="+mn-lt"/>
                <a:ea typeface="+mn-ea"/>
              </a:rPr>
              <a:t>他们的准确位置</a:t>
            </a:r>
            <a:r>
              <a:rPr lang="zh-CN" altLang="en-US" sz="2400" b="1" dirty="0">
                <a:latin typeface="+mn-lt"/>
                <a:ea typeface="+mn-ea"/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0F62B0-B2EB-5DB8-68F9-0876BF791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135" y="2397902"/>
            <a:ext cx="3985731" cy="216016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AB0DD8F-13D7-2769-06BE-1E1EC19A7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66" y="1491665"/>
            <a:ext cx="3985731" cy="216016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D3116C4-5149-6695-8FE9-200F2A0CF86B}"/>
              </a:ext>
            </a:extLst>
          </p:cNvPr>
          <p:cNvSpPr txBox="1"/>
          <p:nvPr/>
        </p:nvSpPr>
        <p:spPr>
          <a:xfrm>
            <a:off x="463594" y="649974"/>
            <a:ext cx="4479282" cy="3843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小明距边线的图上距离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2.5×100÷250=1(cm)</a:t>
            </a: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连接两宽的中点，这条线段与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分线的交点就是小丽的位置。</a:t>
            </a:r>
            <a:endParaRPr lang="en-US" altLang="zh-CN" sz="2800" b="1">
              <a:solidFill>
                <a:srgbClr val="FF0000"/>
              </a:solidFill>
              <a:latin typeface="+mn-lt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小红距底线的图上距离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+mn-ea"/>
              </a:rPr>
              <a:t>4×100÷250=1.6(cm)</a:t>
            </a: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</a:rPr>
              <a:t>标位置略</a:t>
            </a:r>
          </a:p>
        </p:txBody>
      </p:sp>
    </p:spTree>
    <p:extLst>
      <p:ext uri="{BB962C8B-B14F-4D97-AF65-F5344CB8AC3E}">
        <p14:creationId xmlns:p14="http://schemas.microsoft.com/office/powerpoint/2010/main" val="2152894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5">
            <a:extLst>
              <a:ext uri="{FF2B5EF4-FFF2-40B4-BE49-F238E27FC236}">
                <a16:creationId xmlns:a16="http://schemas.microsoft.com/office/drawing/2014/main" id="{A1C74944-AB75-40F8-9A2C-BEC792B6C7E7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32775" name="图片 6">
              <a:extLst>
                <a:ext uri="{FF2B5EF4-FFF2-40B4-BE49-F238E27FC236}">
                  <a16:creationId xmlns:a16="http://schemas.microsoft.com/office/drawing/2014/main" id="{BD61DA1B-7F69-4CF7-B371-DF290239B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矩形 2">
              <a:extLst>
                <a:ext uri="{FF2B5EF4-FFF2-40B4-BE49-F238E27FC236}">
                  <a16:creationId xmlns:a16="http://schemas.microsoft.com/office/drawing/2014/main" id="{2E20EB3A-60F1-46FB-BDDD-28DF0DDC8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32771" name="图片 1">
            <a:extLst>
              <a:ext uri="{FF2B5EF4-FFF2-40B4-BE49-F238E27FC236}">
                <a16:creationId xmlns:a16="http://schemas.microsoft.com/office/drawing/2014/main" id="{25C69836-976A-4709-93E4-334A0B854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156" y="2839297"/>
            <a:ext cx="1309107" cy="219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组合 1">
            <a:extLst>
              <a:ext uri="{FF2B5EF4-FFF2-40B4-BE49-F238E27FC236}">
                <a16:creationId xmlns:a16="http://schemas.microsoft.com/office/drawing/2014/main" id="{714411FF-AE2A-4942-B0A8-FE2E15D519A0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582613"/>
            <a:ext cx="1957388" cy="596900"/>
            <a:chOff x="189464" y="569570"/>
            <a:chExt cx="1957388" cy="597453"/>
          </a:xfrm>
        </p:grpSpPr>
        <p:sp>
          <p:nvSpPr>
            <p:cNvPr id="14" name="Google Shape;3188;p40">
              <a:extLst>
                <a:ext uri="{FF2B5EF4-FFF2-40B4-BE49-F238E27FC236}">
                  <a16:creationId xmlns:a16="http://schemas.microsoft.com/office/drawing/2014/main" id="{262C792B-3479-43E9-BD23-08BFD0E5473D}"/>
                </a:ext>
              </a:extLst>
            </p:cNvPr>
            <p:cNvSpPr/>
            <p:nvPr/>
          </p:nvSpPr>
          <p:spPr>
            <a:xfrm>
              <a:off x="189464" y="571158"/>
              <a:ext cx="1957388" cy="595865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Arial"/>
                <a:sym typeface="字魂70号-灵悦黑体" panose="00000500000000000000" pitchFamily="2" charset="-122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B6E1F8F9-B596-4E57-A1AA-BD76B3F89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69" y="569570"/>
              <a:ext cx="188617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AD2473A7-8107-42EC-AFCE-4FCB1BD277D6}"/>
              </a:ext>
            </a:extLst>
          </p:cNvPr>
          <p:cNvSpPr/>
          <p:nvPr/>
        </p:nvSpPr>
        <p:spPr bwMode="auto">
          <a:xfrm>
            <a:off x="405174" y="1341648"/>
            <a:ext cx="1366575" cy="574676"/>
          </a:xfrm>
          <a:prstGeom prst="wedgeRoundRectCallout">
            <a:avLst>
              <a:gd name="adj1" fmla="val 38660"/>
              <a:gd name="adj2" fmla="val 76603"/>
              <a:gd name="adj3" fmla="val 16667"/>
            </a:avLst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方法</a:t>
            </a:r>
            <a:r>
              <a:rPr lang="en-US" altLang="zh-CN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1</a:t>
            </a:r>
            <a:endParaRPr lang="zh-CN" altLang="en-US" sz="2800" b="1" kern="0" dirty="0">
              <a:solidFill>
                <a:srgbClr val="1C1C1C"/>
              </a:solidFill>
              <a:latin typeface="+mj-lt"/>
              <a:ea typeface="楷体" panose="02010609060101010101" pitchFamily="49" charset="-122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88CC76E-34A7-4B51-9D95-56AA5DC41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1954213"/>
            <a:ext cx="362108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根据数值比例尺，计算推出线段比例尺，根据线段比例尺计算图上距离。</a:t>
            </a:r>
          </a:p>
        </p:txBody>
      </p:sp>
      <p:grpSp>
        <p:nvGrpSpPr>
          <p:cNvPr id="11270" name="组合 28">
            <a:extLst>
              <a:ext uri="{FF2B5EF4-FFF2-40B4-BE49-F238E27FC236}">
                <a16:creationId xmlns:a16="http://schemas.microsoft.com/office/drawing/2014/main" id="{C4D98E7B-272E-4051-A5DA-C7D1B8A48635}"/>
              </a:ext>
            </a:extLst>
          </p:cNvPr>
          <p:cNvGrpSpPr>
            <a:grpSpLocks/>
          </p:cNvGrpSpPr>
          <p:nvPr/>
        </p:nvGrpSpPr>
        <p:grpSpPr bwMode="auto">
          <a:xfrm>
            <a:off x="4778375" y="1954213"/>
            <a:ext cx="4019550" cy="1968500"/>
            <a:chOff x="2467155" y="2570672"/>
            <a:chExt cx="4019909" cy="2165230"/>
          </a:xfrm>
        </p:grpSpPr>
        <p:sp>
          <p:nvSpPr>
            <p:cNvPr id="11" name="圆角矩形 8">
              <a:extLst>
                <a:ext uri="{FF2B5EF4-FFF2-40B4-BE49-F238E27FC236}">
                  <a16:creationId xmlns:a16="http://schemas.microsoft.com/office/drawing/2014/main" id="{C098A2C5-C503-4C26-B0F5-4AA43FE8A08C}"/>
                </a:ext>
              </a:extLst>
            </p:cNvPr>
            <p:cNvSpPr/>
            <p:nvPr/>
          </p:nvSpPr>
          <p:spPr>
            <a:xfrm>
              <a:off x="2467155" y="2570672"/>
              <a:ext cx="4019909" cy="2165230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87FC10C-0191-4EB2-8DEE-5E5BAE167CA4}"/>
                </a:ext>
              </a:extLst>
            </p:cNvPr>
            <p:cNvSpPr/>
            <p:nvPr/>
          </p:nvSpPr>
          <p:spPr>
            <a:xfrm>
              <a:off x="3959538" y="4037441"/>
              <a:ext cx="103197" cy="103022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A6A1153-B949-4BF2-AEC8-8BE9124DDC8C}"/>
                </a:ext>
              </a:extLst>
            </p:cNvPr>
            <p:cNvSpPr txBox="1"/>
            <p:nvPr/>
          </p:nvSpPr>
          <p:spPr>
            <a:xfrm>
              <a:off x="3675351" y="4088079"/>
              <a:ext cx="700150" cy="399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</a:t>
              </a:r>
            </a:p>
          </p:txBody>
        </p:sp>
        <p:cxnSp>
          <p:nvCxnSpPr>
            <p:cNvPr id="11278" name="直接箭头连接符 32">
              <a:extLst>
                <a:ext uri="{FF2B5EF4-FFF2-40B4-BE49-F238E27FC236}">
                  <a16:creationId xmlns:a16="http://schemas.microsoft.com/office/drawing/2014/main" id="{AC6B1987-BDE5-4787-A514-CB78BE45DE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95358" y="2984742"/>
              <a:ext cx="0" cy="543464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0102FA8-6D21-4E5D-A725-6F32D80EF761}"/>
                </a:ext>
              </a:extLst>
            </p:cNvPr>
            <p:cNvSpPr txBox="1"/>
            <p:nvPr/>
          </p:nvSpPr>
          <p:spPr>
            <a:xfrm>
              <a:off x="5774213" y="2654487"/>
              <a:ext cx="442952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</a:p>
          </p:txBody>
        </p:sp>
        <p:cxnSp>
          <p:nvCxnSpPr>
            <p:cNvPr id="11280" name="直接连接符 34">
              <a:extLst>
                <a:ext uri="{FF2B5EF4-FFF2-40B4-BE49-F238E27FC236}">
                  <a16:creationId xmlns:a16="http://schemas.microsoft.com/office/drawing/2014/main" id="{594715BD-33B0-42B1-970F-EF64C9913C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6829" y="4563382"/>
              <a:ext cx="4572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直接连接符 35">
              <a:extLst>
                <a:ext uri="{FF2B5EF4-FFF2-40B4-BE49-F238E27FC236}">
                  <a16:creationId xmlns:a16="http://schemas.microsoft.com/office/drawing/2014/main" id="{9D47937B-E94D-4CB8-BE2E-2E91893185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08267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直接连接符 36">
              <a:extLst>
                <a:ext uri="{FF2B5EF4-FFF2-40B4-BE49-F238E27FC236}">
                  <a16:creationId xmlns:a16="http://schemas.microsoft.com/office/drawing/2014/main" id="{4751B9D9-66FA-445B-908F-2DAD118B6D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66905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51769D9-ABAF-4BA0-9A44-48393A259424}"/>
                </a:ext>
              </a:extLst>
            </p:cNvPr>
            <p:cNvSpPr txBox="1"/>
            <p:nvPr/>
          </p:nvSpPr>
          <p:spPr>
            <a:xfrm>
              <a:off x="4951815" y="4088079"/>
              <a:ext cx="312765" cy="399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0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681613A-0AAC-4B48-BF6B-0BEF756DCBB3}"/>
                </a:ext>
              </a:extLst>
            </p:cNvPr>
            <p:cNvSpPr txBox="1"/>
            <p:nvPr/>
          </p:nvSpPr>
          <p:spPr>
            <a:xfrm>
              <a:off x="5113754" y="4040933"/>
              <a:ext cx="1373310" cy="399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       ）</a:t>
              </a: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  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71EBC075-12A2-4CA5-8A72-A3232FEEA6A0}"/>
              </a:ext>
            </a:extLst>
          </p:cNvPr>
          <p:cNvSpPr/>
          <p:nvPr/>
        </p:nvSpPr>
        <p:spPr>
          <a:xfrm>
            <a:off x="5688013" y="4010025"/>
            <a:ext cx="23447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比例尺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10000</a:t>
            </a:r>
            <a:endParaRPr lang="zh-CN" altLang="en-US" sz="2400" dirty="0"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11272" name="组合 20">
            <a:extLst>
              <a:ext uri="{FF2B5EF4-FFF2-40B4-BE49-F238E27FC236}">
                <a16:creationId xmlns:a16="http://schemas.microsoft.com/office/drawing/2014/main" id="{E105D7CD-7D6F-49B0-B0B6-BE6F1F00CE42}"/>
              </a:ext>
            </a:extLst>
          </p:cNvPr>
          <p:cNvGrpSpPr>
            <a:grpSpLocks/>
          </p:cNvGrpSpPr>
          <p:nvPr/>
        </p:nvGrpSpPr>
        <p:grpSpPr bwMode="auto">
          <a:xfrm>
            <a:off x="136525" y="582613"/>
            <a:ext cx="1957388" cy="596900"/>
            <a:chOff x="189464" y="569570"/>
            <a:chExt cx="1957388" cy="597453"/>
          </a:xfrm>
        </p:grpSpPr>
        <p:sp>
          <p:nvSpPr>
            <p:cNvPr id="23" name="Google Shape;3188;p40">
              <a:extLst>
                <a:ext uri="{FF2B5EF4-FFF2-40B4-BE49-F238E27FC236}">
                  <a16:creationId xmlns:a16="http://schemas.microsoft.com/office/drawing/2014/main" id="{262C792B-3479-43E9-BD23-08BFD0E5473D}"/>
                </a:ext>
              </a:extLst>
            </p:cNvPr>
            <p:cNvSpPr/>
            <p:nvPr/>
          </p:nvSpPr>
          <p:spPr>
            <a:xfrm>
              <a:off x="189464" y="571158"/>
              <a:ext cx="1957388" cy="595865"/>
            </a:xfrm>
            <a:custGeom>
              <a:avLst/>
              <a:gdLst/>
              <a:ahLst/>
              <a:cxnLst/>
              <a:rect l="l" t="t" r="r" b="b"/>
              <a:pathLst>
                <a:path w="56308" h="29995" extrusionOk="0">
                  <a:moveTo>
                    <a:pt x="25997" y="0"/>
                  </a:moveTo>
                  <a:cubicBezTo>
                    <a:pt x="25091" y="0"/>
                    <a:pt x="24186" y="26"/>
                    <a:pt x="23284" y="84"/>
                  </a:cubicBezTo>
                  <a:cubicBezTo>
                    <a:pt x="20982" y="251"/>
                    <a:pt x="18647" y="251"/>
                    <a:pt x="16312" y="351"/>
                  </a:cubicBezTo>
                  <a:cubicBezTo>
                    <a:pt x="14845" y="418"/>
                    <a:pt x="13377" y="618"/>
                    <a:pt x="11909" y="785"/>
                  </a:cubicBezTo>
                  <a:cubicBezTo>
                    <a:pt x="10869" y="904"/>
                    <a:pt x="9855" y="1234"/>
                    <a:pt x="8798" y="1234"/>
                  </a:cubicBezTo>
                  <a:cubicBezTo>
                    <a:pt x="8668" y="1234"/>
                    <a:pt x="8538" y="1229"/>
                    <a:pt x="8407" y="1218"/>
                  </a:cubicBezTo>
                  <a:cubicBezTo>
                    <a:pt x="8240" y="1198"/>
                    <a:pt x="8075" y="1188"/>
                    <a:pt x="7911" y="1188"/>
                  </a:cubicBezTo>
                  <a:cubicBezTo>
                    <a:pt x="6763" y="1188"/>
                    <a:pt x="5680" y="1648"/>
                    <a:pt x="4571" y="1852"/>
                  </a:cubicBezTo>
                  <a:cubicBezTo>
                    <a:pt x="3436" y="2019"/>
                    <a:pt x="2536" y="2519"/>
                    <a:pt x="1735" y="3420"/>
                  </a:cubicBezTo>
                  <a:cubicBezTo>
                    <a:pt x="1101" y="4120"/>
                    <a:pt x="701" y="4854"/>
                    <a:pt x="668" y="5688"/>
                  </a:cubicBezTo>
                  <a:cubicBezTo>
                    <a:pt x="601" y="7856"/>
                    <a:pt x="268" y="9991"/>
                    <a:pt x="268" y="12160"/>
                  </a:cubicBezTo>
                  <a:cubicBezTo>
                    <a:pt x="268" y="12360"/>
                    <a:pt x="268" y="12560"/>
                    <a:pt x="234" y="12760"/>
                  </a:cubicBezTo>
                  <a:cubicBezTo>
                    <a:pt x="1" y="14795"/>
                    <a:pt x="101" y="16830"/>
                    <a:pt x="167" y="18864"/>
                  </a:cubicBezTo>
                  <a:cubicBezTo>
                    <a:pt x="234" y="20599"/>
                    <a:pt x="501" y="22267"/>
                    <a:pt x="634" y="24001"/>
                  </a:cubicBezTo>
                  <a:cubicBezTo>
                    <a:pt x="801" y="25703"/>
                    <a:pt x="1368" y="27270"/>
                    <a:pt x="2336" y="28671"/>
                  </a:cubicBezTo>
                  <a:cubicBezTo>
                    <a:pt x="2803" y="29405"/>
                    <a:pt x="3436" y="29906"/>
                    <a:pt x="4337" y="29972"/>
                  </a:cubicBezTo>
                  <a:cubicBezTo>
                    <a:pt x="4600" y="29986"/>
                    <a:pt x="4856" y="29994"/>
                    <a:pt x="5112" y="29994"/>
                  </a:cubicBezTo>
                  <a:cubicBezTo>
                    <a:pt x="5474" y="29994"/>
                    <a:pt x="5834" y="29978"/>
                    <a:pt x="6205" y="29939"/>
                  </a:cubicBezTo>
                  <a:cubicBezTo>
                    <a:pt x="7006" y="29839"/>
                    <a:pt x="7840" y="29672"/>
                    <a:pt x="8640" y="29672"/>
                  </a:cubicBezTo>
                  <a:cubicBezTo>
                    <a:pt x="10542" y="29672"/>
                    <a:pt x="12410" y="29439"/>
                    <a:pt x="14311" y="29372"/>
                  </a:cubicBezTo>
                  <a:cubicBezTo>
                    <a:pt x="16246" y="29305"/>
                    <a:pt x="18180" y="29105"/>
                    <a:pt x="20148" y="29105"/>
                  </a:cubicBezTo>
                  <a:cubicBezTo>
                    <a:pt x="21383" y="29105"/>
                    <a:pt x="22617" y="28938"/>
                    <a:pt x="23851" y="28872"/>
                  </a:cubicBezTo>
                  <a:cubicBezTo>
                    <a:pt x="25953" y="28771"/>
                    <a:pt x="28021" y="28638"/>
                    <a:pt x="30122" y="28571"/>
                  </a:cubicBezTo>
                  <a:cubicBezTo>
                    <a:pt x="30483" y="28565"/>
                    <a:pt x="30843" y="28563"/>
                    <a:pt x="31203" y="28563"/>
                  </a:cubicBezTo>
                  <a:cubicBezTo>
                    <a:pt x="32878" y="28563"/>
                    <a:pt x="34552" y="28622"/>
                    <a:pt x="36227" y="28705"/>
                  </a:cubicBezTo>
                  <a:cubicBezTo>
                    <a:pt x="36740" y="28740"/>
                    <a:pt x="37250" y="28754"/>
                    <a:pt x="37760" y="28754"/>
                  </a:cubicBezTo>
                  <a:cubicBezTo>
                    <a:pt x="39172" y="28754"/>
                    <a:pt x="40576" y="28645"/>
                    <a:pt x="41997" y="28571"/>
                  </a:cubicBezTo>
                  <a:cubicBezTo>
                    <a:pt x="42303" y="28560"/>
                    <a:pt x="42608" y="28555"/>
                    <a:pt x="42913" y="28555"/>
                  </a:cubicBezTo>
                  <a:cubicBezTo>
                    <a:pt x="44071" y="28555"/>
                    <a:pt x="45228" y="28621"/>
                    <a:pt x="46385" y="28621"/>
                  </a:cubicBezTo>
                  <a:cubicBezTo>
                    <a:pt x="46691" y="28621"/>
                    <a:pt x="46996" y="28616"/>
                    <a:pt x="47301" y="28605"/>
                  </a:cubicBezTo>
                  <a:cubicBezTo>
                    <a:pt x="49102" y="28538"/>
                    <a:pt x="50837" y="28138"/>
                    <a:pt x="52572" y="27571"/>
                  </a:cubicBezTo>
                  <a:cubicBezTo>
                    <a:pt x="53439" y="27304"/>
                    <a:pt x="54006" y="26703"/>
                    <a:pt x="54440" y="25936"/>
                  </a:cubicBezTo>
                  <a:cubicBezTo>
                    <a:pt x="55540" y="24068"/>
                    <a:pt x="55507" y="22033"/>
                    <a:pt x="55474" y="19999"/>
                  </a:cubicBezTo>
                  <a:cubicBezTo>
                    <a:pt x="55474" y="19832"/>
                    <a:pt x="55374" y="19665"/>
                    <a:pt x="55374" y="19465"/>
                  </a:cubicBezTo>
                  <a:cubicBezTo>
                    <a:pt x="55540" y="17964"/>
                    <a:pt x="55607" y="16429"/>
                    <a:pt x="55740" y="14895"/>
                  </a:cubicBezTo>
                  <a:cubicBezTo>
                    <a:pt x="55974" y="12860"/>
                    <a:pt x="56207" y="10859"/>
                    <a:pt x="56074" y="8824"/>
                  </a:cubicBezTo>
                  <a:cubicBezTo>
                    <a:pt x="56074" y="8590"/>
                    <a:pt x="56074" y="8323"/>
                    <a:pt x="56107" y="8090"/>
                  </a:cubicBezTo>
                  <a:cubicBezTo>
                    <a:pt x="56308" y="6789"/>
                    <a:pt x="56207" y="5455"/>
                    <a:pt x="55907" y="4154"/>
                  </a:cubicBezTo>
                  <a:cubicBezTo>
                    <a:pt x="55774" y="3453"/>
                    <a:pt x="55407" y="2920"/>
                    <a:pt x="54873" y="2453"/>
                  </a:cubicBezTo>
                  <a:cubicBezTo>
                    <a:pt x="54573" y="2186"/>
                    <a:pt x="54239" y="1886"/>
                    <a:pt x="53872" y="1719"/>
                  </a:cubicBezTo>
                  <a:cubicBezTo>
                    <a:pt x="53205" y="1419"/>
                    <a:pt x="52605" y="918"/>
                    <a:pt x="51804" y="885"/>
                  </a:cubicBezTo>
                  <a:cubicBezTo>
                    <a:pt x="49269" y="751"/>
                    <a:pt x="46767" y="585"/>
                    <a:pt x="44266" y="518"/>
                  </a:cubicBezTo>
                  <a:cubicBezTo>
                    <a:pt x="39829" y="418"/>
                    <a:pt x="35426" y="551"/>
                    <a:pt x="30989" y="218"/>
                  </a:cubicBezTo>
                  <a:cubicBezTo>
                    <a:pt x="29344" y="88"/>
                    <a:pt x="27671" y="0"/>
                    <a:pt x="25997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121900" tIns="121900" rIns="121900" bIns="12190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  <a:cs typeface="Arial"/>
                <a:sym typeface="字魂70号-灵悦黑体" panose="00000500000000000000" pitchFamily="2" charset="-122"/>
              </a:endParaRPr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D20177A6-6E4A-4F39-B6B4-AEC430D42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69" y="569570"/>
              <a:ext cx="188617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3200" b="1" dirty="0">
                  <a:solidFill>
                    <a:srgbClr val="6AD0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探索新知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>
            <a:extLst>
              <a:ext uri="{FF2B5EF4-FFF2-40B4-BE49-F238E27FC236}">
                <a16:creationId xmlns:a16="http://schemas.microsoft.com/office/drawing/2014/main" id="{8CC5DD1E-FB10-42B8-883E-FE77F952C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387600"/>
            <a:ext cx="8161338" cy="246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latin typeface="+mj-lt"/>
                <a:ea typeface="+mn-ea"/>
                <a:sym typeface="Times New Roman" panose="02020603050405020304" pitchFamily="18" charset="0"/>
              </a:rPr>
              <a:t>1∶10000=1cm</a:t>
            </a:r>
            <a:r>
              <a:rPr lang="zh-CN" altLang="en-US" sz="2800" b="1" dirty="0">
                <a:latin typeface="+mj-lt"/>
                <a:ea typeface="+mn-ea"/>
                <a:sym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+mj-lt"/>
                <a:ea typeface="+mn-ea"/>
                <a:sym typeface="Times New Roman" panose="02020603050405020304" pitchFamily="18" charset="0"/>
              </a:rPr>
              <a:t>10000cm=1cm</a:t>
            </a:r>
            <a:r>
              <a:rPr lang="zh-CN" altLang="en-US" sz="2800" b="1" dirty="0">
                <a:latin typeface="+mj-lt"/>
                <a:ea typeface="+mn-ea"/>
                <a:sym typeface="Times New Roman" panose="02020603050405020304" pitchFamily="18" charset="0"/>
              </a:rPr>
              <a:t>∶</a:t>
            </a:r>
            <a:r>
              <a:rPr lang="en-US" altLang="zh-CN" sz="2800" b="1" dirty="0">
                <a:latin typeface="+mj-lt"/>
                <a:ea typeface="+mn-ea"/>
                <a:sym typeface="Times New Roman" panose="02020603050405020304" pitchFamily="18" charset="0"/>
              </a:rPr>
              <a:t>100m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小明</a:t>
            </a:r>
            <a:r>
              <a:rPr lang="zh-CN" altLang="en-US" sz="2800" b="1" dirty="0">
                <a:latin typeface="+mj-lt"/>
                <a:ea typeface="+mn-ea"/>
                <a:sym typeface="Times New Roman" panose="02020603050405020304" pitchFamily="18" charset="0"/>
              </a:rPr>
              <a:t>家到学校的图上距离： </a:t>
            </a:r>
            <a:r>
              <a:rPr lang="en-US" altLang="zh-CN" sz="2800" b="1" dirty="0">
                <a:latin typeface="+mj-lt"/>
                <a:ea typeface="+mn-ea"/>
                <a:sym typeface="Times New Roman" panose="02020603050405020304" pitchFamily="18" charset="0"/>
              </a:rPr>
              <a:t>200÷100=2(cm)</a:t>
            </a:r>
            <a:endParaRPr lang="zh-CN" altLang="en-US" sz="2800" b="1" dirty="0">
              <a:latin typeface="+mj-lt"/>
              <a:ea typeface="+mn-ea"/>
              <a:sym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小亮</a:t>
            </a:r>
            <a:r>
              <a:rPr lang="zh-CN" altLang="en-US" sz="2800" b="1" dirty="0">
                <a:latin typeface="+mj-lt"/>
                <a:ea typeface="+mn-ea"/>
                <a:sym typeface="Times New Roman" panose="02020603050405020304" pitchFamily="18" charset="0"/>
              </a:rPr>
              <a:t>家到学校的图上距离：</a:t>
            </a:r>
            <a:r>
              <a:rPr lang="en-US" altLang="zh-CN" sz="2800" b="1" dirty="0">
                <a:latin typeface="+mj-lt"/>
                <a:ea typeface="+mn-ea"/>
                <a:sym typeface="Times New Roman" panose="02020603050405020304" pitchFamily="18" charset="0"/>
              </a:rPr>
              <a:t>(400</a:t>
            </a:r>
            <a:r>
              <a:rPr lang="zh-CN" altLang="en-US" sz="2800" b="1" dirty="0">
                <a:latin typeface="+mj-lt"/>
                <a:ea typeface="+mn-ea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+mj-lt"/>
                <a:ea typeface="+mn-ea"/>
                <a:sym typeface="Times New Roman" panose="02020603050405020304" pitchFamily="18" charset="0"/>
              </a:rPr>
              <a:t>200)÷100=2 (cm)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+mn-ea"/>
                <a:sym typeface="Times New Roman" panose="02020603050405020304" pitchFamily="18" charset="0"/>
              </a:rPr>
              <a:t>小红</a:t>
            </a:r>
            <a:r>
              <a:rPr lang="zh-CN" altLang="en-US" sz="2800" b="1" dirty="0">
                <a:latin typeface="+mj-lt"/>
                <a:ea typeface="+mn-ea"/>
                <a:sym typeface="Times New Roman" panose="02020603050405020304" pitchFamily="18" charset="0"/>
              </a:rPr>
              <a:t>家到学校的图上距离：</a:t>
            </a:r>
            <a:r>
              <a:rPr lang="en-US" altLang="zh-CN" sz="2800" b="1" dirty="0">
                <a:latin typeface="+mj-lt"/>
                <a:ea typeface="+mn-ea"/>
                <a:sym typeface="Times New Roman" panose="02020603050405020304" pitchFamily="18" charset="0"/>
              </a:rPr>
              <a:t>250÷100=2.5 (cm)</a:t>
            </a:r>
            <a:endParaRPr lang="zh-CN" altLang="en-US" sz="2800" b="1" dirty="0">
              <a:latin typeface="+mj-lt"/>
              <a:ea typeface="+mn-ea"/>
              <a:sym typeface="Times New Roman" panose="02020603050405020304" pitchFamily="18" charset="0"/>
            </a:endParaRPr>
          </a:p>
        </p:txBody>
      </p:sp>
      <p:pic>
        <p:nvPicPr>
          <p:cNvPr id="13315" name="图片 2">
            <a:extLst>
              <a:ext uri="{FF2B5EF4-FFF2-40B4-BE49-F238E27FC236}">
                <a16:creationId xmlns:a16="http://schemas.microsoft.com/office/drawing/2014/main" id="{CA0CB6C5-14C5-4A94-9D44-474A6DDC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31788"/>
            <a:ext cx="37353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2">
            <a:extLst>
              <a:ext uri="{FF2B5EF4-FFF2-40B4-BE49-F238E27FC236}">
                <a16:creationId xmlns:a16="http://schemas.microsoft.com/office/drawing/2014/main" id="{679731EC-B66C-4D2E-A5F9-47CC7BF7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21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C4376970-DE11-426B-A3F9-7A7DCEF43691}"/>
              </a:ext>
            </a:extLst>
          </p:cNvPr>
          <p:cNvSpPr/>
          <p:nvPr/>
        </p:nvSpPr>
        <p:spPr bwMode="auto">
          <a:xfrm>
            <a:off x="1383710" y="817182"/>
            <a:ext cx="1366575" cy="713433"/>
          </a:xfrm>
          <a:prstGeom prst="wedgeRoundRectCallout">
            <a:avLst>
              <a:gd name="adj1" fmla="val 38660"/>
              <a:gd name="adj2" fmla="val 76603"/>
              <a:gd name="adj3" fmla="val 16667"/>
            </a:avLst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方法</a:t>
            </a:r>
            <a:r>
              <a:rPr lang="en-US" altLang="zh-CN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2</a:t>
            </a:r>
            <a:endParaRPr lang="zh-CN" altLang="en-US" sz="2800" b="1" kern="0" dirty="0">
              <a:solidFill>
                <a:srgbClr val="1C1C1C"/>
              </a:solidFill>
              <a:latin typeface="+mj-lt"/>
              <a:ea typeface="楷体" panose="02010609060101010101" pitchFamily="49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E6597AA-6CAF-4FCC-B8ED-C030B6E534C5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3221038"/>
            <a:ext cx="6648450" cy="1382712"/>
            <a:chOff x="1832249" y="3143941"/>
            <a:chExt cx="6648252" cy="1382048"/>
          </a:xfrm>
        </p:grpSpPr>
        <p:sp>
          <p:nvSpPr>
            <p:cNvPr id="14354" name="Rectangle 18">
              <a:extLst>
                <a:ext uri="{FF2B5EF4-FFF2-40B4-BE49-F238E27FC236}">
                  <a16:creationId xmlns:a16="http://schemas.microsoft.com/office/drawing/2014/main" id="{28DE15ED-ADB3-409D-9E91-CFC7DB4BE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49" y="3242303"/>
              <a:ext cx="6648252" cy="128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根据“                   ” ，推出：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“图上距离＝实际距离</a:t>
              </a:r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×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比例尺”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。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4355" name="矩形 13">
              <a:extLst>
                <a:ext uri="{FF2B5EF4-FFF2-40B4-BE49-F238E27FC236}">
                  <a16:creationId xmlns:a16="http://schemas.microsoft.com/office/drawing/2014/main" id="{37F8049D-DADE-42EA-8577-94FAE8724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961" y="3622696"/>
              <a:ext cx="18085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实际距离 </a:t>
              </a:r>
            </a:p>
          </p:txBody>
        </p:sp>
        <p:sp>
          <p:nvSpPr>
            <p:cNvPr id="14356" name="矩形 5">
              <a:extLst>
                <a:ext uri="{FF2B5EF4-FFF2-40B4-BE49-F238E27FC236}">
                  <a16:creationId xmlns:a16="http://schemas.microsoft.com/office/drawing/2014/main" id="{EB19D1AE-67E4-4CB7-A9E3-6554DF3B3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066" y="3143941"/>
              <a:ext cx="18085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图上距离 </a:t>
              </a:r>
            </a:p>
          </p:txBody>
        </p:sp>
        <p:sp>
          <p:nvSpPr>
            <p:cNvPr id="14357" name="矩形 14">
              <a:extLst>
                <a:ext uri="{FF2B5EF4-FFF2-40B4-BE49-F238E27FC236}">
                  <a16:creationId xmlns:a16="http://schemas.microsoft.com/office/drawing/2014/main" id="{A6741B5A-1095-44A6-AABD-7C746EE3B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98" y="3383318"/>
              <a:ext cx="16273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＝比例尺</a:t>
              </a:r>
            </a:p>
          </p:txBody>
        </p:sp>
        <p:cxnSp>
          <p:nvCxnSpPr>
            <p:cNvPr id="14358" name="直接连接符 12">
              <a:extLst>
                <a:ext uri="{FF2B5EF4-FFF2-40B4-BE49-F238E27FC236}">
                  <a16:creationId xmlns:a16="http://schemas.microsoft.com/office/drawing/2014/main" id="{CFFDA94D-9595-4ED8-BF68-DB39B23330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09066" y="3637829"/>
              <a:ext cx="1598626" cy="4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42" name="组合 28">
            <a:extLst>
              <a:ext uri="{FF2B5EF4-FFF2-40B4-BE49-F238E27FC236}">
                <a16:creationId xmlns:a16="http://schemas.microsoft.com/office/drawing/2014/main" id="{1C14D364-45C4-4982-8E2F-3CC67C8165D1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623888"/>
            <a:ext cx="4019550" cy="1968500"/>
            <a:chOff x="2467155" y="2570672"/>
            <a:chExt cx="4019909" cy="2165230"/>
          </a:xfrm>
        </p:grpSpPr>
        <p:sp>
          <p:nvSpPr>
            <p:cNvPr id="15" name="圆角矩形 8">
              <a:extLst>
                <a:ext uri="{FF2B5EF4-FFF2-40B4-BE49-F238E27FC236}">
                  <a16:creationId xmlns:a16="http://schemas.microsoft.com/office/drawing/2014/main" id="{56A362C1-5489-4351-A1A8-A2D9ABB07E7A}"/>
                </a:ext>
              </a:extLst>
            </p:cNvPr>
            <p:cNvSpPr/>
            <p:nvPr/>
          </p:nvSpPr>
          <p:spPr>
            <a:xfrm>
              <a:off x="2467155" y="2570672"/>
              <a:ext cx="4019909" cy="2165230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66C2D64-5970-4994-B966-F4CB1AAB9100}"/>
                </a:ext>
              </a:extLst>
            </p:cNvPr>
            <p:cNvSpPr/>
            <p:nvPr/>
          </p:nvSpPr>
          <p:spPr>
            <a:xfrm>
              <a:off x="3959538" y="4037441"/>
              <a:ext cx="103196" cy="103022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A386C9D-6074-49DD-9160-2B70810ACBCB}"/>
                </a:ext>
              </a:extLst>
            </p:cNvPr>
            <p:cNvSpPr txBox="1"/>
            <p:nvPr/>
          </p:nvSpPr>
          <p:spPr>
            <a:xfrm>
              <a:off x="3675350" y="4088079"/>
              <a:ext cx="700151" cy="399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</a:t>
              </a:r>
            </a:p>
          </p:txBody>
        </p:sp>
        <p:cxnSp>
          <p:nvCxnSpPr>
            <p:cNvPr id="14347" name="直接箭头连接符 32">
              <a:extLst>
                <a:ext uri="{FF2B5EF4-FFF2-40B4-BE49-F238E27FC236}">
                  <a16:creationId xmlns:a16="http://schemas.microsoft.com/office/drawing/2014/main" id="{71725992-F8D5-4CE6-8CAF-11C2AAED61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95358" y="2984742"/>
              <a:ext cx="0" cy="543464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E2FB94D-D7EB-498E-9B81-336E2ACA39F0}"/>
                </a:ext>
              </a:extLst>
            </p:cNvPr>
            <p:cNvSpPr txBox="1"/>
            <p:nvPr/>
          </p:nvSpPr>
          <p:spPr>
            <a:xfrm>
              <a:off x="5774212" y="2654487"/>
              <a:ext cx="442953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</a:p>
          </p:txBody>
        </p:sp>
        <p:cxnSp>
          <p:nvCxnSpPr>
            <p:cNvPr id="14349" name="直接连接符 34">
              <a:extLst>
                <a:ext uri="{FF2B5EF4-FFF2-40B4-BE49-F238E27FC236}">
                  <a16:creationId xmlns:a16="http://schemas.microsoft.com/office/drawing/2014/main" id="{C989EC5C-7A25-40A6-811B-ED10D44C9A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6829" y="4563382"/>
              <a:ext cx="4572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0" name="直接连接符 35">
              <a:extLst>
                <a:ext uri="{FF2B5EF4-FFF2-40B4-BE49-F238E27FC236}">
                  <a16:creationId xmlns:a16="http://schemas.microsoft.com/office/drawing/2014/main" id="{BB7C0A67-2EC8-4212-93E5-F05E220868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08267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1" name="直接连接符 36">
              <a:extLst>
                <a:ext uri="{FF2B5EF4-FFF2-40B4-BE49-F238E27FC236}">
                  <a16:creationId xmlns:a16="http://schemas.microsoft.com/office/drawing/2014/main" id="{04365C65-C0F0-4020-8791-F862E076E9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66905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A612553-D144-436E-9B6E-11EC06D07B4E}"/>
                </a:ext>
              </a:extLst>
            </p:cNvPr>
            <p:cNvSpPr txBox="1"/>
            <p:nvPr/>
          </p:nvSpPr>
          <p:spPr>
            <a:xfrm>
              <a:off x="4951814" y="4088079"/>
              <a:ext cx="312766" cy="399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0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4A10A4F-3068-4713-A3BA-3F56650ECACE}"/>
                </a:ext>
              </a:extLst>
            </p:cNvPr>
            <p:cNvSpPr txBox="1"/>
            <p:nvPr/>
          </p:nvSpPr>
          <p:spPr>
            <a:xfrm>
              <a:off x="5113753" y="4040933"/>
              <a:ext cx="1373311" cy="399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       ）</a:t>
              </a: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  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FC634D8B-3BE9-4F83-ACC4-396B5A4939D2}"/>
              </a:ext>
            </a:extLst>
          </p:cNvPr>
          <p:cNvSpPr/>
          <p:nvPr/>
        </p:nvSpPr>
        <p:spPr>
          <a:xfrm>
            <a:off x="4213225" y="2679700"/>
            <a:ext cx="23447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比例尺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10000</a:t>
            </a:r>
            <a:endParaRPr lang="zh-CN" altLang="en-US" sz="2400" dirty="0"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F475E9-B0AF-4066-BD0A-576F261AE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3063875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C2C08B-A7CB-4085-8EE4-BE7320E3E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00" y="3063875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A58365-D2B5-46FB-8AE6-4DE17CAFF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3062288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5365" name="图片 4">
            <a:extLst>
              <a:ext uri="{FF2B5EF4-FFF2-40B4-BE49-F238E27FC236}">
                <a16:creationId xmlns:a16="http://schemas.microsoft.com/office/drawing/2014/main" id="{5C0DAF96-F264-4044-B37B-856D08E4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25488"/>
            <a:ext cx="37353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506A988-0002-4066-8FAB-9F91B8B75073}"/>
              </a:ext>
            </a:extLst>
          </p:cNvPr>
          <p:cNvGrpSpPr>
            <a:grpSpLocks/>
          </p:cNvGrpSpPr>
          <p:nvPr/>
        </p:nvGrpSpPr>
        <p:grpSpPr bwMode="auto">
          <a:xfrm>
            <a:off x="411163" y="3729038"/>
            <a:ext cx="8499475" cy="806450"/>
            <a:chOff x="322960" y="2531558"/>
            <a:chExt cx="8498079" cy="806729"/>
          </a:xfrm>
        </p:grpSpPr>
        <p:sp>
          <p:nvSpPr>
            <p:cNvPr id="8" name="矩形 28">
              <a:extLst>
                <a:ext uri="{FF2B5EF4-FFF2-40B4-BE49-F238E27FC236}">
                  <a16:creationId xmlns:a16="http://schemas.microsoft.com/office/drawing/2014/main" id="{983536B0-4B68-48B2-B47E-8CFAD6590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60" y="2682422"/>
              <a:ext cx="8498079" cy="52405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小明家</a:t>
              </a: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到学校的图上距离：</a:t>
              </a:r>
              <a:r>
                <a:rPr lang="en-US" altLang="zh-CN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20000×         </a:t>
              </a: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cm</a:t>
              </a:r>
              <a:r>
                <a:rPr lang="zh-CN" altLang="en-US" sz="2800" b="1" dirty="0">
                  <a:solidFill>
                    <a:srgbClr val="000000"/>
                  </a:solidFill>
                  <a:latin typeface="+mn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）</a:t>
              </a:r>
            </a:p>
          </p:txBody>
        </p:sp>
        <p:graphicFrame>
          <p:nvGraphicFramePr>
            <p:cNvPr id="15369" name="对象 8">
              <a:extLst>
                <a:ext uri="{FF2B5EF4-FFF2-40B4-BE49-F238E27FC236}">
                  <a16:creationId xmlns:a16="http://schemas.microsoft.com/office/drawing/2014/main" id="{2A429BC3-0804-4D96-AB83-5F83A41B0A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87147" y="2531558"/>
            <a:ext cx="882360" cy="806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114" imgH="406048" progId="Equation.DSMT4">
                    <p:embed/>
                  </p:oleObj>
                </mc:Choice>
                <mc:Fallback>
                  <p:oleObj name="Equation" r:id="rId3" imgW="444114" imgH="406048" progId="Equation.DSMT4">
                    <p:embed/>
                    <p:pic>
                      <p:nvPicPr>
                        <p:cNvPr id="0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7147" y="2531558"/>
                          <a:ext cx="882360" cy="806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367" name="图片 12">
            <a:extLst>
              <a:ext uri="{FF2B5EF4-FFF2-40B4-BE49-F238E27FC236}">
                <a16:creationId xmlns:a16="http://schemas.microsoft.com/office/drawing/2014/main" id="{91C4BF43-90D2-49D5-99C7-BE12AC5B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7858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>
            <a:extLst>
              <a:ext uri="{FF2B5EF4-FFF2-40B4-BE49-F238E27FC236}">
                <a16:creationId xmlns:a16="http://schemas.microsoft.com/office/drawing/2014/main" id="{F2E7706D-1032-4CCB-9C8B-2140408E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636588"/>
            <a:ext cx="37353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8">
            <a:extLst>
              <a:ext uri="{FF2B5EF4-FFF2-40B4-BE49-F238E27FC236}">
                <a16:creationId xmlns:a16="http://schemas.microsoft.com/office/drawing/2014/main" id="{F36BE54B-EB7C-4E33-9122-7AF38755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720975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88" name="矩形 9">
            <a:extLst>
              <a:ext uri="{FF2B5EF4-FFF2-40B4-BE49-F238E27FC236}">
                <a16:creationId xmlns:a16="http://schemas.microsoft.com/office/drawing/2014/main" id="{29AB4E01-5EDE-4C88-A933-E5D3B0BF7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2720975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89" name="矩形 10">
            <a:extLst>
              <a:ext uri="{FF2B5EF4-FFF2-40B4-BE49-F238E27FC236}">
                <a16:creationId xmlns:a16="http://schemas.microsoft.com/office/drawing/2014/main" id="{4CDFCB24-9D67-447A-BB4B-D7BB5863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2719388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4D0BE6A-F674-4D42-98F7-65EA9F24D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3382963"/>
            <a:ext cx="458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小亮家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到学校的图上距离：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10B6D5E-C1A2-4DB2-8C19-1A31294193D6}"/>
              </a:ext>
            </a:extLst>
          </p:cNvPr>
          <p:cNvGrpSpPr>
            <a:grpSpLocks/>
          </p:cNvGrpSpPr>
          <p:nvPr/>
        </p:nvGrpSpPr>
        <p:grpSpPr bwMode="auto">
          <a:xfrm>
            <a:off x="1636713" y="3906838"/>
            <a:ext cx="5870575" cy="808037"/>
            <a:chOff x="1449893" y="4103865"/>
            <a:chExt cx="5872163" cy="806729"/>
          </a:xfrm>
        </p:grpSpPr>
        <p:sp>
          <p:nvSpPr>
            <p:cNvPr id="16393" name="矩形 29">
              <a:extLst>
                <a:ext uri="{FF2B5EF4-FFF2-40B4-BE49-F238E27FC236}">
                  <a16:creationId xmlns:a16="http://schemas.microsoft.com/office/drawing/2014/main" id="{32EBA158-D4E2-4527-978C-39B341EB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9893" y="4281251"/>
              <a:ext cx="5872163" cy="4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40000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－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20000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）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×             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lang="en-US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cm</a:t>
              </a: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）</a:t>
              </a:r>
            </a:p>
          </p:txBody>
        </p:sp>
        <p:graphicFrame>
          <p:nvGraphicFramePr>
            <p:cNvPr id="16394" name="对象 15">
              <a:extLst>
                <a:ext uri="{FF2B5EF4-FFF2-40B4-BE49-F238E27FC236}">
                  <a16:creationId xmlns:a16="http://schemas.microsoft.com/office/drawing/2014/main" id="{CA69BAE9-BCF3-46E7-A78D-BD8ACE9231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0" y="4103865"/>
            <a:ext cx="882360" cy="806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114" imgH="406048" progId="Equation.DSMT4">
                    <p:embed/>
                  </p:oleObj>
                </mc:Choice>
                <mc:Fallback>
                  <p:oleObj name="Equation" r:id="rId3" imgW="444114" imgH="406048" progId="Equation.DSMT4">
                    <p:embed/>
                    <p:pic>
                      <p:nvPicPr>
                        <p:cNvPr id="0" name="对象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103865"/>
                          <a:ext cx="882360" cy="806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392" name="图片 12">
            <a:extLst>
              <a:ext uri="{FF2B5EF4-FFF2-40B4-BE49-F238E27FC236}">
                <a16:creationId xmlns:a16="http://schemas.microsoft.com/office/drawing/2014/main" id="{806EB103-6C9D-419C-8BB1-5CF4A8E9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6588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>
            <a:extLst>
              <a:ext uri="{FF2B5EF4-FFF2-40B4-BE49-F238E27FC236}">
                <a16:creationId xmlns:a16="http://schemas.microsoft.com/office/drawing/2014/main" id="{F58E21D9-F83B-4851-A820-1EF51FCC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849313"/>
            <a:ext cx="37353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3">
            <a:extLst>
              <a:ext uri="{FF2B5EF4-FFF2-40B4-BE49-F238E27FC236}">
                <a16:creationId xmlns:a16="http://schemas.microsoft.com/office/drawing/2014/main" id="{4A1B3EDF-B0E2-4AF3-AEDD-4C3393AB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2911475"/>
            <a:ext cx="4003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2" name="矩形 4">
            <a:extLst>
              <a:ext uri="{FF2B5EF4-FFF2-40B4-BE49-F238E27FC236}">
                <a16:creationId xmlns:a16="http://schemas.microsoft.com/office/drawing/2014/main" id="{15C9437C-8DF7-4D27-B16B-C09EAC933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2911475"/>
            <a:ext cx="36099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3" name="矩形 5">
            <a:extLst>
              <a:ext uri="{FF2B5EF4-FFF2-40B4-BE49-F238E27FC236}">
                <a16:creationId xmlns:a16="http://schemas.microsoft.com/office/drawing/2014/main" id="{103AAC35-AF15-4C35-82BF-B0A448F77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09888"/>
            <a:ext cx="2895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250m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25000cm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E7AE9B1-0A0C-45ED-A698-A2B8A75868DB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3486150"/>
            <a:ext cx="9029700" cy="806450"/>
            <a:chOff x="373063" y="3282812"/>
            <a:chExt cx="9029700" cy="806729"/>
          </a:xfrm>
        </p:grpSpPr>
        <p:sp>
          <p:nvSpPr>
            <p:cNvPr id="8" name="矩形 31">
              <a:extLst>
                <a:ext uri="{FF2B5EF4-FFF2-40B4-BE49-F238E27FC236}">
                  <a16:creationId xmlns:a16="http://schemas.microsoft.com/office/drawing/2014/main" id="{0D617C5A-4731-438E-B777-997578CB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63" y="3460674"/>
              <a:ext cx="9029700" cy="52405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小红家</a:t>
              </a:r>
              <a:r>
                <a:rPr lang="zh-CN" altLang="en-US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到学校的图上距离：</a:t>
              </a:r>
              <a:r>
                <a:rPr lang="en-US" altLang="zh-CN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25000×           </a:t>
              </a:r>
              <a:r>
                <a:rPr lang="zh-CN" altLang="en-US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2.5</a:t>
              </a:r>
              <a:r>
                <a:rPr lang="zh-CN" altLang="en-US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cm</a:t>
              </a:r>
              <a:r>
                <a:rPr lang="zh-CN" altLang="en-US" sz="2800" b="1" dirty="0">
                  <a:solidFill>
                    <a:srgbClr val="000000"/>
                  </a:solidFill>
                  <a:latin typeface="+mj-lt"/>
                  <a:ea typeface="+mn-ea"/>
                  <a:cs typeface="Times New Roman" panose="02020603050405020304" pitchFamily="18" charset="0"/>
                  <a:sym typeface="Times New Roman" panose="02020603050405020304" pitchFamily="18" charset="0"/>
                </a:rPr>
                <a:t>）</a:t>
              </a:r>
            </a:p>
          </p:txBody>
        </p:sp>
        <p:graphicFrame>
          <p:nvGraphicFramePr>
            <p:cNvPr id="17417" name="对象 9">
              <a:extLst>
                <a:ext uri="{FF2B5EF4-FFF2-40B4-BE49-F238E27FC236}">
                  <a16:creationId xmlns:a16="http://schemas.microsoft.com/office/drawing/2014/main" id="{ABC4A268-3BF9-4378-8536-C493FAC97C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18587" y="3282812"/>
            <a:ext cx="882360" cy="8067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114" imgH="406048" progId="Equation.DSMT4">
                    <p:embed/>
                  </p:oleObj>
                </mc:Choice>
                <mc:Fallback>
                  <p:oleObj name="Equation" r:id="rId3" imgW="444114" imgH="406048" progId="Equation.DSMT4">
                    <p:embed/>
                    <p:pic>
                      <p:nvPicPr>
                        <p:cNvPr id="0" name="对象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8587" y="3282812"/>
                          <a:ext cx="882360" cy="8067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415" name="图片 9">
            <a:extLst>
              <a:ext uri="{FF2B5EF4-FFF2-40B4-BE49-F238E27FC236}">
                <a16:creationId xmlns:a16="http://schemas.microsoft.com/office/drawing/2014/main" id="{AC045599-7F3A-4597-AF99-DF489C3A8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849313"/>
            <a:ext cx="32385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2D9479DD-D175-4D82-B701-3E2A93D5968F}"/>
              </a:ext>
            </a:extLst>
          </p:cNvPr>
          <p:cNvSpPr/>
          <p:nvPr/>
        </p:nvSpPr>
        <p:spPr bwMode="auto">
          <a:xfrm>
            <a:off x="1091610" y="982282"/>
            <a:ext cx="1366575" cy="713433"/>
          </a:xfrm>
          <a:prstGeom prst="wedgeRoundRectCallout">
            <a:avLst>
              <a:gd name="adj1" fmla="val 38660"/>
              <a:gd name="adj2" fmla="val 76603"/>
              <a:gd name="adj3" fmla="val 16667"/>
            </a:avLst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方法</a:t>
            </a:r>
            <a:r>
              <a:rPr lang="en-US" altLang="zh-CN" sz="2800" b="1" kern="0" dirty="0">
                <a:solidFill>
                  <a:srgbClr val="1C1C1C"/>
                </a:solidFill>
                <a:latin typeface="+mj-lt"/>
                <a:ea typeface="楷体" panose="02010609060101010101" pitchFamily="49" charset="-122"/>
              </a:rPr>
              <a:t>3</a:t>
            </a:r>
            <a:endParaRPr lang="zh-CN" altLang="en-US" sz="2800" b="1" kern="0" dirty="0">
              <a:solidFill>
                <a:srgbClr val="1C1C1C"/>
              </a:solidFill>
              <a:latin typeface="+mj-lt"/>
              <a:ea typeface="楷体" panose="02010609060101010101" pitchFamily="49" charset="-122"/>
            </a:endParaRPr>
          </a:p>
        </p:txBody>
      </p:sp>
      <p:grpSp>
        <p:nvGrpSpPr>
          <p:cNvPr id="18437" name="组合 28">
            <a:extLst>
              <a:ext uri="{FF2B5EF4-FFF2-40B4-BE49-F238E27FC236}">
                <a16:creationId xmlns:a16="http://schemas.microsoft.com/office/drawing/2014/main" id="{B7727AC8-ADE2-4B8C-B812-72146E9C7033}"/>
              </a:ext>
            </a:extLst>
          </p:cNvPr>
          <p:cNvGrpSpPr>
            <a:grpSpLocks/>
          </p:cNvGrpSpPr>
          <p:nvPr/>
        </p:nvGrpSpPr>
        <p:grpSpPr bwMode="auto">
          <a:xfrm>
            <a:off x="3011488" y="788988"/>
            <a:ext cx="4019550" cy="1968500"/>
            <a:chOff x="2467155" y="2570672"/>
            <a:chExt cx="4019909" cy="2165230"/>
          </a:xfrm>
        </p:grpSpPr>
        <p:sp>
          <p:nvSpPr>
            <p:cNvPr id="4" name="圆角矩形 8">
              <a:extLst>
                <a:ext uri="{FF2B5EF4-FFF2-40B4-BE49-F238E27FC236}">
                  <a16:creationId xmlns:a16="http://schemas.microsoft.com/office/drawing/2014/main" id="{4DC9C1DB-CA54-4173-B9F9-A224B199798A}"/>
                </a:ext>
              </a:extLst>
            </p:cNvPr>
            <p:cNvSpPr/>
            <p:nvPr/>
          </p:nvSpPr>
          <p:spPr>
            <a:xfrm>
              <a:off x="2467155" y="2570672"/>
              <a:ext cx="4019909" cy="2165230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8A47B1D4-ADEF-45E2-876F-CA5AC54DDF03}"/>
                </a:ext>
              </a:extLst>
            </p:cNvPr>
            <p:cNvSpPr/>
            <p:nvPr/>
          </p:nvSpPr>
          <p:spPr>
            <a:xfrm>
              <a:off x="3959538" y="4037441"/>
              <a:ext cx="103196" cy="103022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等线" panose="02010600030101010101" pitchFamily="2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3792DEC-932C-4BDC-BAE4-19268C26F811}"/>
                </a:ext>
              </a:extLst>
            </p:cNvPr>
            <p:cNvSpPr txBox="1"/>
            <p:nvPr/>
          </p:nvSpPr>
          <p:spPr>
            <a:xfrm>
              <a:off x="3675350" y="4088079"/>
              <a:ext cx="700151" cy="399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学校</a:t>
              </a:r>
            </a:p>
          </p:txBody>
        </p:sp>
        <p:cxnSp>
          <p:nvCxnSpPr>
            <p:cNvPr id="18448" name="直接箭头连接符 32">
              <a:extLst>
                <a:ext uri="{FF2B5EF4-FFF2-40B4-BE49-F238E27FC236}">
                  <a16:creationId xmlns:a16="http://schemas.microsoft.com/office/drawing/2014/main" id="{6AAC8AE1-8C79-4C2D-BF9C-CC26ED3512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995358" y="2984742"/>
              <a:ext cx="0" cy="543464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580BB86-ECA5-45B8-A66D-D4868C91D1E0}"/>
                </a:ext>
              </a:extLst>
            </p:cNvPr>
            <p:cNvSpPr txBox="1"/>
            <p:nvPr/>
          </p:nvSpPr>
          <p:spPr>
            <a:xfrm>
              <a:off x="5774212" y="2654487"/>
              <a:ext cx="442953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</a:p>
          </p:txBody>
        </p:sp>
        <p:cxnSp>
          <p:nvCxnSpPr>
            <p:cNvPr id="18450" name="直接连接符 34">
              <a:extLst>
                <a:ext uri="{FF2B5EF4-FFF2-40B4-BE49-F238E27FC236}">
                  <a16:creationId xmlns:a16="http://schemas.microsoft.com/office/drawing/2014/main" id="{90267D00-6487-40BF-BCEE-4691D6C698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6829" y="4563382"/>
              <a:ext cx="457200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1" name="直接连接符 35">
              <a:extLst>
                <a:ext uri="{FF2B5EF4-FFF2-40B4-BE49-F238E27FC236}">
                  <a16:creationId xmlns:a16="http://schemas.microsoft.com/office/drawing/2014/main" id="{B106EE23-2B31-4B92-8D57-60A2D98CBD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08267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2" name="直接连接符 36">
              <a:extLst>
                <a:ext uri="{FF2B5EF4-FFF2-40B4-BE49-F238E27FC236}">
                  <a16:creationId xmlns:a16="http://schemas.microsoft.com/office/drawing/2014/main" id="{8CB36C4A-1137-4746-813A-1F5E34225E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566905" y="4390854"/>
              <a:ext cx="0" cy="182818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69D9E37-C4F7-49E2-9188-6BDC2619999B}"/>
                </a:ext>
              </a:extLst>
            </p:cNvPr>
            <p:cNvSpPr txBox="1"/>
            <p:nvPr/>
          </p:nvSpPr>
          <p:spPr>
            <a:xfrm>
              <a:off x="4951814" y="4088079"/>
              <a:ext cx="312766" cy="399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0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10F0601-CE50-43AE-ABFA-44F46CA61330}"/>
                </a:ext>
              </a:extLst>
            </p:cNvPr>
            <p:cNvSpPr txBox="1"/>
            <p:nvPr/>
          </p:nvSpPr>
          <p:spPr>
            <a:xfrm>
              <a:off x="5113753" y="4040933"/>
              <a:ext cx="1373311" cy="399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       ）</a:t>
              </a:r>
              <a:r>
                <a:rPr lang="en-US" altLang="zh-CN" sz="20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  </a:t>
              </a:r>
              <a:endParaRPr lang="zh-CN" alt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5A40DF9E-6C2B-425C-8305-F4FC8E44BBEF}"/>
              </a:ext>
            </a:extLst>
          </p:cNvPr>
          <p:cNvSpPr/>
          <p:nvPr/>
        </p:nvSpPr>
        <p:spPr>
          <a:xfrm>
            <a:off x="3921125" y="2844800"/>
            <a:ext cx="23447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比例尺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10000</a:t>
            </a:r>
            <a:endParaRPr lang="zh-CN" altLang="en-US" sz="2400" dirty="0"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1E063F2-052E-4A08-83A6-3DC88822792A}"/>
              </a:ext>
            </a:extLst>
          </p:cNvPr>
          <p:cNvGrpSpPr>
            <a:grpSpLocks/>
          </p:cNvGrpSpPr>
          <p:nvPr/>
        </p:nvGrpSpPr>
        <p:grpSpPr bwMode="auto">
          <a:xfrm>
            <a:off x="671513" y="3409950"/>
            <a:ext cx="7870825" cy="1001713"/>
            <a:chOff x="1832249" y="3143941"/>
            <a:chExt cx="7871224" cy="1001975"/>
          </a:xfrm>
        </p:grpSpPr>
        <p:sp>
          <p:nvSpPr>
            <p:cNvPr id="18440" name="Rectangle 18">
              <a:extLst>
                <a:ext uri="{FF2B5EF4-FFF2-40B4-BE49-F238E27FC236}">
                  <a16:creationId xmlns:a16="http://schemas.microsoft.com/office/drawing/2014/main" id="{2E928735-EA3D-4D9C-9150-98D32D44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49" y="3242303"/>
              <a:ext cx="7871224" cy="637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根据“                   ” ，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列出比例方程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。</a:t>
              </a:r>
              <a:endPara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1" name="矩形 13">
              <a:extLst>
                <a:ext uri="{FF2B5EF4-FFF2-40B4-BE49-F238E27FC236}">
                  <a16:creationId xmlns:a16="http://schemas.microsoft.com/office/drawing/2014/main" id="{1682A44F-66FD-49D9-B01D-C4036D189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961" y="3622696"/>
              <a:ext cx="18085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实际距离 </a:t>
              </a:r>
            </a:p>
          </p:txBody>
        </p:sp>
        <p:sp>
          <p:nvSpPr>
            <p:cNvPr id="18442" name="矩形 17">
              <a:extLst>
                <a:ext uri="{FF2B5EF4-FFF2-40B4-BE49-F238E27FC236}">
                  <a16:creationId xmlns:a16="http://schemas.microsoft.com/office/drawing/2014/main" id="{7BFEF8E3-F952-4E99-90DA-65FEAD566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066" y="3143941"/>
              <a:ext cx="18085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图上距离 </a:t>
              </a:r>
            </a:p>
          </p:txBody>
        </p:sp>
        <p:sp>
          <p:nvSpPr>
            <p:cNvPr id="18443" name="矩形 14">
              <a:extLst>
                <a:ext uri="{FF2B5EF4-FFF2-40B4-BE49-F238E27FC236}">
                  <a16:creationId xmlns:a16="http://schemas.microsoft.com/office/drawing/2014/main" id="{F5FC3D0D-5075-45E5-87E3-91003E8F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98" y="3383318"/>
              <a:ext cx="16273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＝比例尺</a:t>
              </a:r>
            </a:p>
          </p:txBody>
        </p:sp>
        <p:cxnSp>
          <p:nvCxnSpPr>
            <p:cNvPr id="18444" name="直接连接符 12">
              <a:extLst>
                <a:ext uri="{FF2B5EF4-FFF2-40B4-BE49-F238E27FC236}">
                  <a16:creationId xmlns:a16="http://schemas.microsoft.com/office/drawing/2014/main" id="{C22D7504-09B8-4A05-9079-3759A18F46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09066" y="3637829"/>
              <a:ext cx="1598626" cy="4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Pages>0</Pages>
  <Words>835</Words>
  <Characters>0</Characters>
  <Application>Microsoft Office PowerPoint</Application>
  <DocSecurity>0</DocSecurity>
  <PresentationFormat>全屏显示(16:9)</PresentationFormat>
  <Lines>0</Lines>
  <Paragraphs>122</Paragraphs>
  <Slides>22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等线</vt:lpstr>
      <vt:lpstr>黑体</vt:lpstr>
      <vt:lpstr>楷体</vt:lpstr>
      <vt:lpstr>宋体</vt:lpstr>
      <vt:lpstr>微软雅黑</vt:lpstr>
      <vt:lpstr>字魂70号-灵悦黑体</vt:lpstr>
      <vt:lpstr>Arial</vt:lpstr>
      <vt:lpstr>Calibri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374</cp:revision>
  <dcterms:created xsi:type="dcterms:W3CDTF">2016-01-14T07:05:12Z</dcterms:created>
  <dcterms:modified xsi:type="dcterms:W3CDTF">2023-02-12T15:26:57Z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