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607" r:id="rId3"/>
    <p:sldId id="570" r:id="rId4"/>
    <p:sldId id="551" r:id="rId5"/>
    <p:sldId id="639" r:id="rId7"/>
    <p:sldId id="572" r:id="rId8"/>
    <p:sldId id="641" r:id="rId9"/>
    <p:sldId id="640" r:id="rId10"/>
    <p:sldId id="559" r:id="rId11"/>
    <p:sldId id="595" r:id="rId12"/>
    <p:sldId id="592" r:id="rId13"/>
    <p:sldId id="650" r:id="rId14"/>
    <p:sldId id="589" r:id="rId15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BBE0E3"/>
    <a:srgbClr val="00863D"/>
    <a:srgbClr val="00CCFF"/>
    <a:srgbClr val="99FF66"/>
    <a:srgbClr val="9999FF"/>
    <a:srgbClr val="FFCCFF"/>
    <a:srgbClr val="FFF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22"/>
    <p:restoredTop sz="93846"/>
  </p:normalViewPr>
  <p:slideViewPr>
    <p:cSldViewPr showGuides="1">
      <p:cViewPr>
        <p:scale>
          <a:sx n="66" d="100"/>
          <a:sy n="66" d="100"/>
        </p:scale>
        <p:origin x="-30" y="-846"/>
      </p:cViewPr>
      <p:guideLst>
        <p:guide orient="horz" pos="1676"/>
        <p:guide pos="638"/>
        <p:guide pos="2744"/>
        <p:guide pos="51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panose="020B0604020202020204" pitchFamily="34" charset="0"/>
              <a:buNone/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 typeface="Arial" panose="020B0604020202020204" pitchFamily="34" charset="0"/>
              <a:buNone/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panose="020B0604020202020204" pitchFamily="34" charset="0"/>
              <a:buNone/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幻灯片图像占位符 1"/>
          <p:cNvSpPr/>
          <p:nvPr>
            <p:ph type="sldImg"/>
          </p:nvPr>
        </p:nvSpPr>
        <p:spPr>
          <a:ln>
            <a:solidFill>
              <a:srgbClr val="000000"/>
            </a:solidFill>
          </a:ln>
        </p:spPr>
      </p:sp>
      <p:sp>
        <p:nvSpPr>
          <p:cNvPr id="22530" name="文本占位符 2"/>
          <p:cNvSpPr/>
          <p:nvPr>
            <p:ph type="body"/>
          </p:nvPr>
        </p:nvSpPr>
        <p:spPr>
          <a:noFill/>
          <a:ln>
            <a:noFill/>
          </a:ln>
        </p:spPr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82F288E0-7875-42C4-84C8-98DBBD3BF4D2}" type="datetimeFigureOut">
              <a:rPr lang="zh-CN" altLang="en-US" strike="noStrike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7D9BB5D0-35E4-459D-AEF3-FE4D7C45CC19}" type="slidenum">
              <a:rPr lang="zh-CN" altLang="en-US" strike="noStrike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945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1946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6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6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47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1947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49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1950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0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0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0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1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1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1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51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1951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52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1952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55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1955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60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1960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9616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617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19618" name="组合 48"/>
          <p:cNvGrpSpPr/>
          <p:nvPr/>
        </p:nvGrpSpPr>
        <p:grpSpPr>
          <a:xfrm>
            <a:off x="2085975" y="881063"/>
            <a:ext cx="5208588" cy="768350"/>
            <a:chOff x="3497" y="1286"/>
            <a:chExt cx="8199" cy="1209"/>
          </a:xfrm>
        </p:grpSpPr>
        <p:sp>
          <p:nvSpPr>
            <p:cNvPr id="2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分数除法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497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3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19621" name="文本框 39"/>
          <p:cNvSpPr txBox="1"/>
          <p:nvPr/>
        </p:nvSpPr>
        <p:spPr>
          <a:xfrm>
            <a:off x="325438" y="2168525"/>
            <a:ext cx="8502650" cy="11985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课时       解决问题（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62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784" name="组合 8"/>
          <p:cNvGrpSpPr/>
          <p:nvPr/>
        </p:nvGrpSpPr>
        <p:grpSpPr>
          <a:xfrm>
            <a:off x="4058603" y="3476308"/>
            <a:ext cx="3425825" cy="901700"/>
            <a:chOff x="4275" y="3872"/>
            <a:chExt cx="5395" cy="1418"/>
          </a:xfrm>
        </p:grpSpPr>
        <p:sp>
          <p:nvSpPr>
            <p:cNvPr id="29698" name="文本框 9"/>
            <p:cNvSpPr txBox="1"/>
            <p:nvPr/>
          </p:nvSpPr>
          <p:spPr>
            <a:xfrm>
              <a:off x="4275" y="4119"/>
              <a:ext cx="5395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endPara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9699" name="组合 10"/>
            <p:cNvGrpSpPr/>
            <p:nvPr/>
          </p:nvGrpSpPr>
          <p:grpSpPr>
            <a:xfrm>
              <a:off x="4870" y="3872"/>
              <a:ext cx="1524" cy="1418"/>
              <a:chOff x="1480" y="6471"/>
              <a:chExt cx="1525" cy="1418"/>
            </a:xfrm>
          </p:grpSpPr>
          <p:grpSp>
            <p:nvGrpSpPr>
              <p:cNvPr id="29700" name="组合 16"/>
              <p:cNvGrpSpPr/>
              <p:nvPr/>
            </p:nvGrpSpPr>
            <p:grpSpPr>
              <a:xfrm>
                <a:off x="1480" y="6471"/>
                <a:ext cx="1116" cy="1418"/>
                <a:chOff x="1559" y="1930"/>
                <a:chExt cx="1115" cy="1418"/>
              </a:xfrm>
            </p:grpSpPr>
            <p:sp>
              <p:nvSpPr>
                <p:cNvPr id="29701" name="文本框 17"/>
                <p:cNvSpPr txBox="1"/>
                <p:nvPr/>
              </p:nvSpPr>
              <p:spPr>
                <a:xfrm>
                  <a:off x="1693" y="1930"/>
                  <a:ext cx="981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9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9702" name="文本框 18"/>
                <p:cNvSpPr txBox="1"/>
                <p:nvPr/>
              </p:nvSpPr>
              <p:spPr>
                <a:xfrm>
                  <a:off x="1559" y="2527"/>
                  <a:ext cx="987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20" name="直接连接符 19"/>
                <p:cNvCxnSpPr/>
                <p:nvPr/>
              </p:nvCxnSpPr>
              <p:spPr>
                <a:xfrm flipV="1">
                  <a:off x="1651" y="2631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704" name="文本框 15"/>
              <p:cNvSpPr txBox="1"/>
              <p:nvPr/>
            </p:nvSpPr>
            <p:spPr>
              <a:xfrm>
                <a:off x="2204" y="6800"/>
                <a:ext cx="80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  <a:sym typeface="宋体" panose="02010600030101010101" pitchFamily="2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29705" name="文本框 16"/>
            <p:cNvSpPr txBox="1"/>
            <p:nvPr/>
          </p:nvSpPr>
          <p:spPr>
            <a:xfrm>
              <a:off x="5951" y="4201"/>
              <a:ext cx="1908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 =9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29707" name="组合 4"/>
          <p:cNvGrpSpPr/>
          <p:nvPr/>
        </p:nvGrpSpPr>
        <p:grpSpPr>
          <a:xfrm>
            <a:off x="2970848" y="922655"/>
            <a:ext cx="673100" cy="877888"/>
            <a:chOff x="2523" y="685"/>
            <a:chExt cx="1413" cy="1846"/>
          </a:xfrm>
        </p:grpSpPr>
        <p:cxnSp>
          <p:nvCxnSpPr>
            <p:cNvPr id="4" name="直接连接符 3"/>
            <p:cNvCxnSpPr/>
            <p:nvPr/>
          </p:nvCxnSpPr>
          <p:spPr>
            <a:xfrm flipV="1">
              <a:off x="2691" y="1552"/>
              <a:ext cx="846" cy="0"/>
            </a:xfrm>
            <a:prstGeom prst="line">
              <a:avLst/>
            </a:prstGeom>
            <a:ln w="22225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709" name="文本框 7"/>
            <p:cNvSpPr txBox="1"/>
            <p:nvPr/>
          </p:nvSpPr>
          <p:spPr>
            <a:xfrm>
              <a:off x="2523" y="1435"/>
              <a:ext cx="1413" cy="10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10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29710" name="文本框 8"/>
            <p:cNvSpPr txBox="1"/>
            <p:nvPr/>
          </p:nvSpPr>
          <p:spPr>
            <a:xfrm>
              <a:off x="2733" y="685"/>
              <a:ext cx="817" cy="10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sp>
        <p:nvSpPr>
          <p:cNvPr id="31" name="文本框 30"/>
          <p:cNvSpPr txBox="1"/>
          <p:nvPr/>
        </p:nvSpPr>
        <p:spPr>
          <a:xfrm>
            <a:off x="334645" y="4337368"/>
            <a:ext cx="386397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答：这桶水有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千克重。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38145" y="2322830"/>
            <a:ext cx="4084638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解：设这桶水重</a:t>
            </a:r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EU-B3X" charset="-122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千克。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713" name="文本框 2"/>
          <p:cNvSpPr txBox="1"/>
          <p:nvPr/>
        </p:nvSpPr>
        <p:spPr>
          <a:xfrm>
            <a:off x="3343275" y="79375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P38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练习八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T8)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30775" name="组合 7"/>
          <p:cNvGrpSpPr/>
          <p:nvPr/>
        </p:nvGrpSpPr>
        <p:grpSpPr>
          <a:xfrm>
            <a:off x="3698240" y="2760345"/>
            <a:ext cx="2663825" cy="927100"/>
            <a:chOff x="3958" y="3856"/>
            <a:chExt cx="4195" cy="1459"/>
          </a:xfrm>
        </p:grpSpPr>
        <p:sp>
          <p:nvSpPr>
            <p:cNvPr id="29715" name="文本框 2"/>
            <p:cNvSpPr txBox="1"/>
            <p:nvPr/>
          </p:nvSpPr>
          <p:spPr>
            <a:xfrm>
              <a:off x="3958" y="4162"/>
              <a:ext cx="419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rPr>
                <a:t>x</a:t>
              </a:r>
              <a:r>
                <a:rPr lang="zh-CN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rPr>
                <a:t>－</a:t>
              </a:r>
              <a:endParaRPr lang="zh-CN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9716" name="组合 5"/>
            <p:cNvGrpSpPr/>
            <p:nvPr/>
          </p:nvGrpSpPr>
          <p:grpSpPr>
            <a:xfrm>
              <a:off x="5001" y="3856"/>
              <a:ext cx="1596" cy="1459"/>
              <a:chOff x="1611" y="6455"/>
              <a:chExt cx="1596" cy="1459"/>
            </a:xfrm>
          </p:grpSpPr>
          <p:grpSp>
            <p:nvGrpSpPr>
              <p:cNvPr id="29717" name="组合 16"/>
              <p:cNvGrpSpPr/>
              <p:nvPr/>
            </p:nvGrpSpPr>
            <p:grpSpPr>
              <a:xfrm>
                <a:off x="1611" y="6455"/>
                <a:ext cx="954" cy="1459"/>
                <a:chOff x="1689" y="1914"/>
                <a:chExt cx="954" cy="1459"/>
              </a:xfrm>
            </p:grpSpPr>
            <p:sp>
              <p:nvSpPr>
                <p:cNvPr id="29718" name="文本框 17"/>
                <p:cNvSpPr txBox="1"/>
                <p:nvPr/>
              </p:nvSpPr>
              <p:spPr>
                <a:xfrm>
                  <a:off x="1853" y="1914"/>
                  <a:ext cx="642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9719" name="文本框 18"/>
                <p:cNvSpPr txBox="1"/>
                <p:nvPr/>
              </p:nvSpPr>
              <p:spPr>
                <a:xfrm>
                  <a:off x="1689" y="2551"/>
                  <a:ext cx="954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6" name="直接连接符 5"/>
                <p:cNvCxnSpPr/>
                <p:nvPr/>
              </p:nvCxnSpPr>
              <p:spPr>
                <a:xfrm>
                  <a:off x="1905" y="2631"/>
                  <a:ext cx="484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721" name="文本框 4"/>
              <p:cNvSpPr txBox="1"/>
              <p:nvPr/>
            </p:nvSpPr>
            <p:spPr>
              <a:xfrm>
                <a:off x="2406" y="6758"/>
                <a:ext cx="80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endParaRPr>
              </a:p>
            </p:txBody>
          </p:sp>
        </p:grpSp>
        <p:sp>
          <p:nvSpPr>
            <p:cNvPr id="29722" name="文本框 6"/>
            <p:cNvSpPr txBox="1"/>
            <p:nvPr/>
          </p:nvSpPr>
          <p:spPr>
            <a:xfrm>
              <a:off x="6245" y="4177"/>
              <a:ext cx="190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=9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30803" name="文本框 35"/>
          <p:cNvSpPr txBox="1"/>
          <p:nvPr/>
        </p:nvSpPr>
        <p:spPr>
          <a:xfrm>
            <a:off x="4892040" y="4251008"/>
            <a:ext cx="1274763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EU-B3X" charset="-122"/>
                <a:sym typeface="宋体" panose="02010600030101010101" pitchFamily="2" charset="-122"/>
              </a:rPr>
              <a:t>x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=10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504825" y="448310"/>
            <a:ext cx="7893050" cy="23304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3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在通常情况下，体积相等的冰和水，冰的质量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比水的质量少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。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现有一块重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9kg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的冰，如果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有一桶水的体积和这块冰的体积相等，这桶水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有多重？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/>
      <p:bldP spid="3080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721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0724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30725" name="图片 8" descr="E:\新画人物图\男老师2 拷贝.png男老师2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491288" y="1998663"/>
            <a:ext cx="1422400" cy="25923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9FDC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0727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4000" b="1">
                <a:latin typeface="楷体" panose="02010609060101010101" pitchFamily="49" charset="-122"/>
                <a:ea typeface="楷体" panose="02010609060101010101" pitchFamily="49" charset="-122"/>
              </a:rPr>
              <a:t>通过这节课的学习，</a:t>
            </a:r>
            <a:endParaRPr lang="zh-CN" altLang="en-US" sz="40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000" b="1">
                <a:latin typeface="楷体" panose="02010609060101010101" pitchFamily="49" charset="-122"/>
                <a:ea typeface="楷体" panose="02010609060101010101" pitchFamily="49" charset="-122"/>
              </a:rPr>
              <a:t>你有什么收获</a:t>
            </a:r>
            <a:r>
              <a:rPr lang="en-US" altLang="zh-CN" sz="4000" b="1"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  <a:endParaRPr lang="en-US" altLang="zh-CN" sz="40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Rectangle 2"/>
          <p:cNvSpPr/>
          <p:nvPr/>
        </p:nvSpPr>
        <p:spPr>
          <a:xfrm>
            <a:off x="1263650" y="1485900"/>
            <a:ext cx="6188075" cy="1327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 latinLnBrk="1">
              <a:lnSpc>
                <a:spcPct val="150000"/>
              </a:lnSpc>
              <a:spcBef>
                <a:spcPct val="20000"/>
              </a:spcBef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从课后习题中选取；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latinLnBrk="1">
              <a:lnSpc>
                <a:spcPct val="150000"/>
              </a:lnSpc>
              <a:spcBef>
                <a:spcPct val="20000"/>
              </a:spcBef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完成练习册本课时的习题。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31746" name="组合 17"/>
          <p:cNvGrpSpPr/>
          <p:nvPr/>
        </p:nvGrpSpPr>
        <p:grpSpPr>
          <a:xfrm>
            <a:off x="7938" y="-7937"/>
            <a:ext cx="2208212" cy="506412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31749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课外作业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0481" name="组合 9"/>
          <p:cNvGrpSpPr/>
          <p:nvPr/>
        </p:nvGrpSpPr>
        <p:grpSpPr>
          <a:xfrm>
            <a:off x="750888" y="504825"/>
            <a:ext cx="7289800" cy="1368425"/>
            <a:chOff x="806" y="976"/>
            <a:chExt cx="11480" cy="2155"/>
          </a:xfrm>
        </p:grpSpPr>
        <p:sp>
          <p:nvSpPr>
            <p:cNvPr id="20482" name="TextBox 3"/>
            <p:cNvSpPr txBox="1"/>
            <p:nvPr/>
          </p:nvSpPr>
          <p:spPr>
            <a:xfrm>
              <a:off x="806" y="976"/>
              <a:ext cx="11480" cy="17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    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六（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）班有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15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人参加了合唱队，占全班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pPr>
                <a:lnSpc>
                  <a:spcPct val="12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    人数的     。六（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）班有多少人？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20483" name="组合 74"/>
            <p:cNvGrpSpPr/>
            <p:nvPr/>
          </p:nvGrpSpPr>
          <p:grpSpPr>
            <a:xfrm>
              <a:off x="3215" y="1669"/>
              <a:ext cx="1012" cy="1462"/>
              <a:chOff x="0" y="69850"/>
              <a:chExt cx="500067" cy="928694"/>
            </a:xfrm>
          </p:grpSpPr>
          <p:sp>
            <p:nvSpPr>
              <p:cNvPr id="20484" name="TextBox 6"/>
              <p:cNvSpPr txBox="1"/>
              <p:nvPr/>
            </p:nvSpPr>
            <p:spPr>
              <a:xfrm>
                <a:off x="0" y="69850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/>
              <a:p>
                <a:pPr>
                  <a:lnSpc>
                    <a:spcPct val="90000"/>
                  </a:lnSpc>
                </a:pPr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  <a:endPara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49" charset="-122"/>
                  </a:rPr>
                  <a:t>3</a:t>
                </a:r>
                <a:endPara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0485" name="直接连接符 7"/>
              <p:cNvCxnSpPr/>
              <p:nvPr/>
            </p:nvCxnSpPr>
            <p:spPr>
              <a:xfrm>
                <a:off x="17780" y="492445"/>
                <a:ext cx="245712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" name="组合 1"/>
          <p:cNvGrpSpPr/>
          <p:nvPr/>
        </p:nvGrpSpPr>
        <p:grpSpPr>
          <a:xfrm>
            <a:off x="2359025" y="1479550"/>
            <a:ext cx="4405313" cy="927100"/>
            <a:chOff x="3287" y="2747"/>
            <a:chExt cx="6936" cy="1460"/>
          </a:xfrm>
        </p:grpSpPr>
        <p:sp>
          <p:nvSpPr>
            <p:cNvPr id="20487" name="文本框 38922"/>
            <p:cNvSpPr txBox="1"/>
            <p:nvPr/>
          </p:nvSpPr>
          <p:spPr>
            <a:xfrm>
              <a:off x="3287" y="2999"/>
              <a:ext cx="693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全班人数×     =合唱队人数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20488" name="组合 74"/>
            <p:cNvGrpSpPr/>
            <p:nvPr/>
          </p:nvGrpSpPr>
          <p:grpSpPr>
            <a:xfrm>
              <a:off x="6230" y="2746"/>
              <a:ext cx="1012" cy="1460"/>
              <a:chOff x="223240" y="299598"/>
              <a:chExt cx="500067" cy="928694"/>
            </a:xfrm>
          </p:grpSpPr>
          <p:sp>
            <p:nvSpPr>
              <p:cNvPr id="20489" name="TextBox 6"/>
              <p:cNvSpPr txBox="1"/>
              <p:nvPr/>
            </p:nvSpPr>
            <p:spPr>
              <a:xfrm>
                <a:off x="223240" y="299598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/>
              <a:p>
                <a:pPr>
                  <a:lnSpc>
                    <a:spcPct val="90000"/>
                  </a:lnSpc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3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0490" name="直接连接符 7"/>
              <p:cNvCxnSpPr/>
              <p:nvPr/>
            </p:nvCxnSpPr>
            <p:spPr>
              <a:xfrm>
                <a:off x="241020" y="722190"/>
                <a:ext cx="245712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cxnSp>
        </p:grpSp>
      </p:grpSp>
      <p:sp>
        <p:nvSpPr>
          <p:cNvPr id="38927" name="文本框 38926"/>
          <p:cNvSpPr txBox="1"/>
          <p:nvPr/>
        </p:nvSpPr>
        <p:spPr>
          <a:xfrm>
            <a:off x="2443163" y="2198688"/>
            <a:ext cx="4113212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解：设六（1）班有</a:t>
            </a:r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人。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3651250" y="2501900"/>
            <a:ext cx="1481138" cy="928688"/>
            <a:chOff x="5751" y="4636"/>
            <a:chExt cx="2331" cy="1462"/>
          </a:xfrm>
        </p:grpSpPr>
        <p:grpSp>
          <p:nvGrpSpPr>
            <p:cNvPr id="20493" name="组合 74"/>
            <p:cNvGrpSpPr/>
            <p:nvPr/>
          </p:nvGrpSpPr>
          <p:grpSpPr>
            <a:xfrm>
              <a:off x="5751" y="4635"/>
              <a:ext cx="1012" cy="1462"/>
              <a:chOff x="0" y="24765"/>
              <a:chExt cx="500067" cy="928694"/>
            </a:xfrm>
          </p:grpSpPr>
          <p:sp>
            <p:nvSpPr>
              <p:cNvPr id="20494" name="TextBox 6"/>
              <p:cNvSpPr txBox="1"/>
              <p:nvPr/>
            </p:nvSpPr>
            <p:spPr>
              <a:xfrm>
                <a:off x="0" y="24765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/>
              <a:p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  <a:p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3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0495" name="直接连接符 7"/>
              <p:cNvCxnSpPr/>
              <p:nvPr/>
            </p:nvCxnSpPr>
            <p:spPr>
              <a:xfrm>
                <a:off x="12347" y="500700"/>
                <a:ext cx="245712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20496" name="文本框 38930"/>
            <p:cNvSpPr txBox="1"/>
            <p:nvPr/>
          </p:nvSpPr>
          <p:spPr>
            <a:xfrm>
              <a:off x="6382" y="4934"/>
              <a:ext cx="170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</a:rPr>
                <a:t>x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rPr>
                <a:t>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=15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20497" name="组合 17"/>
          <p:cNvGrpSpPr/>
          <p:nvPr/>
        </p:nvGrpSpPr>
        <p:grpSpPr>
          <a:xfrm>
            <a:off x="7938" y="-7937"/>
            <a:ext cx="2208212" cy="506412"/>
            <a:chOff x="0" y="1"/>
            <a:chExt cx="3480" cy="796"/>
          </a:xfrm>
        </p:grpSpPr>
        <p:sp>
          <p:nvSpPr>
            <p:cNvPr id="5" name="平行四边形 4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6" name="平行四边形 5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20500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复习导入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079875" y="3005138"/>
            <a:ext cx="1878013" cy="928687"/>
            <a:chOff x="6450" y="5526"/>
            <a:chExt cx="2959" cy="1462"/>
          </a:xfrm>
        </p:grpSpPr>
        <p:sp>
          <p:nvSpPr>
            <p:cNvPr id="20502" name="文本框 2"/>
            <p:cNvSpPr txBox="1"/>
            <p:nvPr/>
          </p:nvSpPr>
          <p:spPr>
            <a:xfrm>
              <a:off x="6450" y="5874"/>
              <a:ext cx="243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</a:rPr>
                <a:t>x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rPr>
                <a:t>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=15÷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20503" name="组合 74"/>
            <p:cNvGrpSpPr/>
            <p:nvPr/>
          </p:nvGrpSpPr>
          <p:grpSpPr>
            <a:xfrm>
              <a:off x="8397" y="5526"/>
              <a:ext cx="1012" cy="1462"/>
              <a:chOff x="0" y="24765"/>
              <a:chExt cx="500067" cy="928694"/>
            </a:xfrm>
          </p:grpSpPr>
          <p:sp>
            <p:nvSpPr>
              <p:cNvPr id="20504" name="TextBox 6"/>
              <p:cNvSpPr txBox="1"/>
              <p:nvPr/>
            </p:nvSpPr>
            <p:spPr>
              <a:xfrm>
                <a:off x="0" y="24765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/>
              <a:p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  <a:p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3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0505" name="直接连接符 7"/>
              <p:cNvCxnSpPr/>
              <p:nvPr/>
            </p:nvCxnSpPr>
            <p:spPr>
              <a:xfrm>
                <a:off x="12347" y="500700"/>
                <a:ext cx="245712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9" name="文本框 8"/>
          <p:cNvSpPr txBox="1"/>
          <p:nvPr/>
        </p:nvSpPr>
        <p:spPr>
          <a:xfrm>
            <a:off x="4086225" y="3836988"/>
            <a:ext cx="154622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EU-B3X" charset="-122"/>
              </a:rPr>
              <a:t>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=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45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619375" y="4357688"/>
            <a:ext cx="3933825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答：六（1）班有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人。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7" grpId="0"/>
      <p:bldP spid="9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文本框 3"/>
          <p:cNvSpPr txBox="1"/>
          <p:nvPr/>
        </p:nvSpPr>
        <p:spPr>
          <a:xfrm>
            <a:off x="312738" y="504825"/>
            <a:ext cx="8450262" cy="952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知识点：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已知比一个数多（或少）几分之几的数</a:t>
            </a:r>
            <a:endParaRPr lang="zh-CN" altLang="en-US" sz="28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是多少，求这个数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的实际问题。</a:t>
            </a:r>
            <a:endParaRPr lang="zh-CN" altLang="en-US" sz="28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1506" name="组合 17"/>
          <p:cNvGrpSpPr/>
          <p:nvPr/>
        </p:nvGrpSpPr>
        <p:grpSpPr>
          <a:xfrm>
            <a:off x="-6350" y="-23812"/>
            <a:ext cx="2208213" cy="506412"/>
            <a:chOff x="0" y="1"/>
            <a:chExt cx="3480" cy="796"/>
          </a:xfrm>
        </p:grpSpPr>
        <p:sp>
          <p:nvSpPr>
            <p:cNvPr id="9" name="平行四边形 8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10" name="平行四边形 9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21509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探究新知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1510" name="组合 12"/>
          <p:cNvGrpSpPr/>
          <p:nvPr/>
        </p:nvGrpSpPr>
        <p:grpSpPr>
          <a:xfrm>
            <a:off x="312738" y="1301750"/>
            <a:ext cx="8869362" cy="1296988"/>
            <a:chOff x="493" y="2050"/>
            <a:chExt cx="13968" cy="2042"/>
          </a:xfrm>
        </p:grpSpPr>
        <p:sp>
          <p:nvSpPr>
            <p:cNvPr id="21511" name="Text Box 5"/>
            <p:cNvSpPr txBox="1"/>
            <p:nvPr/>
          </p:nvSpPr>
          <p:spPr>
            <a:xfrm>
              <a:off x="1483" y="2050"/>
              <a:ext cx="12979" cy="20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latinLnBrk="1">
                <a:lnSpc>
                  <a:spcPct val="14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小明的体重是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35kg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，他的体重比爸爸的体重轻      ，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pPr latinLnBrk="1">
                <a:lnSpc>
                  <a:spcPct val="14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小明爸爸的体重是多少千克？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21512" name="组合 5"/>
            <p:cNvGrpSpPr/>
            <p:nvPr/>
          </p:nvGrpSpPr>
          <p:grpSpPr>
            <a:xfrm>
              <a:off x="12855" y="2050"/>
              <a:ext cx="1004" cy="1485"/>
              <a:chOff x="2684" y="6343"/>
              <a:chExt cx="1006" cy="1486"/>
            </a:xfrm>
          </p:grpSpPr>
          <p:sp>
            <p:nvSpPr>
              <p:cNvPr id="21513" name="文本框 17"/>
              <p:cNvSpPr txBox="1"/>
              <p:nvPr/>
            </p:nvSpPr>
            <p:spPr>
              <a:xfrm>
                <a:off x="2708" y="6343"/>
                <a:ext cx="982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8</a:t>
                </a:r>
                <a:endPara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1514" name="文本框 18"/>
              <p:cNvSpPr txBox="1"/>
              <p:nvPr/>
            </p:nvSpPr>
            <p:spPr>
              <a:xfrm>
                <a:off x="2684" y="7007"/>
                <a:ext cx="98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15</a:t>
                </a:r>
                <a:endPara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5" name="直接连接符 4"/>
              <p:cNvCxnSpPr/>
              <p:nvPr/>
            </p:nvCxnSpPr>
            <p:spPr>
              <a:xfrm flipV="1">
                <a:off x="2781" y="70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1516" name="图片 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92" y="2202"/>
              <a:ext cx="1097" cy="907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7" name="文本框 16"/>
          <p:cNvSpPr txBox="1"/>
          <p:nvPr/>
        </p:nvSpPr>
        <p:spPr>
          <a:xfrm>
            <a:off x="1009650" y="2598738"/>
            <a:ext cx="5821363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自学教材第</a:t>
            </a:r>
            <a:r>
              <a:rPr lang="en-US" altLang="zh-CN" sz="2800" b="1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36</a:t>
            </a:r>
            <a:r>
              <a:rPr lang="zh-CN" altLang="en-US" sz="2800" b="1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页，完成以下填空。</a:t>
            </a:r>
            <a:endParaRPr lang="zh-CN" altLang="en-US" sz="2800" b="1">
              <a:solidFill>
                <a:srgbClr val="00B0F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830263" y="3201988"/>
            <a:ext cx="1989138" cy="417513"/>
          </a:xfrm>
          <a:prstGeom prst="roundRect">
            <a:avLst>
              <a:gd name="adj" fmla="val 4756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27004" anchor="ctr" anchorCtr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Times New Roman" panose="02020603050405020304"/>
              </a:rPr>
              <a:t>阅读与理解</a:t>
            </a: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Times New Roman" panose="02020603050405020304"/>
            </a:endParaRPr>
          </a:p>
        </p:txBody>
      </p:sp>
      <p:sp>
        <p:nvSpPr>
          <p:cNvPr id="12297" name="Text Box 9"/>
          <p:cNvSpPr txBox="1"/>
          <p:nvPr/>
        </p:nvSpPr>
        <p:spPr>
          <a:xfrm>
            <a:off x="2236788" y="3584575"/>
            <a:ext cx="5237162" cy="1530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zh-CN" altLang="en-US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小明的体重是</a:t>
            </a:r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_______</a:t>
            </a:r>
            <a:r>
              <a:rPr lang="zh-CN" altLang="en-US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atinLnBrk="1">
              <a:lnSpc>
                <a:spcPct val="120000"/>
              </a:lnSpc>
            </a:pPr>
            <a:r>
              <a:rPr lang="zh-CN" altLang="en-US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小明的体重比爸爸轻</a:t>
            </a:r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______</a:t>
            </a:r>
            <a:r>
              <a:rPr lang="zh-CN" altLang="en-US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atinLnBrk="1">
              <a:lnSpc>
                <a:spcPct val="120000"/>
              </a:lnSpc>
            </a:pPr>
            <a:r>
              <a:rPr lang="zh-CN" altLang="en-US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要求的是</a:t>
            </a:r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___________</a:t>
            </a:r>
            <a:r>
              <a:rPr lang="zh-CN" altLang="en-US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的体重。</a:t>
            </a:r>
            <a:endParaRPr lang="zh-CN" altLang="en-US" sz="2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520" name="文本框 5"/>
          <p:cNvSpPr txBox="1"/>
          <p:nvPr/>
        </p:nvSpPr>
        <p:spPr>
          <a:xfrm>
            <a:off x="3770313" y="88900"/>
            <a:ext cx="215265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P36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425950" y="3568700"/>
            <a:ext cx="91281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35kg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832225" y="4567238"/>
            <a:ext cx="1612900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小明爸爸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4" name="组合 5"/>
          <p:cNvGrpSpPr/>
          <p:nvPr/>
        </p:nvGrpSpPr>
        <p:grpSpPr>
          <a:xfrm>
            <a:off x="5651500" y="3751263"/>
            <a:ext cx="638175" cy="877887"/>
            <a:chOff x="2684" y="6369"/>
            <a:chExt cx="1006" cy="1382"/>
          </a:xfrm>
        </p:grpSpPr>
        <p:sp>
          <p:nvSpPr>
            <p:cNvPr id="21524" name="文本框 17"/>
            <p:cNvSpPr txBox="1"/>
            <p:nvPr/>
          </p:nvSpPr>
          <p:spPr>
            <a:xfrm>
              <a:off x="2708" y="6369"/>
              <a:ext cx="98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 8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1525" name="文本框 18"/>
            <p:cNvSpPr txBox="1"/>
            <p:nvPr/>
          </p:nvSpPr>
          <p:spPr>
            <a:xfrm>
              <a:off x="2684" y="6929"/>
              <a:ext cx="98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cxnSp>
          <p:nvCxnSpPr>
            <p:cNvPr id="12" name="直接连接符 11"/>
            <p:cNvCxnSpPr/>
            <p:nvPr/>
          </p:nvCxnSpPr>
          <p:spPr>
            <a:xfrm flipV="1">
              <a:off x="2781" y="703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" grpId="0" animBg="1"/>
      <p:bldP spid="12297" grpId="0"/>
      <p:bldP spid="3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圆角矩形 2"/>
          <p:cNvSpPr/>
          <p:nvPr/>
        </p:nvSpPr>
        <p:spPr>
          <a:xfrm>
            <a:off x="577850" y="336550"/>
            <a:ext cx="1989138" cy="409575"/>
          </a:xfrm>
          <a:prstGeom prst="roundRect">
            <a:avLst>
              <a:gd name="adj" fmla="val 4756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27004" anchor="ctr" anchorCtr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Times New Roman" panose="02020603050405020304"/>
              </a:rPr>
              <a:t>分析与解答</a:t>
            </a: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Times New Roman" panose="02020603050405020304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577850" y="947738"/>
            <a:ext cx="8191500" cy="1541462"/>
            <a:chOff x="621" y="1494"/>
            <a:chExt cx="12902" cy="2424"/>
          </a:xfrm>
        </p:grpSpPr>
        <p:grpSp>
          <p:nvGrpSpPr>
            <p:cNvPr id="23555" name="组合 9"/>
            <p:cNvGrpSpPr/>
            <p:nvPr/>
          </p:nvGrpSpPr>
          <p:grpSpPr>
            <a:xfrm>
              <a:off x="621" y="1653"/>
              <a:ext cx="10167" cy="2106"/>
              <a:chOff x="622" y="1654"/>
              <a:chExt cx="10167" cy="2106"/>
            </a:xfrm>
          </p:grpSpPr>
          <p:sp>
            <p:nvSpPr>
              <p:cNvPr id="2" name="AutoShape 7"/>
              <p:cNvSpPr>
                <a:spLocks noChangeArrowheads="1"/>
              </p:cNvSpPr>
              <p:nvPr/>
            </p:nvSpPr>
            <p:spPr bwMode="auto">
              <a:xfrm>
                <a:off x="622" y="1654"/>
                <a:ext cx="10167" cy="2106"/>
              </a:xfrm>
              <a:prstGeom prst="wedgeRoundRectCallout">
                <a:avLst>
                  <a:gd name="adj1" fmla="val 60232"/>
                  <a:gd name="adj2" fmla="val 5352"/>
                  <a:gd name="adj3" fmla="val 16667"/>
                </a:avLst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p>
                <a:pPr marL="0" marR="0" lvl="0" indent="0" algn="l" defTabSz="914400" rtl="0" eaLnBrk="1" fontAlgn="base" latinLnBrk="1" hangingPunct="1">
                  <a:lnSpc>
                    <a:spcPct val="14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小明的体重比爸爸轻   </a:t>
                </a:r>
                <a:r>
                  <a:rPr kumimoji="0" lang="en-US" altLang="zh-CN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,</a:t>
                </a:r>
                <a:r>
                  <a:rPr kumimoji="0" lang="zh-CN" alt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小明的体重是爸爸的几分之几呢？该怎么画线段图？</a:t>
                </a:r>
                <a:endPara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</a:endParaRPr>
              </a:p>
            </p:txBody>
          </p:sp>
          <p:grpSp>
            <p:nvGrpSpPr>
              <p:cNvPr id="23557" name="组合 37"/>
              <p:cNvGrpSpPr/>
              <p:nvPr/>
            </p:nvGrpSpPr>
            <p:grpSpPr>
              <a:xfrm>
                <a:off x="5921" y="1684"/>
                <a:ext cx="987" cy="1414"/>
                <a:chOff x="1512" y="2140"/>
                <a:chExt cx="987" cy="1414"/>
              </a:xfrm>
            </p:grpSpPr>
            <p:sp>
              <p:nvSpPr>
                <p:cNvPr id="23558" name="文本框 38"/>
                <p:cNvSpPr txBox="1"/>
                <p:nvPr/>
              </p:nvSpPr>
              <p:spPr>
                <a:xfrm>
                  <a:off x="1518" y="2140"/>
                  <a:ext cx="981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 8</a:t>
                  </a:r>
                  <a:endPara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3559" name="文本框 39"/>
                <p:cNvSpPr txBox="1"/>
                <p:nvPr/>
              </p:nvSpPr>
              <p:spPr>
                <a:xfrm>
                  <a:off x="1512" y="2733"/>
                  <a:ext cx="987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15</a:t>
                  </a:r>
                  <a:endPara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9" name="直接连接符 8"/>
                <p:cNvCxnSpPr/>
                <p:nvPr/>
              </p:nvCxnSpPr>
              <p:spPr>
                <a:xfrm flipV="1">
                  <a:off x="1665" y="2833"/>
                  <a:ext cx="680" cy="0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23561" name="图片 6" descr="E:\新画人物图\女03 3拷贝.png女03 3拷贝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11767" y="1494"/>
              <a:ext cx="1756" cy="2424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3" name="组合 12"/>
          <p:cNvGrpSpPr/>
          <p:nvPr/>
        </p:nvGrpSpPr>
        <p:grpSpPr>
          <a:xfrm>
            <a:off x="120650" y="2601913"/>
            <a:ext cx="8418513" cy="1979612"/>
            <a:chOff x="205" y="4097"/>
            <a:chExt cx="13256" cy="3119"/>
          </a:xfrm>
        </p:grpSpPr>
        <p:grpSp>
          <p:nvGrpSpPr>
            <p:cNvPr id="23563" name="组合 10"/>
            <p:cNvGrpSpPr/>
            <p:nvPr/>
          </p:nvGrpSpPr>
          <p:grpSpPr>
            <a:xfrm>
              <a:off x="205" y="4097"/>
              <a:ext cx="13256" cy="3119"/>
              <a:chOff x="205" y="4097"/>
              <a:chExt cx="13257" cy="3120"/>
            </a:xfrm>
          </p:grpSpPr>
          <p:grpSp>
            <p:nvGrpSpPr>
              <p:cNvPr id="23564" name="组合 5"/>
              <p:cNvGrpSpPr/>
              <p:nvPr/>
            </p:nvGrpSpPr>
            <p:grpSpPr>
              <a:xfrm>
                <a:off x="205" y="4097"/>
                <a:ext cx="13257" cy="3115"/>
                <a:chOff x="205" y="4096"/>
                <a:chExt cx="13260" cy="3117"/>
              </a:xfrm>
            </p:grpSpPr>
            <p:sp>
              <p:nvSpPr>
                <p:cNvPr id="4" name="AutoShape 8"/>
                <p:cNvSpPr>
                  <a:spLocks noChangeArrowheads="1"/>
                </p:cNvSpPr>
                <p:nvPr/>
              </p:nvSpPr>
              <p:spPr bwMode="auto">
                <a:xfrm>
                  <a:off x="3261" y="4096"/>
                  <a:ext cx="10204" cy="3025"/>
                </a:xfrm>
                <a:prstGeom prst="wedgeRoundRectCallout">
                  <a:avLst>
                    <a:gd name="adj1" fmla="val -57219"/>
                    <a:gd name="adj2" fmla="val 12320"/>
                    <a:gd name="adj3" fmla="val 16667"/>
                  </a:avLst>
                </a:pr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p>
                  <a:pPr marL="0" marR="0" lvl="0" indent="0" algn="l" defTabSz="914400" rtl="0" eaLnBrk="1" fontAlgn="base" latinLnBrk="1" hangingPunct="1">
                    <a:lnSpc>
                      <a:spcPct val="13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zh-CN" altLang="en-US" sz="2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dk1"/>
                      </a:solidFill>
                      <a:effectLst/>
                      <a:uLnTx/>
                      <a:uFillTx/>
                      <a:latin typeface="楷体" panose="02010609060101010101" pitchFamily="49" charset="-122"/>
                      <a:ea typeface="楷体" panose="02010609060101010101" pitchFamily="49" charset="-122"/>
                      <a:cs typeface="楷体" panose="02010609060101010101" pitchFamily="49" charset="-122"/>
                    </a:rPr>
                    <a:t>如果把爸爸的体重平均分成</a:t>
                  </a:r>
                  <a:r>
                    <a:rPr kumimoji="0" lang="en-US" altLang="zh-CN" sz="2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dk1"/>
                      </a:solidFill>
                      <a:effectLst/>
                      <a:uLnTx/>
                      <a:uFillTx/>
                      <a:latin typeface="楷体" panose="02010609060101010101" pitchFamily="49" charset="-122"/>
                      <a:ea typeface="楷体" panose="02010609060101010101" pitchFamily="49" charset="-122"/>
                      <a:cs typeface="楷体" panose="02010609060101010101" pitchFamily="49" charset="-122"/>
                    </a:rPr>
                    <a:t>15</a:t>
                  </a:r>
                  <a:r>
                    <a:rPr kumimoji="0" lang="zh-CN" altLang="en-US" sz="2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dk1"/>
                      </a:solidFill>
                      <a:effectLst/>
                      <a:uLnTx/>
                      <a:uFillTx/>
                      <a:latin typeface="楷体" panose="02010609060101010101" pitchFamily="49" charset="-122"/>
                      <a:ea typeface="楷体" panose="02010609060101010101" pitchFamily="49" charset="-122"/>
                      <a:cs typeface="楷体" panose="02010609060101010101" pitchFamily="49" charset="-122"/>
                    </a:rPr>
                    <a:t>份，小明的体重相当于其中的</a:t>
                  </a:r>
                  <a:r>
                    <a:rPr kumimoji="0" lang="en-US" altLang="zh-CN" sz="2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dk1"/>
                      </a:solidFill>
                      <a:effectLst/>
                      <a:uLnTx/>
                      <a:uFillTx/>
                      <a:latin typeface="楷体" panose="02010609060101010101" pitchFamily="49" charset="-122"/>
                      <a:ea typeface="楷体" panose="02010609060101010101" pitchFamily="49" charset="-122"/>
                      <a:cs typeface="楷体" panose="02010609060101010101" pitchFamily="49" charset="-122"/>
                    </a:rPr>
                    <a:t>(15-8)</a:t>
                  </a:r>
                  <a:r>
                    <a:rPr kumimoji="0" lang="zh-CN" altLang="en-US" sz="2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dk1"/>
                      </a:solidFill>
                      <a:effectLst/>
                      <a:uLnTx/>
                      <a:uFillTx/>
                      <a:latin typeface="楷体" panose="02010609060101010101" pitchFamily="49" charset="-122"/>
                      <a:ea typeface="楷体" panose="02010609060101010101" pitchFamily="49" charset="-122"/>
                      <a:cs typeface="楷体" panose="02010609060101010101" pitchFamily="49" charset="-122"/>
                    </a:rPr>
                    <a:t>份，也就是说，小明的体重相当于爸爸的 </a:t>
                  </a:r>
                  <a:r>
                    <a:rPr kumimoji="0" lang="zh-CN" alt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dk1"/>
                      </a:solidFill>
                      <a:effectLst/>
                      <a:uLnTx/>
                      <a:uFillTx/>
                      <a:latin typeface="楷体" panose="02010609060101010101" pitchFamily="49" charset="-122"/>
                      <a:ea typeface="楷体" panose="02010609060101010101" pitchFamily="49" charset="-122"/>
                      <a:cs typeface="楷体" panose="02010609060101010101" pitchFamily="49" charset="-122"/>
                    </a:rPr>
                    <a:t>  。</a:t>
                  </a:r>
                  <a:endParaRPr kumimoji="0" lang="zh-CN" alt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endParaRPr>
                </a:p>
              </p:txBody>
            </p:sp>
            <p:pic>
              <p:nvPicPr>
                <p:cNvPr id="23566" name="图片 6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05" y="6614"/>
                  <a:ext cx="324" cy="59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grpSp>
          <p:grpSp>
            <p:nvGrpSpPr>
              <p:cNvPr id="23567" name="组合 37"/>
              <p:cNvGrpSpPr/>
              <p:nvPr/>
            </p:nvGrpSpPr>
            <p:grpSpPr>
              <a:xfrm>
                <a:off x="10781" y="5880"/>
                <a:ext cx="1001" cy="1337"/>
                <a:chOff x="835" y="1590"/>
                <a:chExt cx="1001" cy="1337"/>
              </a:xfrm>
            </p:grpSpPr>
            <p:sp>
              <p:nvSpPr>
                <p:cNvPr id="23568" name="文本框 38"/>
                <p:cNvSpPr txBox="1"/>
                <p:nvPr/>
              </p:nvSpPr>
              <p:spPr>
                <a:xfrm>
                  <a:off x="855" y="1590"/>
                  <a:ext cx="981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 7</a:t>
                  </a:r>
                  <a:endPara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3569" name="文本框 39"/>
                <p:cNvSpPr txBox="1"/>
                <p:nvPr/>
              </p:nvSpPr>
              <p:spPr>
                <a:xfrm>
                  <a:off x="835" y="2104"/>
                  <a:ext cx="987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15</a:t>
                  </a:r>
                  <a:endPara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41" name="直接连接符 40"/>
                <p:cNvCxnSpPr/>
                <p:nvPr/>
              </p:nvCxnSpPr>
              <p:spPr>
                <a:xfrm flipV="1">
                  <a:off x="934" y="2243"/>
                  <a:ext cx="680" cy="0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23571" name="图片 31" descr="E:\新画人物图\男044 拷贝.png男044 拷贝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6" y="4739"/>
              <a:ext cx="1732" cy="2381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4577" name="组合 1"/>
          <p:cNvGrpSpPr/>
          <p:nvPr/>
        </p:nvGrpSpPr>
        <p:grpSpPr>
          <a:xfrm>
            <a:off x="312738" y="441325"/>
            <a:ext cx="8869362" cy="1295400"/>
            <a:chOff x="493" y="2050"/>
            <a:chExt cx="13968" cy="2042"/>
          </a:xfrm>
        </p:grpSpPr>
        <p:sp>
          <p:nvSpPr>
            <p:cNvPr id="24578" name="Text Box 5"/>
            <p:cNvSpPr txBox="1"/>
            <p:nvPr/>
          </p:nvSpPr>
          <p:spPr>
            <a:xfrm>
              <a:off x="1483" y="2050"/>
              <a:ext cx="12979" cy="20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latinLnBrk="1">
                <a:lnSpc>
                  <a:spcPct val="14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小明的体重是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35kg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，他的体重比爸爸的体重轻      ，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pPr latinLnBrk="1">
                <a:lnSpc>
                  <a:spcPct val="14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小明爸爸的体重是多少千克？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24579" name="组合 5"/>
            <p:cNvGrpSpPr/>
            <p:nvPr/>
          </p:nvGrpSpPr>
          <p:grpSpPr>
            <a:xfrm>
              <a:off x="12855" y="2050"/>
              <a:ext cx="1005" cy="1485"/>
              <a:chOff x="2684" y="6343"/>
              <a:chExt cx="1006" cy="1486"/>
            </a:xfrm>
          </p:grpSpPr>
          <p:sp>
            <p:nvSpPr>
              <p:cNvPr id="24580" name="文本框 17"/>
              <p:cNvSpPr txBox="1"/>
              <p:nvPr/>
            </p:nvSpPr>
            <p:spPr>
              <a:xfrm>
                <a:off x="2708" y="6343"/>
                <a:ext cx="982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8</a:t>
                </a:r>
                <a:endPara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4581" name="文本框 18"/>
              <p:cNvSpPr txBox="1"/>
              <p:nvPr/>
            </p:nvSpPr>
            <p:spPr>
              <a:xfrm>
                <a:off x="2684" y="7007"/>
                <a:ext cx="98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15</a:t>
                </a:r>
                <a:endPara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7" name="直接连接符 6"/>
              <p:cNvCxnSpPr/>
              <p:nvPr/>
            </p:nvCxnSpPr>
            <p:spPr>
              <a:xfrm flipV="1">
                <a:off x="2781" y="70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4583" name="图片 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93" y="2203"/>
              <a:ext cx="1098" cy="907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8" name="组合 7"/>
          <p:cNvGrpSpPr/>
          <p:nvPr/>
        </p:nvGrpSpPr>
        <p:grpSpPr>
          <a:xfrm>
            <a:off x="2173288" y="2638425"/>
            <a:ext cx="5400675" cy="71438"/>
            <a:chOff x="468313" y="2859790"/>
            <a:chExt cx="5400000" cy="72000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468313" y="2931790"/>
              <a:ext cx="5400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rot="5400000">
              <a:off x="432313" y="2895790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rot="5400000">
              <a:off x="5832313" y="2895790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组合 10"/>
          <p:cNvGrpSpPr/>
          <p:nvPr/>
        </p:nvGrpSpPr>
        <p:grpSpPr>
          <a:xfrm>
            <a:off x="2173288" y="2646363"/>
            <a:ext cx="5400675" cy="73025"/>
            <a:chOff x="525848" y="3696262"/>
            <a:chExt cx="5400000" cy="72000"/>
          </a:xfrm>
        </p:grpSpPr>
        <p:cxnSp>
          <p:nvCxnSpPr>
            <p:cNvPr id="28" name="直接连接符 27"/>
            <p:cNvCxnSpPr/>
            <p:nvPr/>
          </p:nvCxnSpPr>
          <p:spPr>
            <a:xfrm rot="5400000">
              <a:off x="489848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rot="5400000">
              <a:off x="850164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rot="5400000">
              <a:off x="1569213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rot="5400000">
              <a:off x="2289848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rot="5400000">
              <a:off x="3010482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rot="5400000">
              <a:off x="3729530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rot="5400000">
              <a:off x="4450164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rot="5400000">
              <a:off x="5169213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rot="5400000">
              <a:off x="1210482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rot="5400000">
              <a:off x="1929530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rot="5400000">
              <a:off x="2650164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rot="5400000">
              <a:off x="3369213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rot="5400000">
              <a:off x="4089848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 rot="5400000">
              <a:off x="4810482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rot="5400000">
              <a:off x="5529530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rot="5400000">
              <a:off x="5889848" y="3732262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矩形 15"/>
          <p:cNvSpPr/>
          <p:nvPr/>
        </p:nvSpPr>
        <p:spPr>
          <a:xfrm>
            <a:off x="1009650" y="2341563"/>
            <a:ext cx="1077913" cy="522288"/>
          </a:xfrm>
          <a:prstGeom prst="rect">
            <a:avLst/>
          </a:prstGeom>
        </p:spPr>
        <p:txBody>
          <a:bodyPr wrap="non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爸爸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: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2173288" y="3657600"/>
            <a:ext cx="2520950" cy="71438"/>
            <a:chOff x="468313" y="2859790"/>
            <a:chExt cx="2520000" cy="72000"/>
          </a:xfrm>
        </p:grpSpPr>
        <p:cxnSp>
          <p:nvCxnSpPr>
            <p:cNvPr id="45" name="直接连接符 44"/>
            <p:cNvCxnSpPr/>
            <p:nvPr/>
          </p:nvCxnSpPr>
          <p:spPr>
            <a:xfrm>
              <a:off x="468313" y="2931790"/>
              <a:ext cx="2520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rot="5400000">
              <a:off x="432313" y="2895790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rot="5400000">
              <a:off x="2952313" y="2895790"/>
              <a:ext cx="72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矩形 47"/>
          <p:cNvSpPr/>
          <p:nvPr/>
        </p:nvSpPr>
        <p:spPr>
          <a:xfrm>
            <a:off x="1041400" y="3417888"/>
            <a:ext cx="1077913" cy="522288"/>
          </a:xfrm>
          <a:prstGeom prst="rect">
            <a:avLst/>
          </a:prstGeom>
        </p:spPr>
        <p:txBody>
          <a:bodyPr wrap="non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小明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: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2162175" y="3806825"/>
            <a:ext cx="2520950" cy="601663"/>
            <a:chOff x="959962" y="3889584"/>
            <a:chExt cx="2520002" cy="600375"/>
          </a:xfrm>
        </p:grpSpPr>
        <p:sp>
          <p:nvSpPr>
            <p:cNvPr id="24612" name="AutoShape 43"/>
            <p:cNvSpPr/>
            <p:nvPr/>
          </p:nvSpPr>
          <p:spPr>
            <a:xfrm rot="-5400000">
              <a:off x="2118174" y="2731361"/>
              <a:ext cx="203567" cy="2520002"/>
            </a:xfrm>
            <a:prstGeom prst="leftBrace">
              <a:avLst>
                <a:gd name="adj1" fmla="val 138635"/>
                <a:gd name="adj2" fmla="val 50000"/>
              </a:avLst>
            </a:prstGeom>
            <a:noFill/>
            <a:ln w="19050" cap="flat" cmpd="sng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latinLnBrk="1"/>
              <a:endParaRPr lang="zh-CN" altLang="en-US" sz="20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1893061" y="4120863"/>
              <a:ext cx="660152" cy="369096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Times New Roman" panose="02020603050405020304" pitchFamily="18" charset="0"/>
                </a:rPr>
                <a:t>35kg</a:t>
              </a:r>
              <a:endPara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52" name="直接连接符 51"/>
          <p:cNvCxnSpPr/>
          <p:nvPr/>
        </p:nvCxnSpPr>
        <p:spPr>
          <a:xfrm>
            <a:off x="4692650" y="2770188"/>
            <a:ext cx="0" cy="88265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组合 56"/>
          <p:cNvGrpSpPr/>
          <p:nvPr/>
        </p:nvGrpSpPr>
        <p:grpSpPr>
          <a:xfrm>
            <a:off x="4727575" y="2776538"/>
            <a:ext cx="3328988" cy="703262"/>
            <a:chOff x="3042957" y="3197460"/>
            <a:chExt cx="3328960" cy="702825"/>
          </a:xfrm>
        </p:grpSpPr>
        <p:grpSp>
          <p:nvGrpSpPr>
            <p:cNvPr id="24616" name="组合 52"/>
            <p:cNvGrpSpPr/>
            <p:nvPr/>
          </p:nvGrpSpPr>
          <p:grpSpPr>
            <a:xfrm>
              <a:off x="3042957" y="3197460"/>
              <a:ext cx="3111730" cy="628860"/>
              <a:chOff x="151321" y="3889584"/>
              <a:chExt cx="3111730" cy="628860"/>
            </a:xfrm>
          </p:grpSpPr>
          <p:sp>
            <p:nvSpPr>
              <p:cNvPr id="24617" name="AutoShape 43"/>
              <p:cNvSpPr/>
              <p:nvPr/>
            </p:nvSpPr>
            <p:spPr>
              <a:xfrm rot="-5400000">
                <a:off x="1500536" y="2540358"/>
                <a:ext cx="193193" cy="2891634"/>
              </a:xfrm>
              <a:prstGeom prst="leftBrace">
                <a:avLst>
                  <a:gd name="adj1" fmla="val 138588"/>
                  <a:gd name="adj2" fmla="val 50000"/>
                </a:avLst>
              </a:prstGeom>
              <a:noFill/>
              <a:ln w="19050" cap="flat" cmpd="sng">
                <a:solidFill>
                  <a:srgbClr val="7030A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latinLnBrk="1"/>
                <a:endParaRPr lang="zh-CN" altLang="en-US" sz="2000" b="1" dirty="0"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55" name="矩形 54"/>
              <p:cNvSpPr/>
              <p:nvPr/>
            </p:nvSpPr>
            <p:spPr>
              <a:xfrm>
                <a:off x="782058" y="4119733"/>
                <a:ext cx="2480993" cy="3987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0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</a:rPr>
                  <a:t>小明的体重比爸爸轻</a:t>
                </a:r>
                <a:endParaRPr kumimoji="0" lang="zh-CN" alt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24619" name="对象 55"/>
            <p:cNvGraphicFramePr>
              <a:graphicFrameLocks noChangeAspect="1"/>
            </p:cNvGraphicFramePr>
            <p:nvPr/>
          </p:nvGraphicFramePr>
          <p:xfrm>
            <a:off x="6040356" y="3295234"/>
            <a:ext cx="331561" cy="6050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2" imgW="215900" imgH="393065" progId="Equation.DSMT4">
                    <p:embed/>
                  </p:oleObj>
                </mc:Choice>
                <mc:Fallback>
                  <p:oleObj name="" r:id="rId2" imgW="215900" imgH="393065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040356" y="3295234"/>
                          <a:ext cx="331561" cy="60505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0" name="组合 59"/>
          <p:cNvGrpSpPr/>
          <p:nvPr/>
        </p:nvGrpSpPr>
        <p:grpSpPr>
          <a:xfrm>
            <a:off x="1031875" y="2932113"/>
            <a:ext cx="3854450" cy="541337"/>
            <a:chOff x="-168890" y="3551846"/>
            <a:chExt cx="3854315" cy="541305"/>
          </a:xfrm>
        </p:grpSpPr>
        <p:sp>
          <p:nvSpPr>
            <p:cNvPr id="24621" name="AutoShape 43"/>
            <p:cNvSpPr/>
            <p:nvPr/>
          </p:nvSpPr>
          <p:spPr>
            <a:xfrm rot="-5400000" flipH="1" flipV="1">
              <a:off x="2118174" y="2731361"/>
              <a:ext cx="203567" cy="2520002"/>
            </a:xfrm>
            <a:prstGeom prst="leftBrace">
              <a:avLst>
                <a:gd name="adj1" fmla="val 138635"/>
                <a:gd name="adj2" fmla="val 50000"/>
              </a:avLst>
            </a:prstGeom>
            <a:noFill/>
            <a:ln w="19050" cap="flat" cmpd="sng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latinLnBrk="1"/>
              <a:endParaRPr lang="zh-CN" altLang="en-US" sz="24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-168890" y="3551846"/>
              <a:ext cx="3854315" cy="460348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是爸爸的体重的几分之几？</a:t>
              </a: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2189163" y="1933575"/>
            <a:ext cx="5384800" cy="668338"/>
            <a:chOff x="959961" y="3423424"/>
            <a:chExt cx="5384525" cy="669728"/>
          </a:xfrm>
        </p:grpSpPr>
        <p:sp>
          <p:nvSpPr>
            <p:cNvPr id="24624" name="AutoShape 43"/>
            <p:cNvSpPr/>
            <p:nvPr/>
          </p:nvSpPr>
          <p:spPr>
            <a:xfrm rot="-5400000" flipH="1" flipV="1">
              <a:off x="3532528" y="1281194"/>
              <a:ext cx="239380" cy="5384525"/>
            </a:xfrm>
            <a:prstGeom prst="leftBrace">
              <a:avLst>
                <a:gd name="adj1" fmla="val 138398"/>
                <a:gd name="adj2" fmla="val 50000"/>
              </a:avLst>
            </a:prstGeom>
            <a:noFill/>
            <a:ln w="19050" cap="flat" cmpd="sng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latinLnBrk="1"/>
              <a:endParaRPr lang="zh-CN" altLang="en-US" sz="20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65" name="矩形 64"/>
            <p:cNvSpPr/>
            <p:nvPr/>
          </p:nvSpPr>
          <p:spPr>
            <a:xfrm>
              <a:off x="3199813" y="3423424"/>
              <a:ext cx="810854" cy="461333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Times New Roman" panose="02020603050405020304" pitchFamily="18" charset="0"/>
                </a:rPr>
                <a:t>？</a:t>
              </a:r>
              <a:r>
                <a:rPr kumimoji="0" lang="en-US" altLang="zh-CN" sz="24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Times New Roman" panose="02020603050405020304" pitchFamily="18" charset="0"/>
                </a:rPr>
                <a:t>kg</a:t>
              </a:r>
              <a:endPara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圆角矩形 3"/>
          <p:cNvSpPr/>
          <p:nvPr/>
        </p:nvSpPr>
        <p:spPr>
          <a:xfrm>
            <a:off x="730250" y="323850"/>
            <a:ext cx="1330325" cy="4572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z="2800" b="1" strike="noStrike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方法一</a:t>
            </a:r>
            <a:endParaRPr lang="en-US" altLang="zh-CN" sz="2800" b="1" strike="noStrike" noProof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51" name="Group 68"/>
          <p:cNvGrpSpPr/>
          <p:nvPr/>
        </p:nvGrpSpPr>
        <p:grpSpPr>
          <a:xfrm>
            <a:off x="493713" y="762000"/>
            <a:ext cx="7823200" cy="896938"/>
            <a:chOff x="1828" y="1161"/>
            <a:chExt cx="4928" cy="564"/>
          </a:xfrm>
        </p:grpSpPr>
        <p:sp>
          <p:nvSpPr>
            <p:cNvPr id="25603" name="TextBox 28"/>
            <p:cNvSpPr txBox="1"/>
            <p:nvPr/>
          </p:nvSpPr>
          <p:spPr>
            <a:xfrm>
              <a:off x="1828" y="1212"/>
              <a:ext cx="4928" cy="4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latinLnBrk="1">
                <a:lnSpc>
                  <a:spcPct val="120000"/>
                </a:lnSpc>
              </a:pPr>
              <a:r>
                <a:rPr lang="en-US" altLang="zh-CN" sz="32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    </a:t>
              </a:r>
              <a:r>
                <a:rPr lang="zh-CN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爸爸的体重</a:t>
              </a:r>
              <a:r>
                <a:rPr lang="en-US" altLang="zh-CN" sz="32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×</a:t>
              </a:r>
              <a:r>
                <a:rPr lang="zh-CN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（</a:t>
              </a:r>
              <a:r>
                <a:rPr lang="en-US" altLang="zh-CN" sz="32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r>
                <a:rPr lang="zh-CN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－  </a:t>
              </a:r>
              <a:r>
                <a:rPr lang="en-US" altLang="zh-CN" sz="32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    </a:t>
              </a:r>
              <a:r>
                <a:rPr lang="zh-CN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）＝小明的体重</a:t>
              </a:r>
              <a:endPara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25604" name="Group 64"/>
            <p:cNvGrpSpPr/>
            <p:nvPr/>
          </p:nvGrpSpPr>
          <p:grpSpPr>
            <a:xfrm>
              <a:off x="4295" y="1161"/>
              <a:ext cx="424" cy="564"/>
              <a:chOff x="4062" y="1280"/>
              <a:chExt cx="424" cy="564"/>
            </a:xfrm>
          </p:grpSpPr>
          <p:sp>
            <p:nvSpPr>
              <p:cNvPr id="25605" name="Text Box 65"/>
              <p:cNvSpPr txBox="1"/>
              <p:nvPr/>
            </p:nvSpPr>
            <p:spPr>
              <a:xfrm>
                <a:off x="4062" y="1516"/>
                <a:ext cx="424" cy="328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anchor="t" anchorCtr="0">
                <a:spAutoFit/>
              </a:bodyPr>
              <a:p>
                <a:pPr latinLnBrk="1"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15</a:t>
                </a:r>
                <a:endParaRPr lang="en-US" altLang="zh-CN" sz="28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25606" name="Text Box 66"/>
              <p:cNvSpPr txBox="1"/>
              <p:nvPr/>
            </p:nvSpPr>
            <p:spPr>
              <a:xfrm>
                <a:off x="4114" y="1280"/>
                <a:ext cx="294" cy="328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anchor="t" anchorCtr="0">
                <a:spAutoFit/>
              </a:bodyPr>
              <a:p>
                <a:pPr latinLnBrk="1"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8</a:t>
                </a:r>
                <a:endParaRPr lang="en-US" altLang="zh-CN" sz="28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25607" name="Line 67"/>
              <p:cNvSpPr/>
              <p:nvPr/>
            </p:nvSpPr>
            <p:spPr>
              <a:xfrm>
                <a:off x="4111" y="1544"/>
                <a:ext cx="227" cy="0"/>
              </a:xfrm>
              <a:prstGeom prst="line">
                <a:avLst/>
              </a:prstGeom>
              <a:ln w="25400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sp>
        <p:nvSpPr>
          <p:cNvPr id="30805" name="Text Box 5"/>
          <p:cNvSpPr txBox="1"/>
          <p:nvPr/>
        </p:nvSpPr>
        <p:spPr>
          <a:xfrm>
            <a:off x="1963738" y="1658938"/>
            <a:ext cx="505142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解：设小明爸爸的体重是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kg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31805" name="组合 2"/>
          <p:cNvGrpSpPr/>
          <p:nvPr/>
        </p:nvGrpSpPr>
        <p:grpSpPr>
          <a:xfrm>
            <a:off x="2598738" y="2079625"/>
            <a:ext cx="3811587" cy="874713"/>
            <a:chOff x="2260" y="3856"/>
            <a:chExt cx="5941" cy="1438"/>
          </a:xfrm>
        </p:grpSpPr>
        <p:sp>
          <p:nvSpPr>
            <p:cNvPr id="25610" name="文本框 3"/>
            <p:cNvSpPr txBox="1"/>
            <p:nvPr/>
          </p:nvSpPr>
          <p:spPr>
            <a:xfrm>
              <a:off x="2260" y="4119"/>
              <a:ext cx="5941" cy="85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－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25611" name="组合 5"/>
            <p:cNvGrpSpPr/>
            <p:nvPr/>
          </p:nvGrpSpPr>
          <p:grpSpPr>
            <a:xfrm>
              <a:off x="3662" y="3856"/>
              <a:ext cx="1913" cy="1438"/>
              <a:chOff x="273" y="6455"/>
              <a:chExt cx="1914" cy="1438"/>
            </a:xfrm>
          </p:grpSpPr>
          <p:grpSp>
            <p:nvGrpSpPr>
              <p:cNvPr id="25612" name="组合 16"/>
              <p:cNvGrpSpPr/>
              <p:nvPr/>
            </p:nvGrpSpPr>
            <p:grpSpPr>
              <a:xfrm>
                <a:off x="273" y="6455"/>
                <a:ext cx="1178" cy="1438"/>
                <a:chOff x="353" y="1914"/>
                <a:chExt cx="1178" cy="1438"/>
              </a:xfrm>
            </p:grpSpPr>
            <p:sp>
              <p:nvSpPr>
                <p:cNvPr id="25613" name="文本框 17"/>
                <p:cNvSpPr txBox="1"/>
                <p:nvPr/>
              </p:nvSpPr>
              <p:spPr>
                <a:xfrm>
                  <a:off x="550" y="1914"/>
                  <a:ext cx="981" cy="85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8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5614" name="文本框 18"/>
                <p:cNvSpPr txBox="1"/>
                <p:nvPr/>
              </p:nvSpPr>
              <p:spPr>
                <a:xfrm>
                  <a:off x="353" y="2494"/>
                  <a:ext cx="987" cy="85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20" name="直接连接符 19"/>
                <p:cNvCxnSpPr/>
                <p:nvPr/>
              </p:nvCxnSpPr>
              <p:spPr>
                <a:xfrm>
                  <a:off x="575" y="2631"/>
                  <a:ext cx="4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616" name="文本框 4"/>
              <p:cNvSpPr txBox="1"/>
              <p:nvPr/>
            </p:nvSpPr>
            <p:spPr>
              <a:xfrm>
                <a:off x="1386" y="6718"/>
                <a:ext cx="801" cy="8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  <a:sym typeface="宋体" panose="02010600030101010101" pitchFamily="2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25617" name="文本框 6"/>
            <p:cNvSpPr txBox="1"/>
            <p:nvPr/>
          </p:nvSpPr>
          <p:spPr>
            <a:xfrm>
              <a:off x="5270" y="4124"/>
              <a:ext cx="1587" cy="85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=35  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31814" name="组合 9"/>
          <p:cNvGrpSpPr/>
          <p:nvPr/>
        </p:nvGrpSpPr>
        <p:grpSpPr>
          <a:xfrm>
            <a:off x="3703638" y="2767013"/>
            <a:ext cx="3532187" cy="922337"/>
            <a:chOff x="4166" y="3856"/>
            <a:chExt cx="5506" cy="1516"/>
          </a:xfrm>
        </p:grpSpPr>
        <p:sp>
          <p:nvSpPr>
            <p:cNvPr id="25619" name="文本框 10"/>
            <p:cNvSpPr txBox="1"/>
            <p:nvPr/>
          </p:nvSpPr>
          <p:spPr>
            <a:xfrm>
              <a:off x="4277" y="4123"/>
              <a:ext cx="5395" cy="85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5620" name="组合 11"/>
            <p:cNvGrpSpPr/>
            <p:nvPr/>
          </p:nvGrpSpPr>
          <p:grpSpPr>
            <a:xfrm>
              <a:off x="4166" y="3856"/>
              <a:ext cx="1626" cy="1516"/>
              <a:chOff x="777" y="6455"/>
              <a:chExt cx="1628" cy="1516"/>
            </a:xfrm>
          </p:grpSpPr>
          <p:grpSp>
            <p:nvGrpSpPr>
              <p:cNvPr id="25621" name="组合 16"/>
              <p:cNvGrpSpPr/>
              <p:nvPr/>
            </p:nvGrpSpPr>
            <p:grpSpPr>
              <a:xfrm>
                <a:off x="777" y="6455"/>
                <a:ext cx="1110" cy="1516"/>
                <a:chOff x="856" y="1914"/>
                <a:chExt cx="1110" cy="1516"/>
              </a:xfrm>
            </p:grpSpPr>
            <p:sp>
              <p:nvSpPr>
                <p:cNvPr id="25622" name="文本框 17"/>
                <p:cNvSpPr txBox="1"/>
                <p:nvPr/>
              </p:nvSpPr>
              <p:spPr>
                <a:xfrm>
                  <a:off x="985" y="1914"/>
                  <a:ext cx="981" cy="85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7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5623" name="文本框 18"/>
                <p:cNvSpPr txBox="1"/>
                <p:nvPr/>
              </p:nvSpPr>
              <p:spPr>
                <a:xfrm>
                  <a:off x="856" y="2572"/>
                  <a:ext cx="987" cy="85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16" name="直接连接符 15"/>
                <p:cNvCxnSpPr/>
                <p:nvPr/>
              </p:nvCxnSpPr>
              <p:spPr>
                <a:xfrm flipV="1">
                  <a:off x="939" y="2631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625" name="文本框 16"/>
              <p:cNvSpPr txBox="1"/>
              <p:nvPr/>
            </p:nvSpPr>
            <p:spPr>
              <a:xfrm>
                <a:off x="1604" y="6679"/>
                <a:ext cx="801" cy="8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  <a:sym typeface="宋体" panose="02010600030101010101" pitchFamily="2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25626" name="文本框 17"/>
            <p:cNvSpPr txBox="1"/>
            <p:nvPr/>
          </p:nvSpPr>
          <p:spPr>
            <a:xfrm>
              <a:off x="5409" y="4094"/>
              <a:ext cx="1908" cy="85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=35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402013" y="3308350"/>
            <a:ext cx="3424237" cy="939800"/>
            <a:chOff x="5181" y="5483"/>
            <a:chExt cx="5394" cy="1480"/>
          </a:xfrm>
        </p:grpSpPr>
        <p:grpSp>
          <p:nvGrpSpPr>
            <p:cNvPr id="25628" name="组合 17"/>
            <p:cNvGrpSpPr/>
            <p:nvPr/>
          </p:nvGrpSpPr>
          <p:grpSpPr>
            <a:xfrm>
              <a:off x="5181" y="5847"/>
              <a:ext cx="5395" cy="952"/>
              <a:chOff x="4275" y="4088"/>
              <a:chExt cx="5395" cy="951"/>
            </a:xfrm>
          </p:grpSpPr>
          <p:sp>
            <p:nvSpPr>
              <p:cNvPr id="25629" name="文本框 18"/>
              <p:cNvSpPr txBox="1"/>
              <p:nvPr/>
            </p:nvSpPr>
            <p:spPr>
              <a:xfrm>
                <a:off x="4275" y="4218"/>
                <a:ext cx="5395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endPara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30" name="文本框 25"/>
              <p:cNvSpPr txBox="1"/>
              <p:nvPr/>
            </p:nvSpPr>
            <p:spPr>
              <a:xfrm>
                <a:off x="5594" y="4105"/>
                <a:ext cx="80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  <a:sym typeface="宋体" panose="02010600030101010101" pitchFamily="2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  <a:sym typeface="宋体" panose="02010600030101010101" pitchFamily="2" charset="-122"/>
                </a:endParaRPr>
              </a:p>
            </p:txBody>
          </p:sp>
          <p:sp>
            <p:nvSpPr>
              <p:cNvPr id="25631" name="文本框 26"/>
              <p:cNvSpPr txBox="1"/>
              <p:nvPr/>
            </p:nvSpPr>
            <p:spPr>
              <a:xfrm>
                <a:off x="6064" y="4088"/>
                <a:ext cx="181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=35</a:t>
                </a:r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×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25632" name="组合 16"/>
            <p:cNvGrpSpPr/>
            <p:nvPr/>
          </p:nvGrpSpPr>
          <p:grpSpPr>
            <a:xfrm>
              <a:off x="8466" y="5483"/>
              <a:ext cx="1019" cy="1481"/>
              <a:chOff x="1417" y="2027"/>
              <a:chExt cx="1019" cy="1480"/>
            </a:xfrm>
          </p:grpSpPr>
          <p:sp>
            <p:nvSpPr>
              <p:cNvPr id="25633" name="文本框 17"/>
              <p:cNvSpPr txBox="1"/>
              <p:nvPr/>
            </p:nvSpPr>
            <p:spPr>
              <a:xfrm>
                <a:off x="1417" y="2027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15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34" name="文本框 18"/>
              <p:cNvSpPr txBox="1"/>
              <p:nvPr/>
            </p:nvSpPr>
            <p:spPr>
              <a:xfrm>
                <a:off x="1449" y="2685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34" name="直接连接符 33"/>
              <p:cNvCxnSpPr/>
              <p:nvPr/>
            </p:nvCxnSpPr>
            <p:spPr>
              <a:xfrm flipV="1">
                <a:off x="1522" y="2744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803" name="文本框 35"/>
          <p:cNvSpPr txBox="1"/>
          <p:nvPr/>
        </p:nvSpPr>
        <p:spPr>
          <a:xfrm>
            <a:off x="4273550" y="4164013"/>
            <a:ext cx="1770063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EU-B3X" charset="-122"/>
                <a:sym typeface="宋体" panose="02010600030101010101" pitchFamily="2" charset="-122"/>
              </a:rPr>
              <a:t>x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=75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0805" grpId="0"/>
      <p:bldP spid="308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" name="TextBox 14"/>
          <p:cNvSpPr txBox="1"/>
          <p:nvPr/>
        </p:nvSpPr>
        <p:spPr>
          <a:xfrm>
            <a:off x="814388" y="1076325"/>
            <a:ext cx="789463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爸爸的体重－小明比爸爸轻的部分＝小明的体重</a:t>
            </a:r>
            <a:endParaRPr lang="zh-CN" altLang="en-US" sz="2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730250" y="517525"/>
            <a:ext cx="1330325" cy="4572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z="2800" b="1" strike="noStrike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方法二</a:t>
            </a:r>
            <a:endParaRPr lang="en-US" altLang="zh-CN" sz="2800" b="1" strike="noStrike" noProof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0805" name="Text Box 5"/>
          <p:cNvSpPr txBox="1"/>
          <p:nvPr/>
        </p:nvSpPr>
        <p:spPr>
          <a:xfrm>
            <a:off x="1860550" y="1681163"/>
            <a:ext cx="505142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解：设小明爸爸的体重是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kg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30775" name="组合 7"/>
          <p:cNvGrpSpPr/>
          <p:nvPr/>
        </p:nvGrpSpPr>
        <p:grpSpPr>
          <a:xfrm>
            <a:off x="2944813" y="2124075"/>
            <a:ext cx="2663825" cy="939800"/>
            <a:chOff x="3958" y="3856"/>
            <a:chExt cx="4195" cy="1480"/>
          </a:xfrm>
        </p:grpSpPr>
        <p:sp>
          <p:nvSpPr>
            <p:cNvPr id="26629" name="文本框 2"/>
            <p:cNvSpPr txBox="1"/>
            <p:nvPr/>
          </p:nvSpPr>
          <p:spPr>
            <a:xfrm>
              <a:off x="3958" y="4162"/>
              <a:ext cx="419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rPr>
                <a:t>x</a:t>
              </a:r>
              <a:r>
                <a:rPr lang="zh-CN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rPr>
                <a:t>－</a:t>
              </a:r>
              <a:endParaRPr lang="zh-CN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6630" name="组合 5"/>
            <p:cNvGrpSpPr/>
            <p:nvPr/>
          </p:nvGrpSpPr>
          <p:grpSpPr>
            <a:xfrm>
              <a:off x="4903" y="3856"/>
              <a:ext cx="1694" cy="1480"/>
              <a:chOff x="1513" y="6455"/>
              <a:chExt cx="1694" cy="1480"/>
            </a:xfrm>
          </p:grpSpPr>
          <p:grpSp>
            <p:nvGrpSpPr>
              <p:cNvPr id="26631" name="组合 16"/>
              <p:cNvGrpSpPr/>
              <p:nvPr/>
            </p:nvGrpSpPr>
            <p:grpSpPr>
              <a:xfrm>
                <a:off x="1513" y="6455"/>
                <a:ext cx="1146" cy="1480"/>
                <a:chOff x="1591" y="1914"/>
                <a:chExt cx="1146" cy="1480"/>
              </a:xfrm>
            </p:grpSpPr>
            <p:sp>
              <p:nvSpPr>
                <p:cNvPr id="26632" name="文本框 17"/>
                <p:cNvSpPr txBox="1"/>
                <p:nvPr/>
              </p:nvSpPr>
              <p:spPr>
                <a:xfrm>
                  <a:off x="1756" y="1914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8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6633" name="文本框 18"/>
                <p:cNvSpPr txBox="1"/>
                <p:nvPr/>
              </p:nvSpPr>
              <p:spPr>
                <a:xfrm>
                  <a:off x="1591" y="2572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7" name="直接连接符 6"/>
                <p:cNvCxnSpPr/>
                <p:nvPr/>
              </p:nvCxnSpPr>
              <p:spPr>
                <a:xfrm flipV="1">
                  <a:off x="1683" y="2631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635" name="文本框 4"/>
              <p:cNvSpPr txBox="1"/>
              <p:nvPr/>
            </p:nvSpPr>
            <p:spPr>
              <a:xfrm>
                <a:off x="2406" y="6758"/>
                <a:ext cx="80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endParaRPr>
              </a:p>
            </p:txBody>
          </p:sp>
        </p:grpSp>
        <p:sp>
          <p:nvSpPr>
            <p:cNvPr id="26636" name="文本框 6"/>
            <p:cNvSpPr txBox="1"/>
            <p:nvPr/>
          </p:nvSpPr>
          <p:spPr>
            <a:xfrm>
              <a:off x="6245" y="4177"/>
              <a:ext cx="190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=35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30784" name="组合 8"/>
          <p:cNvGrpSpPr/>
          <p:nvPr/>
        </p:nvGrpSpPr>
        <p:grpSpPr>
          <a:xfrm>
            <a:off x="3260725" y="2878138"/>
            <a:ext cx="3425825" cy="930275"/>
            <a:chOff x="4275" y="3872"/>
            <a:chExt cx="5395" cy="1464"/>
          </a:xfrm>
        </p:grpSpPr>
        <p:sp>
          <p:nvSpPr>
            <p:cNvPr id="26638" name="文本框 9"/>
            <p:cNvSpPr txBox="1"/>
            <p:nvPr/>
          </p:nvSpPr>
          <p:spPr>
            <a:xfrm>
              <a:off x="4275" y="4119"/>
              <a:ext cx="5395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endPara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6639" name="组合 10"/>
            <p:cNvGrpSpPr/>
            <p:nvPr/>
          </p:nvGrpSpPr>
          <p:grpSpPr>
            <a:xfrm>
              <a:off x="4825" y="3872"/>
              <a:ext cx="1570" cy="1464"/>
              <a:chOff x="1435" y="6471"/>
              <a:chExt cx="1570" cy="1464"/>
            </a:xfrm>
          </p:grpSpPr>
          <p:grpSp>
            <p:nvGrpSpPr>
              <p:cNvPr id="26640" name="组合 16"/>
              <p:cNvGrpSpPr/>
              <p:nvPr/>
            </p:nvGrpSpPr>
            <p:grpSpPr>
              <a:xfrm>
                <a:off x="1435" y="6471"/>
                <a:ext cx="1161" cy="1464"/>
                <a:chOff x="1513" y="1930"/>
                <a:chExt cx="1161" cy="1464"/>
              </a:xfrm>
            </p:grpSpPr>
            <p:sp>
              <p:nvSpPr>
                <p:cNvPr id="26641" name="文本框 17"/>
                <p:cNvSpPr txBox="1"/>
                <p:nvPr/>
              </p:nvSpPr>
              <p:spPr>
                <a:xfrm>
                  <a:off x="1693" y="1930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7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6642" name="文本框 18"/>
                <p:cNvSpPr txBox="1"/>
                <p:nvPr/>
              </p:nvSpPr>
              <p:spPr>
                <a:xfrm>
                  <a:off x="1513" y="2572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15" name="直接连接符 14"/>
                <p:cNvCxnSpPr/>
                <p:nvPr/>
              </p:nvCxnSpPr>
              <p:spPr>
                <a:xfrm flipV="1">
                  <a:off x="1651" y="2631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644" name="文本框 15"/>
              <p:cNvSpPr txBox="1"/>
              <p:nvPr/>
            </p:nvSpPr>
            <p:spPr>
              <a:xfrm>
                <a:off x="2204" y="6800"/>
                <a:ext cx="80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  <a:sym typeface="宋体" panose="02010600030101010101" pitchFamily="2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26645" name="文本框 16"/>
            <p:cNvSpPr txBox="1"/>
            <p:nvPr/>
          </p:nvSpPr>
          <p:spPr>
            <a:xfrm>
              <a:off x="5951" y="4201"/>
              <a:ext cx="190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 =35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3289300" y="3481388"/>
            <a:ext cx="3425825" cy="939800"/>
            <a:chOff x="5181" y="5483"/>
            <a:chExt cx="5394" cy="1480"/>
          </a:xfrm>
        </p:grpSpPr>
        <p:grpSp>
          <p:nvGrpSpPr>
            <p:cNvPr id="26647" name="组合 17"/>
            <p:cNvGrpSpPr/>
            <p:nvPr/>
          </p:nvGrpSpPr>
          <p:grpSpPr>
            <a:xfrm>
              <a:off x="5181" y="5847"/>
              <a:ext cx="5395" cy="951"/>
              <a:chOff x="4275" y="4088"/>
              <a:chExt cx="5395" cy="951"/>
            </a:xfrm>
          </p:grpSpPr>
          <p:sp>
            <p:nvSpPr>
              <p:cNvPr id="26648" name="文本框 18"/>
              <p:cNvSpPr txBox="1"/>
              <p:nvPr/>
            </p:nvSpPr>
            <p:spPr>
              <a:xfrm>
                <a:off x="4275" y="4218"/>
                <a:ext cx="5395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endPara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6649" name="文本框 25"/>
              <p:cNvSpPr txBox="1"/>
              <p:nvPr/>
            </p:nvSpPr>
            <p:spPr>
              <a:xfrm>
                <a:off x="5594" y="4105"/>
                <a:ext cx="80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  <a:sym typeface="宋体" panose="02010600030101010101" pitchFamily="2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  <a:sym typeface="宋体" panose="02010600030101010101" pitchFamily="2" charset="-122"/>
                </a:endParaRPr>
              </a:p>
            </p:txBody>
          </p:sp>
          <p:sp>
            <p:nvSpPr>
              <p:cNvPr id="26650" name="文本框 26"/>
              <p:cNvSpPr txBox="1"/>
              <p:nvPr/>
            </p:nvSpPr>
            <p:spPr>
              <a:xfrm>
                <a:off x="6064" y="4088"/>
                <a:ext cx="181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=35</a:t>
                </a:r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×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26651" name="组合 16"/>
            <p:cNvGrpSpPr/>
            <p:nvPr/>
          </p:nvGrpSpPr>
          <p:grpSpPr>
            <a:xfrm>
              <a:off x="8466" y="5483"/>
              <a:ext cx="1019" cy="1481"/>
              <a:chOff x="1417" y="2027"/>
              <a:chExt cx="1019" cy="1480"/>
            </a:xfrm>
          </p:grpSpPr>
          <p:sp>
            <p:nvSpPr>
              <p:cNvPr id="26652" name="文本框 17"/>
              <p:cNvSpPr txBox="1"/>
              <p:nvPr/>
            </p:nvSpPr>
            <p:spPr>
              <a:xfrm>
                <a:off x="1417" y="2027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15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6653" name="文本框 18"/>
              <p:cNvSpPr txBox="1"/>
              <p:nvPr/>
            </p:nvSpPr>
            <p:spPr>
              <a:xfrm>
                <a:off x="1449" y="2685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34" name="直接连接符 33"/>
              <p:cNvCxnSpPr/>
              <p:nvPr/>
            </p:nvCxnSpPr>
            <p:spPr>
              <a:xfrm flipV="1">
                <a:off x="1522" y="2744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803" name="文本框 35"/>
          <p:cNvSpPr txBox="1"/>
          <p:nvPr/>
        </p:nvSpPr>
        <p:spPr>
          <a:xfrm>
            <a:off x="4160838" y="4256088"/>
            <a:ext cx="17716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EU-B3X" charset="-122"/>
                <a:sym typeface="宋体" panose="02010600030101010101" pitchFamily="2" charset="-122"/>
              </a:rPr>
              <a:t>x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=75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4" grpId="0" bldLvl="0" animBg="1"/>
      <p:bldP spid="30805" grpId="0"/>
      <p:bldP spid="308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Box 21"/>
          <p:cNvSpPr txBox="1"/>
          <p:nvPr/>
        </p:nvSpPr>
        <p:spPr>
          <a:xfrm>
            <a:off x="2449513" y="2660650"/>
            <a:ext cx="3360737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75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－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35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÷75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＝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068513" y="3543300"/>
            <a:ext cx="4846637" cy="6064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答：小明爸爸的体重是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75kg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639763" y="442913"/>
            <a:ext cx="1989138" cy="473075"/>
          </a:xfrm>
          <a:prstGeom prst="roundRect">
            <a:avLst>
              <a:gd name="adj" fmla="val 4756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27004" anchor="ctr" anchorCtr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Times New Roman" panose="02020603050405020304"/>
              </a:rPr>
              <a:t>回顾与反思</a:t>
            </a: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Times New Roman" panose="02020603050405020304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654675" y="2449513"/>
            <a:ext cx="638175" cy="942975"/>
            <a:chOff x="12855" y="694"/>
            <a:chExt cx="1004" cy="1484"/>
          </a:xfrm>
        </p:grpSpPr>
        <p:sp>
          <p:nvSpPr>
            <p:cNvPr id="27653" name="文本框 17"/>
            <p:cNvSpPr txBox="1"/>
            <p:nvPr/>
          </p:nvSpPr>
          <p:spPr>
            <a:xfrm>
              <a:off x="12878" y="694"/>
              <a:ext cx="981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 8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7654" name="文本框 18"/>
            <p:cNvSpPr txBox="1"/>
            <p:nvPr/>
          </p:nvSpPr>
          <p:spPr>
            <a:xfrm>
              <a:off x="12855" y="1357"/>
              <a:ext cx="987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cxnSp>
          <p:nvCxnSpPr>
            <p:cNvPr id="4" name="直接连接符 3"/>
            <p:cNvCxnSpPr/>
            <p:nvPr/>
          </p:nvCxnSpPr>
          <p:spPr>
            <a:xfrm flipV="1">
              <a:off x="12951" y="1381"/>
              <a:ext cx="679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组合 1"/>
          <p:cNvGrpSpPr/>
          <p:nvPr/>
        </p:nvGrpSpPr>
        <p:grpSpPr>
          <a:xfrm>
            <a:off x="660400" y="1184275"/>
            <a:ext cx="7778750" cy="1352550"/>
            <a:chOff x="1040" y="1864"/>
            <a:chExt cx="12250" cy="2130"/>
          </a:xfrm>
        </p:grpSpPr>
        <p:grpSp>
          <p:nvGrpSpPr>
            <p:cNvPr id="27657" name="组合 9"/>
            <p:cNvGrpSpPr/>
            <p:nvPr/>
          </p:nvGrpSpPr>
          <p:grpSpPr>
            <a:xfrm>
              <a:off x="1040" y="1864"/>
              <a:ext cx="12251" cy="2131"/>
              <a:chOff x="1077" y="5562"/>
              <a:chExt cx="10313" cy="2131"/>
            </a:xfrm>
          </p:grpSpPr>
          <p:sp>
            <p:nvSpPr>
              <p:cNvPr id="27658" name="AutoShape 6"/>
              <p:cNvSpPr/>
              <p:nvPr/>
            </p:nvSpPr>
            <p:spPr>
              <a:xfrm>
                <a:off x="2944" y="6019"/>
                <a:ext cx="8446" cy="1133"/>
              </a:xfrm>
              <a:prstGeom prst="wedgeRoundRectCallout">
                <a:avLst>
                  <a:gd name="adj1" fmla="val -56870"/>
                  <a:gd name="adj2" fmla="val -28157"/>
                  <a:gd name="adj3" fmla="val 16667"/>
                </a:avLst>
              </a:prstGeom>
              <a:noFill/>
              <a:ln w="22225" cap="flat" cmpd="sng">
                <a:solidFill>
                  <a:srgbClr val="00B0F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 latinLnBrk="1">
                  <a:lnSpc>
                    <a:spcPct val="110000"/>
                  </a:lnSpc>
                </a:pPr>
                <a:r>
                  <a:rPr lang="zh-CN" altLang="en-US" sz="32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看看小明的体重是否比爸爸轻</a:t>
                </a:r>
                <a:r>
                  <a:rPr lang="zh-CN" altLang="en-US" sz="32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   。</a:t>
                </a:r>
                <a:endPara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pic>
            <p:nvPicPr>
              <p:cNvPr id="27659" name="图片 27" descr="E:\新画人物图\熊03 拷贝.png熊03 拷贝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077" y="5562"/>
                <a:ext cx="1425" cy="2131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27660" name="组合 11"/>
            <p:cNvGrpSpPr/>
            <p:nvPr/>
          </p:nvGrpSpPr>
          <p:grpSpPr>
            <a:xfrm>
              <a:off x="11884" y="2187"/>
              <a:ext cx="1004" cy="1484"/>
              <a:chOff x="12855" y="694"/>
              <a:chExt cx="1004" cy="1484"/>
            </a:xfrm>
          </p:grpSpPr>
          <p:sp>
            <p:nvSpPr>
              <p:cNvPr id="27661" name="文本框 17"/>
              <p:cNvSpPr txBox="1"/>
              <p:nvPr/>
            </p:nvSpPr>
            <p:spPr>
              <a:xfrm>
                <a:off x="12879" y="694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8</a:t>
                </a:r>
                <a:endPara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7662" name="文本框 18"/>
              <p:cNvSpPr txBox="1"/>
              <p:nvPr/>
            </p:nvSpPr>
            <p:spPr>
              <a:xfrm>
                <a:off x="12855" y="1358"/>
                <a:ext cx="987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15</a:t>
                </a:r>
                <a:endPara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5" name="直接连接符 14"/>
              <p:cNvCxnSpPr/>
              <p:nvPr/>
            </p:nvCxnSpPr>
            <p:spPr>
              <a:xfrm flipV="1">
                <a:off x="12952" y="1382"/>
                <a:ext cx="679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8673" name="组合 17"/>
          <p:cNvGrpSpPr/>
          <p:nvPr/>
        </p:nvGrpSpPr>
        <p:grpSpPr>
          <a:xfrm>
            <a:off x="7938" y="-7937"/>
            <a:ext cx="2208212" cy="506412"/>
            <a:chOff x="0" y="1"/>
            <a:chExt cx="3480" cy="796"/>
          </a:xfrm>
        </p:grpSpPr>
        <p:sp>
          <p:nvSpPr>
            <p:cNvPr id="2" name="平行四边形 1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6" name="平行四边形 5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28676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巩固运用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28677" name="文本框 2"/>
          <p:cNvSpPr txBox="1"/>
          <p:nvPr/>
        </p:nvSpPr>
        <p:spPr>
          <a:xfrm>
            <a:off x="3343275" y="79375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P38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练习八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T7)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397828" y="555308"/>
            <a:ext cx="669925" cy="650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18" charset="0"/>
              </a:rPr>
              <a:t>1.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755650" y="556260"/>
            <a:ext cx="7872095" cy="121094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30000"/>
              </a:lnSpc>
              <a:defRPr/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小东读一本课外读物，已经读了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35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页，还剩下     没有读。这本课外读物一共有多少页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?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317625" y="1867853"/>
            <a:ext cx="5365750" cy="52228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解：设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这本课外读物一共有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页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30775" name="组合 7"/>
          <p:cNvGrpSpPr/>
          <p:nvPr/>
        </p:nvGrpSpPr>
        <p:grpSpPr>
          <a:xfrm>
            <a:off x="2330450" y="2226628"/>
            <a:ext cx="2663825" cy="917575"/>
            <a:chOff x="3958" y="3856"/>
            <a:chExt cx="4195" cy="1443"/>
          </a:xfrm>
        </p:grpSpPr>
        <p:sp>
          <p:nvSpPr>
            <p:cNvPr id="28689" name="文本框 2"/>
            <p:cNvSpPr txBox="1"/>
            <p:nvPr/>
          </p:nvSpPr>
          <p:spPr>
            <a:xfrm>
              <a:off x="3958" y="4162"/>
              <a:ext cx="419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rPr>
                <a:t>x</a:t>
              </a:r>
              <a:r>
                <a:rPr lang="zh-CN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rPr>
                <a:t>－</a:t>
              </a:r>
              <a:endParaRPr lang="zh-CN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8690" name="组合 5"/>
            <p:cNvGrpSpPr/>
            <p:nvPr/>
          </p:nvGrpSpPr>
          <p:grpSpPr>
            <a:xfrm>
              <a:off x="5165" y="3856"/>
              <a:ext cx="1432" cy="1443"/>
              <a:chOff x="1775" y="6455"/>
              <a:chExt cx="1432" cy="1443"/>
            </a:xfrm>
          </p:grpSpPr>
          <p:grpSp>
            <p:nvGrpSpPr>
              <p:cNvPr id="28691" name="组合 16"/>
              <p:cNvGrpSpPr/>
              <p:nvPr/>
            </p:nvGrpSpPr>
            <p:grpSpPr>
              <a:xfrm>
                <a:off x="1775" y="6455"/>
                <a:ext cx="754" cy="1443"/>
                <a:chOff x="1853" y="1914"/>
                <a:chExt cx="754" cy="1443"/>
              </a:xfrm>
            </p:grpSpPr>
            <p:sp>
              <p:nvSpPr>
                <p:cNvPr id="28692" name="文本框 17"/>
                <p:cNvSpPr txBox="1"/>
                <p:nvPr/>
              </p:nvSpPr>
              <p:spPr>
                <a:xfrm>
                  <a:off x="1853" y="1914"/>
                  <a:ext cx="642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2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8693" name="文本框 18"/>
                <p:cNvSpPr txBox="1"/>
                <p:nvPr/>
              </p:nvSpPr>
              <p:spPr>
                <a:xfrm>
                  <a:off x="1869" y="2535"/>
                  <a:ext cx="738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7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16" name="直接连接符 15"/>
                <p:cNvCxnSpPr/>
                <p:nvPr/>
              </p:nvCxnSpPr>
              <p:spPr>
                <a:xfrm>
                  <a:off x="1905" y="2631"/>
                  <a:ext cx="484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695" name="文本框 4"/>
              <p:cNvSpPr txBox="1"/>
              <p:nvPr/>
            </p:nvSpPr>
            <p:spPr>
              <a:xfrm>
                <a:off x="2406" y="6758"/>
                <a:ext cx="80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</a:endParaRPr>
              </a:p>
            </p:txBody>
          </p:sp>
        </p:grpSp>
        <p:sp>
          <p:nvSpPr>
            <p:cNvPr id="28696" name="文本框 6"/>
            <p:cNvSpPr txBox="1"/>
            <p:nvPr/>
          </p:nvSpPr>
          <p:spPr>
            <a:xfrm>
              <a:off x="6245" y="4177"/>
              <a:ext cx="190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=35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30803" name="文本框 35"/>
          <p:cNvSpPr txBox="1"/>
          <p:nvPr/>
        </p:nvSpPr>
        <p:spPr>
          <a:xfrm>
            <a:off x="3476625" y="3683953"/>
            <a:ext cx="1274763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EU-B3X" charset="-122"/>
                <a:sym typeface="宋体" panose="02010600030101010101" pitchFamily="2" charset="-122"/>
              </a:rPr>
              <a:t>x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=49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auto">
          <a:xfrm>
            <a:off x="1398588" y="4300538"/>
            <a:ext cx="5186363" cy="52228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答：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这本课外读物一共有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页。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30784" name="组合 8"/>
          <p:cNvGrpSpPr/>
          <p:nvPr/>
        </p:nvGrpSpPr>
        <p:grpSpPr>
          <a:xfrm>
            <a:off x="2659063" y="2901315"/>
            <a:ext cx="3425825" cy="901700"/>
            <a:chOff x="4275" y="3872"/>
            <a:chExt cx="5395" cy="1418"/>
          </a:xfrm>
        </p:grpSpPr>
        <p:sp>
          <p:nvSpPr>
            <p:cNvPr id="28700" name="文本框 9"/>
            <p:cNvSpPr txBox="1"/>
            <p:nvPr/>
          </p:nvSpPr>
          <p:spPr>
            <a:xfrm>
              <a:off x="4275" y="4119"/>
              <a:ext cx="5395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endPara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8701" name="组合 10"/>
            <p:cNvGrpSpPr/>
            <p:nvPr/>
          </p:nvGrpSpPr>
          <p:grpSpPr>
            <a:xfrm>
              <a:off x="4963" y="3872"/>
              <a:ext cx="1431" cy="1418"/>
              <a:chOff x="1573" y="6471"/>
              <a:chExt cx="1432" cy="1418"/>
            </a:xfrm>
          </p:grpSpPr>
          <p:grpSp>
            <p:nvGrpSpPr>
              <p:cNvPr id="28702" name="组合 16"/>
              <p:cNvGrpSpPr/>
              <p:nvPr/>
            </p:nvGrpSpPr>
            <p:grpSpPr>
              <a:xfrm>
                <a:off x="1573" y="6471"/>
                <a:ext cx="1026" cy="1418"/>
                <a:chOff x="1651" y="1930"/>
                <a:chExt cx="1026" cy="1418"/>
              </a:xfrm>
            </p:grpSpPr>
            <p:sp>
              <p:nvSpPr>
                <p:cNvPr id="28703" name="文本框 17"/>
                <p:cNvSpPr txBox="1"/>
                <p:nvPr/>
              </p:nvSpPr>
              <p:spPr>
                <a:xfrm>
                  <a:off x="1693" y="1930"/>
                  <a:ext cx="981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8704" name="文本框 18"/>
                <p:cNvSpPr txBox="1"/>
                <p:nvPr/>
              </p:nvSpPr>
              <p:spPr>
                <a:xfrm>
                  <a:off x="1690" y="2527"/>
                  <a:ext cx="987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7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20" name="直接连接符 19"/>
                <p:cNvCxnSpPr/>
                <p:nvPr/>
              </p:nvCxnSpPr>
              <p:spPr>
                <a:xfrm flipV="1">
                  <a:off x="1651" y="2631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706" name="文本框 15"/>
              <p:cNvSpPr txBox="1"/>
              <p:nvPr/>
            </p:nvSpPr>
            <p:spPr>
              <a:xfrm>
                <a:off x="2204" y="6800"/>
                <a:ext cx="80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EU-B3X" charset="-122"/>
                    <a:sym typeface="宋体" panose="02010600030101010101" pitchFamily="2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EU-B3X" charset="-122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28707" name="文本框 16"/>
            <p:cNvSpPr txBox="1"/>
            <p:nvPr/>
          </p:nvSpPr>
          <p:spPr>
            <a:xfrm>
              <a:off x="5951" y="4201"/>
              <a:ext cx="190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 =35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8028305" y="516890"/>
          <a:ext cx="258445" cy="689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Equation" r:id="rId1" imgW="3657600" imgH="9753600" progId="Equation.DSMT4">
                  <p:embed/>
                </p:oleObj>
              </mc:Choice>
              <mc:Fallback>
                <p:oleObj name="Equation" r:id="rId1" imgW="3657600" imgH="9753600" progId="Equation.DSMT4">
                  <p:embed/>
                  <p:pic>
                    <p:nvPicPr>
                      <p:cNvPr id="0" name="图片 1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028305" y="516890"/>
                        <a:ext cx="258445" cy="689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0803" grpId="0"/>
      <p:bldP spid="17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1_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宋体 times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1084</Words>
  <Application>WPS 演示</Application>
  <PresentationFormat>全屏显示(16:9)</PresentationFormat>
  <Paragraphs>272</Paragraphs>
  <Slides>12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Times New Roman</vt:lpstr>
      <vt:lpstr>Arial</vt:lpstr>
      <vt:lpstr>黑体</vt:lpstr>
      <vt:lpstr>微软雅黑</vt:lpstr>
      <vt:lpstr>楷体</vt:lpstr>
      <vt:lpstr>EU-B3X</vt:lpstr>
      <vt:lpstr>Times New Roman</vt:lpstr>
      <vt:lpstr>Arial Narrow</vt:lpstr>
      <vt:lpstr>Bell MT</vt:lpstr>
      <vt:lpstr>Arial Unicode MS</vt:lpstr>
      <vt:lpstr>1_Office 主题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2022-09-01T15:08:25Z</dcterms:created>
  <dcterms:modified xsi:type="dcterms:W3CDTF">2022-09-01T15:08:25Z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  <property fmtid="{D5CDD505-2E9C-101B-9397-08002B2CF9AE}" pid="3" name="KSORubyTemplateID">
    <vt:lpwstr>13</vt:lpwstr>
  </property>
  <property fmtid="{D5CDD505-2E9C-101B-9397-08002B2CF9AE}" pid="4" name="ICV">
    <vt:lpwstr>66BA8CBFD2B745568D824E7BAAE69EFF</vt:lpwstr>
  </property>
</Properties>
</file>