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81" r:id="rId3"/>
    <p:sldId id="425" r:id="rId4"/>
    <p:sldId id="456" r:id="rId5"/>
    <p:sldId id="409" r:id="rId6"/>
    <p:sldId id="476" r:id="rId7"/>
    <p:sldId id="444" r:id="rId8"/>
    <p:sldId id="447" r:id="rId9"/>
    <p:sldId id="477" r:id="rId10"/>
    <p:sldId id="426" r:id="rId11"/>
    <p:sldId id="479" r:id="rId12"/>
    <p:sldId id="427" r:id="rId13"/>
    <p:sldId id="428" r:id="rId14"/>
    <p:sldId id="488" r:id="rId15"/>
    <p:sldId id="422" r:id="rId16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2"/>
    <a:srgbClr val="FF8772"/>
    <a:srgbClr val="D4E15B"/>
    <a:srgbClr val="FFFFFF"/>
    <a:srgbClr val="1FB3A9"/>
    <a:srgbClr val="2E6B5E"/>
    <a:srgbClr val="378070"/>
    <a:srgbClr val="F9EDD3"/>
    <a:srgbClr val="AD6517"/>
    <a:srgbClr val="EBC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394"/>
        <p:guide pos="3045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9"/>
          <p:cNvSpPr txBox="1"/>
          <p:nvPr/>
        </p:nvSpPr>
        <p:spPr>
          <a:xfrm>
            <a:off x="-385762" y="2166620"/>
            <a:ext cx="9140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       解决问题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95" name="组合 48"/>
          <p:cNvGrpSpPr/>
          <p:nvPr/>
        </p:nvGrpSpPr>
        <p:grpSpPr>
          <a:xfrm>
            <a:off x="2240598" y="891858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圆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1"/>
          <p:cNvSpPr/>
          <p:nvPr/>
        </p:nvSpPr>
        <p:spPr>
          <a:xfrm>
            <a:off x="147955" y="755650"/>
            <a:ext cx="69786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右图中铜钱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直径为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28mm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，中间的正方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形的边长为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6mm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。这枚铜钱的面积是多少？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-9525"/>
            <a:ext cx="2209878" cy="506730"/>
            <a:chOff x="0" y="1"/>
            <a:chExt cx="3480" cy="798"/>
          </a:xfrm>
        </p:grpSpPr>
        <p:sp>
          <p:nvSpPr>
            <p:cNvPr id="7" name="平行四边形 6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7660" name="文本框 2"/>
          <p:cNvSpPr txBox="1"/>
          <p:nvPr/>
        </p:nvSpPr>
        <p:spPr>
          <a:xfrm>
            <a:off x="3134360" y="118110"/>
            <a:ext cx="28749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P70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练习十五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T9)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5605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083" y="895033"/>
            <a:ext cx="2036762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3"/>
          <p:cNvSpPr txBox="1"/>
          <p:nvPr/>
        </p:nvSpPr>
        <p:spPr>
          <a:xfrm>
            <a:off x="1296035" y="4171950"/>
            <a:ext cx="593534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答：这枚铜钱的面积是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579.44mm²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0640" y="1949808"/>
            <a:ext cx="371284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6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48167" y="3005319"/>
            <a:ext cx="225425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615.44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36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48166" y="3533075"/>
            <a:ext cx="286575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579.44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mm²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48167" y="2477564"/>
            <a:ext cx="2789555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196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36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Rectangle 8"/>
          <p:cNvSpPr/>
          <p:nvPr/>
        </p:nvSpPr>
        <p:spPr>
          <a:xfrm>
            <a:off x="590550" y="414020"/>
            <a:ext cx="388239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57505" indent="-357505" latinLnBrk="1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计算阴影部分面积。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03550"/>
            <a:ext cx="41484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4572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4×4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3.14×(4÷2)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defTabSz="457200" eaLnBrk="0" hangingPunct="0"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3.44(cm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71550" y="1224280"/>
            <a:ext cx="2313305" cy="1617980"/>
            <a:chOff x="1530" y="2200"/>
            <a:chExt cx="3643" cy="2548"/>
          </a:xfrm>
        </p:grpSpPr>
        <p:pic>
          <p:nvPicPr>
            <p:cNvPr id="19461" name="Picture 1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67" y="2200"/>
              <a:ext cx="2206" cy="25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3" name="文本框 1"/>
            <p:cNvSpPr txBox="1"/>
            <p:nvPr/>
          </p:nvSpPr>
          <p:spPr>
            <a:xfrm>
              <a:off x="1530" y="2329"/>
              <a:ext cx="111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  <a:sym typeface="Times New Roman" panose="02020603050405020304" pitchFamily="18" charset="0"/>
                </a:rPr>
                <a:t>(1)</a:t>
              </a:r>
              <a:endPara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02860" y="1224280"/>
            <a:ext cx="2381250" cy="1442720"/>
            <a:chOff x="8036" y="1928"/>
            <a:chExt cx="3750" cy="2272"/>
          </a:xfrm>
        </p:grpSpPr>
        <p:pic>
          <p:nvPicPr>
            <p:cNvPr id="19462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13" y="1928"/>
              <a:ext cx="2273" cy="22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4" name="文本框 2"/>
            <p:cNvSpPr txBox="1"/>
            <p:nvPr/>
          </p:nvSpPr>
          <p:spPr>
            <a:xfrm>
              <a:off x="8036" y="1995"/>
              <a:ext cx="106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  <a:sym typeface="Times New Roman" panose="02020603050405020304" pitchFamily="18" charset="0"/>
                </a:rPr>
                <a:t>(2)</a:t>
              </a:r>
              <a:endPara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028565" y="3003550"/>
            <a:ext cx="39858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457200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(5×2)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3.14×5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defTabSz="457200" eaLnBrk="0" hangingPunct="0"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21.5(cm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06625" y="2482850"/>
            <a:ext cx="75501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94145" y="1459230"/>
            <a:ext cx="691515" cy="429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Rectangle 8"/>
          <p:cNvSpPr/>
          <p:nvPr/>
        </p:nvSpPr>
        <p:spPr>
          <a:xfrm>
            <a:off x="379095" y="421005"/>
            <a:ext cx="7732395" cy="1296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812800" indent="-812800" algn="l" latinLnBrk="1">
              <a:lnSpc>
                <a:spcPct val="14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在下面的长方形硬纸板中剪下一个最大的圆，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812800" indent="-812800" algn="l" latinLnBrk="1">
              <a:lnSpc>
                <a:spcPct val="14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剩余部分的面积是多少平方厘米？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370" y="3529965"/>
            <a:ext cx="677926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457200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30×16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3.14×(16÷2)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279.04(cm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16175" y="1742440"/>
            <a:ext cx="3199130" cy="1668780"/>
            <a:chOff x="3805" y="2936"/>
            <a:chExt cx="5038" cy="2628"/>
          </a:xfrm>
        </p:grpSpPr>
        <p:pic>
          <p:nvPicPr>
            <p:cNvPr id="23557" name="Picture 9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3" y="2936"/>
              <a:ext cx="4741" cy="24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3805" y="3623"/>
              <a:ext cx="1490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16cm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239" y="4840"/>
              <a:ext cx="1490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30cm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82370" y="4224020"/>
            <a:ext cx="652335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457200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答：剩余部分的面积是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279.04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平方厘米。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1"/>
          <p:cNvGrpSpPr/>
          <p:nvPr/>
        </p:nvGrpSpPr>
        <p:grpSpPr>
          <a:xfrm>
            <a:off x="564" y="318"/>
            <a:ext cx="2209527" cy="506987"/>
            <a:chOff x="0" y="1"/>
            <a:chExt cx="3480" cy="797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/>
            </a:p>
          </p:txBody>
        </p:sp>
        <p:sp>
          <p:nvSpPr>
            <p:cNvPr id="31748" name="文本框 62"/>
            <p:cNvSpPr txBox="1"/>
            <p:nvPr/>
          </p:nvSpPr>
          <p:spPr>
            <a:xfrm>
              <a:off x="502" y="1"/>
              <a:ext cx="2534" cy="7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1749" name="图片 8" descr="E:\新画人物图\老师3 拷贝.png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491051" y="2136671"/>
            <a:ext cx="1422224" cy="23161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583" y="649526"/>
            <a:ext cx="4766675" cy="2493655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  <p:sp>
        <p:nvSpPr>
          <p:cNvPr id="31751" name="文本框 10"/>
          <p:cNvSpPr txBox="1"/>
          <p:nvPr/>
        </p:nvSpPr>
        <p:spPr>
          <a:xfrm>
            <a:off x="1895805" y="1263812"/>
            <a:ext cx="4777740" cy="13220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Rectangle 2"/>
          <p:cNvSpPr/>
          <p:nvPr/>
        </p:nvSpPr>
        <p:spPr>
          <a:xfrm>
            <a:off x="1547813" y="1347788"/>
            <a:ext cx="6335712" cy="13255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从课后习题中选取；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完成练习册本课时的习题。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35"/>
            <a:ext cx="2209878" cy="506730"/>
            <a:chOff x="0" y="1"/>
            <a:chExt cx="3480" cy="798"/>
          </a:xfrm>
        </p:grpSpPr>
        <p:sp>
          <p:nvSpPr>
            <p:cNvPr id="7" name="平行四边形 6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0" y="-20320"/>
            <a:ext cx="2209878" cy="50673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情境导入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65" y="957580"/>
            <a:ext cx="4050665" cy="38392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51630" y="455930"/>
            <a:ext cx="4486910" cy="4569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古时候，由于人们的活动范围狭小，往往凭自己的直觉认识世界，看到眼前的地面是平的，以为整个大地是平的，并且把天空看作是倒扣着的一口巨大的锅。我国古代有“天圆如张盖，地方如棋局”的说法。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04545" y="3164205"/>
            <a:ext cx="753110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      中国建筑中经常能见到“外方内圆”和“外圆内方”的设计。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8194" name="Group 18"/>
          <p:cNvGrpSpPr/>
          <p:nvPr/>
        </p:nvGrpSpPr>
        <p:grpSpPr>
          <a:xfrm>
            <a:off x="1812290" y="899160"/>
            <a:ext cx="5215890" cy="1922145"/>
            <a:chOff x="497" y="935"/>
            <a:chExt cx="2487" cy="907"/>
          </a:xfrm>
        </p:grpSpPr>
        <p:pic>
          <p:nvPicPr>
            <p:cNvPr id="8202" name="Picture 16" descr="6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7" y="935"/>
              <a:ext cx="932" cy="9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3" name="Picture 17" descr="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5" y="935"/>
              <a:ext cx="909" cy="90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1264920" y="3652520"/>
            <a:ext cx="707644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上图中的两个圆半径都是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，你能求出正方形和圆之间部分的面积吗？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-19685"/>
            <a:ext cx="2209878" cy="506730"/>
            <a:chOff x="0" y="1"/>
            <a:chExt cx="3480" cy="798"/>
          </a:xfrm>
        </p:grpSpPr>
        <p:sp>
          <p:nvSpPr>
            <p:cNvPr id="2" name="平行四边形 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194" name="Group 18"/>
          <p:cNvGrpSpPr/>
          <p:nvPr/>
        </p:nvGrpSpPr>
        <p:grpSpPr>
          <a:xfrm>
            <a:off x="2716530" y="1607185"/>
            <a:ext cx="3758255" cy="1656080"/>
            <a:chOff x="497" y="935"/>
            <a:chExt cx="2007" cy="907"/>
          </a:xfrm>
        </p:grpSpPr>
        <p:pic>
          <p:nvPicPr>
            <p:cNvPr id="8202" name="Picture 16" descr="6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7" y="935"/>
              <a:ext cx="932" cy="9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3" name="Picture 17" descr="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" y="935"/>
              <a:ext cx="909" cy="9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>
            <a:off x="549275" y="507365"/>
            <a:ext cx="77920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知识点：有关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外方内圆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外圆内方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的实际问题的解法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361690" y="109855"/>
            <a:ext cx="21558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P67  </a:t>
            </a:r>
            <a:r>
              <a:rPr 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3)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274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D">
                  <a:alpha val="100000"/>
                </a:srgbClr>
              </a:clrFrom>
              <a:clrTo>
                <a:srgbClr val="FFFDE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135" y="1019493"/>
            <a:ext cx="723900" cy="59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: 圆角 2"/>
          <p:cNvSpPr/>
          <p:nvPr/>
        </p:nvSpPr>
        <p:spPr bwMode="auto">
          <a:xfrm>
            <a:off x="403225" y="339090"/>
            <a:ext cx="2287905" cy="573405"/>
          </a:xfrm>
          <a:prstGeom prst="roundRect">
            <a:avLst>
              <a:gd name="adj" fmla="val 435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阅读与理解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4315" y="1900555"/>
            <a:ext cx="2615565" cy="2546350"/>
            <a:chOff x="929" y="216"/>
            <a:chExt cx="4119" cy="4010"/>
          </a:xfrm>
        </p:grpSpPr>
        <p:pic>
          <p:nvPicPr>
            <p:cNvPr id="11265" name="Picture 7" descr="E:\新画人物图\女022拷贝.png女022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29" y="2112"/>
              <a:ext cx="1680" cy="21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Text Box 2"/>
            <p:cNvSpPr txBox="1"/>
            <p:nvPr/>
          </p:nvSpPr>
          <p:spPr>
            <a:xfrm>
              <a:off x="1928" y="216"/>
              <a:ext cx="3120" cy="16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1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两个圆的半径都是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1m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1275" name="圆角矩形标注 15"/>
            <p:cNvSpPr/>
            <p:nvPr/>
          </p:nvSpPr>
          <p:spPr>
            <a:xfrm>
              <a:off x="1939" y="216"/>
              <a:ext cx="3076" cy="1662"/>
            </a:xfrm>
            <a:prstGeom prst="wedgeRoundRectCallout">
              <a:avLst>
                <a:gd name="adj1" fmla="val -42262"/>
                <a:gd name="adj2" fmla="val 70878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691130" y="3417570"/>
            <a:ext cx="5676265" cy="1581785"/>
            <a:chOff x="2726" y="142"/>
            <a:chExt cx="8939" cy="2491"/>
          </a:xfrm>
        </p:grpSpPr>
        <p:pic>
          <p:nvPicPr>
            <p:cNvPr id="44035" name="Picture 6" descr="E:\新画人物图\男033 拷贝.png男033 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997" y="237"/>
              <a:ext cx="1668" cy="23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37" name="圆角矩形标注 4"/>
            <p:cNvSpPr/>
            <p:nvPr/>
          </p:nvSpPr>
          <p:spPr>
            <a:xfrm flipH="1">
              <a:off x="2753" y="142"/>
              <a:ext cx="6619" cy="2068"/>
            </a:xfrm>
            <a:prstGeom prst="wedgeRoundRectCallout">
              <a:avLst>
                <a:gd name="adj1" fmla="val -58218"/>
                <a:gd name="adj2" fmla="val 14941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4039" name="Text Box 2"/>
            <p:cNvSpPr txBox="1"/>
            <p:nvPr/>
          </p:nvSpPr>
          <p:spPr>
            <a:xfrm>
              <a:off x="2726" y="237"/>
              <a:ext cx="6646" cy="19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左图求的是正方形比圆多的面积，右图求的是正方形比圆少的面积。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54998" y="1048068"/>
            <a:ext cx="4276725" cy="1787525"/>
            <a:chOff x="1066" y="1162"/>
            <a:chExt cx="3266" cy="1362"/>
          </a:xfrm>
        </p:grpSpPr>
        <p:pic>
          <p:nvPicPr>
            <p:cNvPr id="11277" name="Picture 6" descr="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" y="1162"/>
              <a:ext cx="1399" cy="1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8" name="Picture 7" descr="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7" y="1163"/>
              <a:ext cx="1365" cy="13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椭圆 12"/>
          <p:cNvSpPr/>
          <p:nvPr/>
        </p:nvSpPr>
        <p:spPr>
          <a:xfrm>
            <a:off x="5725160" y="1127443"/>
            <a:ext cx="1625600" cy="1627187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latinLnBrk="1" hangingPunct="1"/>
            <a:endParaRPr lang="zh-CN" altLang="en-US" dirty="0">
              <a:latin typeface="Gulim" panose="020B0600000101010101" pitchFamily="34" charset="-127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66460" y="1378268"/>
            <a:ext cx="1147763" cy="1114425"/>
          </a:xfrm>
          <a:prstGeom prst="rect">
            <a:avLst/>
          </a:prstGeom>
          <a:noFill/>
          <a:ln w="28575" cap="flat" cmpd="sng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latinLnBrk="1" hangingPunct="1"/>
            <a:endParaRPr lang="zh-CN" altLang="en-US" dirty="0">
              <a:latin typeface="Gulim" panose="020B0600000101010101" pitchFamily="34" charset="-127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21673" y="1098868"/>
            <a:ext cx="1704975" cy="1692275"/>
          </a:xfrm>
          <a:prstGeom prst="rect">
            <a:avLst/>
          </a:prstGeom>
          <a:noFill/>
          <a:ln w="571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1" latinLnBrk="1" hangingPunct="1"/>
            <a:endParaRPr lang="zh-CN" altLang="en-US" dirty="0">
              <a:latin typeface="Gulim" panose="020B0600000101010101" pitchFamily="34" charset="-127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269298" y="1127443"/>
            <a:ext cx="1624012" cy="162877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latinLnBrk="1" hangingPunct="1"/>
            <a:endParaRPr lang="zh-CN" altLang="en-US" dirty="0">
              <a:latin typeface="Gulim" panose="020B0600000101010101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15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 Box 2"/>
          <p:cNvSpPr txBox="1"/>
          <p:nvPr/>
        </p:nvSpPr>
        <p:spPr>
          <a:xfrm>
            <a:off x="777875" y="1017905"/>
            <a:ext cx="451167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此图中正方形的边长与圆的直径长度相等。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3017" name="Text Box 2"/>
          <p:cNvSpPr txBox="1"/>
          <p:nvPr/>
        </p:nvSpPr>
        <p:spPr>
          <a:xfrm>
            <a:off x="841375" y="2142490"/>
            <a:ext cx="4970145" cy="25019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从图（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）可以看出：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2×2=4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3.14×1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=3.14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3.14=0.86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6673215" y="2656205"/>
            <a:ext cx="1501140" cy="1976452"/>
            <a:chOff x="3878" y="1389"/>
            <a:chExt cx="1129" cy="1520"/>
          </a:xfrm>
        </p:grpSpPr>
        <p:pic>
          <p:nvPicPr>
            <p:cNvPr id="10250" name="Picture 20" descr="6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78" y="1389"/>
              <a:ext cx="1129" cy="1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1" name="Text Box 21"/>
            <p:cNvSpPr txBox="1"/>
            <p:nvPr/>
          </p:nvSpPr>
          <p:spPr>
            <a:xfrm>
              <a:off x="3977" y="2602"/>
              <a:ext cx="982" cy="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latin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图（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1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）</a:t>
              </a:r>
              <a:endParaRPr lang="zh-CN" altLang="en-US" sz="20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pic>
        <p:nvPicPr>
          <p:cNvPr id="8202" name="Picture 16" descr="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0" y="996950"/>
            <a:ext cx="1532255" cy="1454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: 圆角 2"/>
          <p:cNvSpPr/>
          <p:nvPr/>
        </p:nvSpPr>
        <p:spPr bwMode="auto">
          <a:xfrm>
            <a:off x="403225" y="298450"/>
            <a:ext cx="2287905" cy="573405"/>
          </a:xfrm>
          <a:prstGeom prst="roundRect">
            <a:avLst>
              <a:gd name="adj" fmla="val 435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分析与解答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oup 26"/>
          <p:cNvGrpSpPr/>
          <p:nvPr/>
        </p:nvGrpSpPr>
        <p:grpSpPr>
          <a:xfrm>
            <a:off x="2211705" y="2829560"/>
            <a:ext cx="1817370" cy="2004845"/>
            <a:chOff x="4059" y="2205"/>
            <a:chExt cx="1266" cy="1421"/>
          </a:xfrm>
        </p:grpSpPr>
        <p:pic>
          <p:nvPicPr>
            <p:cNvPr id="11271" name="Picture 24" descr="7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59" y="2205"/>
              <a:ext cx="1154" cy="1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2" name="Rectangle 25"/>
            <p:cNvSpPr/>
            <p:nvPr/>
          </p:nvSpPr>
          <p:spPr>
            <a:xfrm>
              <a:off x="4310" y="3343"/>
              <a:ext cx="101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图（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）</a:t>
              </a:r>
              <a:endParaRPr lang="zh-CN" altLang="en-US" sz="2000" b="1" dirty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4020" y="231140"/>
            <a:ext cx="4556125" cy="1313180"/>
            <a:chOff x="1585" y="1084"/>
            <a:chExt cx="7175" cy="2068"/>
          </a:xfrm>
        </p:grpSpPr>
        <p:sp>
          <p:nvSpPr>
            <p:cNvPr id="11273" name="AutoShape 27"/>
            <p:cNvSpPr/>
            <p:nvPr/>
          </p:nvSpPr>
          <p:spPr>
            <a:xfrm>
              <a:off x="3682" y="1084"/>
              <a:ext cx="5078" cy="1468"/>
            </a:xfrm>
            <a:prstGeom prst="wedgeRoundRectCallout">
              <a:avLst>
                <a:gd name="adj1" fmla="val -57137"/>
                <a:gd name="adj2" fmla="val 34628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此图中正方形的边长是多少呢？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pic>
          <p:nvPicPr>
            <p:cNvPr id="31" name="图片 30" descr="E:\新画人物图\女03 3拷贝.png女03 3拷贝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85" y="1234"/>
              <a:ext cx="1388" cy="191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3024828" y="1288415"/>
            <a:ext cx="5764327" cy="1393825"/>
            <a:chOff x="4761" y="3562"/>
            <a:chExt cx="8163" cy="2195"/>
          </a:xfrm>
        </p:grpSpPr>
        <p:sp>
          <p:nvSpPr>
            <p:cNvPr id="11269" name="AutoShape 27"/>
            <p:cNvSpPr/>
            <p:nvPr/>
          </p:nvSpPr>
          <p:spPr>
            <a:xfrm>
              <a:off x="4761" y="3562"/>
              <a:ext cx="6058" cy="2113"/>
            </a:xfrm>
            <a:prstGeom prst="wedgeRoundRectCallout">
              <a:avLst>
                <a:gd name="adj1" fmla="val 56935"/>
                <a:gd name="adj2" fmla="val -8602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p>
              <a:pPr eaLnBrk="1" latinLnBrk="1" hangingPunct="1"/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可以把图中的正方形看成两个三角形，它的底和高分别是圆的直径和半径。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pic>
          <p:nvPicPr>
            <p:cNvPr id="32" name="图片 31" descr="E:\新画人物图\男0114 拷贝.png男0114 拷贝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436" y="3828"/>
              <a:ext cx="1488" cy="1929"/>
            </a:xfrm>
            <a:prstGeom prst="rect">
              <a:avLst/>
            </a:prstGeom>
          </p:spPr>
        </p:pic>
      </p:grpSp>
      <p:sp>
        <p:nvSpPr>
          <p:cNvPr id="10244" name="Text Box 2"/>
          <p:cNvSpPr txBox="1"/>
          <p:nvPr/>
        </p:nvSpPr>
        <p:spPr>
          <a:xfrm>
            <a:off x="4029075" y="2829560"/>
            <a:ext cx="37782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从图（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）可以看出：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203" name="Picture 17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45" y="2829560"/>
            <a:ext cx="1756410" cy="17068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4224020" y="3392805"/>
            <a:ext cx="4359910" cy="952500"/>
            <a:chOff x="6652" y="5519"/>
            <a:chExt cx="6866" cy="1500"/>
          </a:xfrm>
        </p:grpSpPr>
        <p:grpSp>
          <p:nvGrpSpPr>
            <p:cNvPr id="10245" name="组合 15"/>
            <p:cNvGrpSpPr/>
            <p:nvPr/>
          </p:nvGrpSpPr>
          <p:grpSpPr>
            <a:xfrm rot="0">
              <a:off x="7397" y="5519"/>
              <a:ext cx="780" cy="1501"/>
              <a:chOff x="-305434" y="705500"/>
              <a:chExt cx="457200" cy="1270376"/>
            </a:xfrm>
          </p:grpSpPr>
          <p:sp>
            <p:nvSpPr>
              <p:cNvPr id="10246" name="Text Box 2"/>
              <p:cNvSpPr txBox="1"/>
              <p:nvPr/>
            </p:nvSpPr>
            <p:spPr>
              <a:xfrm>
                <a:off x="-305434" y="705500"/>
                <a:ext cx="457200" cy="12703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47" name="直接连接符 14"/>
              <p:cNvCxnSpPr/>
              <p:nvPr/>
            </p:nvCxnSpPr>
            <p:spPr>
              <a:xfrm>
                <a:off x="-261823" y="1313563"/>
                <a:ext cx="228600" cy="0"/>
              </a:xfrm>
              <a:prstGeom prst="line">
                <a:avLst/>
              </a:prstGeom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" name="文本框 1"/>
            <p:cNvSpPr txBox="1"/>
            <p:nvPr/>
          </p:nvSpPr>
          <p:spPr>
            <a:xfrm>
              <a:off x="6652" y="5706"/>
              <a:ext cx="6866" cy="10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     ×2×1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×2=2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m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99610" y="4333240"/>
            <a:ext cx="329184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2=1.14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: 圆角 2"/>
          <p:cNvSpPr/>
          <p:nvPr/>
        </p:nvSpPr>
        <p:spPr bwMode="auto">
          <a:xfrm>
            <a:off x="403225" y="186690"/>
            <a:ext cx="2287905" cy="573405"/>
          </a:xfrm>
          <a:prstGeom prst="roundRect">
            <a:avLst>
              <a:gd name="adj" fmla="val 435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回顾与反思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3225" y="833120"/>
            <a:ext cx="8182610" cy="1248410"/>
            <a:chOff x="-1745" y="957"/>
            <a:chExt cx="12886" cy="1966"/>
          </a:xfrm>
        </p:grpSpPr>
        <p:pic>
          <p:nvPicPr>
            <p:cNvPr id="11265" name="Picture 7" descr="E:\新画人物图\兔子1 拷贝.png兔子1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745" y="957"/>
              <a:ext cx="1526" cy="19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Text Box 2"/>
            <p:cNvSpPr txBox="1"/>
            <p:nvPr/>
          </p:nvSpPr>
          <p:spPr>
            <a:xfrm>
              <a:off x="218" y="957"/>
              <a:ext cx="10861" cy="8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1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如果两个圆的半径都是</a:t>
              </a:r>
              <a:r>
                <a:rPr lang="en-US" altLang="zh-CN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r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，结果又是怎样的？</a:t>
              </a:r>
              <a:endPara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1275" name="圆角矩形标注 15"/>
            <p:cNvSpPr/>
            <p:nvPr/>
          </p:nvSpPr>
          <p:spPr>
            <a:xfrm>
              <a:off x="181" y="980"/>
              <a:ext cx="10960" cy="948"/>
            </a:xfrm>
            <a:prstGeom prst="wedgeRoundRectCallout">
              <a:avLst>
                <a:gd name="adj1" fmla="val -53895"/>
                <a:gd name="adj2" fmla="val 45569"/>
                <a:gd name="adj3" fmla="val 16667"/>
              </a:avLst>
            </a:prstGeom>
            <a:noFill/>
            <a:ln w="22225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194" name="Group 18"/>
          <p:cNvGrpSpPr/>
          <p:nvPr/>
        </p:nvGrpSpPr>
        <p:grpSpPr>
          <a:xfrm>
            <a:off x="2861310" y="1579245"/>
            <a:ext cx="3156585" cy="1356360"/>
            <a:chOff x="497" y="935"/>
            <a:chExt cx="2007" cy="907"/>
          </a:xfrm>
        </p:grpSpPr>
        <p:pic>
          <p:nvPicPr>
            <p:cNvPr id="8202" name="Picture 16" descr="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" y="935"/>
              <a:ext cx="932" cy="9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3" name="Picture 17" descr="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5" y="935"/>
              <a:ext cx="909" cy="9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1028065" y="2922270"/>
            <a:ext cx="5880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左图：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3.14×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0.86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²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8220" y="3240405"/>
            <a:ext cx="8046720" cy="1042670"/>
            <a:chOff x="1540" y="4719"/>
            <a:chExt cx="12672" cy="1642"/>
          </a:xfrm>
        </p:grpSpPr>
        <p:sp>
          <p:nvSpPr>
            <p:cNvPr id="13318" name="TextBox 7"/>
            <p:cNvSpPr txBox="1"/>
            <p:nvPr/>
          </p:nvSpPr>
          <p:spPr>
            <a:xfrm>
              <a:off x="1540" y="5129"/>
              <a:ext cx="12672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右图：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3.14×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r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²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－（   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×2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r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×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r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）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×2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1.14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r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²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grpSp>
          <p:nvGrpSpPr>
            <p:cNvPr id="13319" name="Group 29"/>
            <p:cNvGrpSpPr/>
            <p:nvPr/>
          </p:nvGrpSpPr>
          <p:grpSpPr>
            <a:xfrm rot="0">
              <a:off x="6383" y="4719"/>
              <a:ext cx="795" cy="1643"/>
              <a:chOff x="2592" y="2616"/>
              <a:chExt cx="318" cy="657"/>
            </a:xfrm>
          </p:grpSpPr>
          <p:sp>
            <p:nvSpPr>
              <p:cNvPr id="13320" name="Text Box 30"/>
              <p:cNvSpPr txBox="1"/>
              <p:nvPr/>
            </p:nvSpPr>
            <p:spPr>
              <a:xfrm>
                <a:off x="2592" y="2890"/>
                <a:ext cx="318" cy="38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latin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2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3321" name="Text Box 31"/>
              <p:cNvSpPr txBox="1"/>
              <p:nvPr/>
            </p:nvSpPr>
            <p:spPr>
              <a:xfrm>
                <a:off x="2598" y="2616"/>
                <a:ext cx="227" cy="38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latin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3322" name="Line 32"/>
              <p:cNvSpPr/>
              <p:nvPr/>
            </p:nvSpPr>
            <p:spPr>
              <a:xfrm>
                <a:off x="2598" y="2960"/>
                <a:ext cx="227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" name="组合 4"/>
          <p:cNvGrpSpPr/>
          <p:nvPr/>
        </p:nvGrpSpPr>
        <p:grpSpPr>
          <a:xfrm>
            <a:off x="6505575" y="1668780"/>
            <a:ext cx="2653030" cy="2986405"/>
            <a:chOff x="9843" y="429"/>
            <a:chExt cx="4178" cy="4703"/>
          </a:xfrm>
        </p:grpSpPr>
        <p:pic>
          <p:nvPicPr>
            <p:cNvPr id="44035" name="Picture 6" descr="E:\新画人物图\熊03 拷贝.png熊03 拷贝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12340" y="3016"/>
              <a:ext cx="1681" cy="21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37" name="圆角矩形标注 4"/>
            <p:cNvSpPr/>
            <p:nvPr/>
          </p:nvSpPr>
          <p:spPr>
            <a:xfrm flipH="1">
              <a:off x="9843" y="509"/>
              <a:ext cx="3349" cy="2283"/>
            </a:xfrm>
            <a:prstGeom prst="wedgeRoundRectCallout">
              <a:avLst>
                <a:gd name="adj1" fmla="val -40295"/>
                <a:gd name="adj2" fmla="val 60293"/>
                <a:gd name="adj3" fmla="val 16667"/>
              </a:avLst>
            </a:prstGeom>
            <a:noFill/>
            <a:ln w="22225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4039" name="Text Box 2"/>
            <p:cNvSpPr txBox="1"/>
            <p:nvPr/>
          </p:nvSpPr>
          <p:spPr>
            <a:xfrm>
              <a:off x="9843" y="429"/>
              <a:ext cx="3394" cy="23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10000"/>
                </a:lnSpc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当</a:t>
              </a:r>
              <a:r>
                <a:rPr lang="en-US" altLang="zh-CN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r </a:t>
              </a:r>
              <a:r>
                <a:rPr lang="en-US" altLang="zh-CN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=1m</a:t>
              </a: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时，和前面的结果完全一致。</a:t>
              </a:r>
              <a:endPara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44046" name="Text Box 2"/>
          <p:cNvSpPr txBox="1"/>
          <p:nvPr/>
        </p:nvSpPr>
        <p:spPr>
          <a:xfrm>
            <a:off x="671513" y="4064318"/>
            <a:ext cx="7594600" cy="970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答：左图中正方形与圆之间的面积是</a:t>
            </a: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0.86m</a:t>
            </a:r>
            <a:r>
              <a:rPr lang="en-US" altLang="zh-CN" sz="26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，右图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中圆与正方形之间的面积是</a:t>
            </a: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1.14m</a:t>
            </a:r>
            <a:r>
              <a:rPr lang="en-US" altLang="zh-CN" sz="26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6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44046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TextBox 2"/>
          <p:cNvSpPr txBox="1"/>
          <p:nvPr/>
        </p:nvSpPr>
        <p:spPr>
          <a:xfrm>
            <a:off x="227330" y="699135"/>
            <a:ext cx="884110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下图是一面我国唐代铜镜的背面。铜镜的直径是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24 cm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外面的圆与内部的正方形之间部分的面积是多少？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55" y="4232275"/>
            <a:ext cx="9475470" cy="57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答：外面的圆与内部的正方形之间部分的面积是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164.16cm²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5365" name="Picture 10" descr="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0440" y="1823720"/>
            <a:ext cx="1522095" cy="1544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0" name="文本框 2"/>
          <p:cNvSpPr txBox="1"/>
          <p:nvPr/>
        </p:nvSpPr>
        <p:spPr>
          <a:xfrm>
            <a:off x="3300095" y="156845"/>
            <a:ext cx="23895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P69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482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10" y="156845"/>
            <a:ext cx="1417638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983615" y="2011045"/>
            <a:ext cx="647128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3.14×（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452.16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90270" y="2658745"/>
            <a:ext cx="5831840" cy="902970"/>
            <a:chOff x="1535" y="4171"/>
            <a:chExt cx="9184" cy="1422"/>
          </a:xfrm>
        </p:grpSpPr>
        <p:grpSp>
          <p:nvGrpSpPr>
            <p:cNvPr id="47126" name="组合 37"/>
            <p:cNvGrpSpPr/>
            <p:nvPr/>
          </p:nvGrpSpPr>
          <p:grpSpPr>
            <a:xfrm>
              <a:off x="1535" y="4171"/>
              <a:ext cx="874" cy="1423"/>
              <a:chOff x="1595" y="1887"/>
              <a:chExt cx="1003" cy="1423"/>
            </a:xfrm>
          </p:grpSpPr>
          <p:sp>
            <p:nvSpPr>
              <p:cNvPr id="47127" name="文本框 38"/>
              <p:cNvSpPr txBox="1"/>
              <p:nvPr/>
            </p:nvSpPr>
            <p:spPr>
              <a:xfrm>
                <a:off x="1595" y="1887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28" name="文本框 39"/>
              <p:cNvSpPr txBox="1"/>
              <p:nvPr/>
            </p:nvSpPr>
            <p:spPr>
              <a:xfrm>
                <a:off x="1611" y="2488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611" y="2597"/>
                <a:ext cx="60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1807" y="4482"/>
              <a:ext cx="8912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 ×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24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×（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24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÷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）×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288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cm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69315" y="3613150"/>
            <a:ext cx="58629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452.16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288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164.16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WPS 演示</Application>
  <PresentationFormat>在屏幕上显示</PresentationFormat>
  <Paragraphs>163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Gulim</vt:lpstr>
      <vt:lpstr>Arial Narrow</vt:lpstr>
      <vt:lpstr>Bell MT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2022-09-02T03:06:54Z</dcterms:created>
  <dcterms:modified xsi:type="dcterms:W3CDTF">2022-09-02T03:06:54Z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918B006CC0F74F3B88A388755B6654A5</vt:lpwstr>
  </property>
</Properties>
</file>