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2"/>
  </p:notesMasterIdLst>
  <p:sldIdLst>
    <p:sldId id="256" r:id="rId2"/>
    <p:sldId id="344" r:id="rId3"/>
    <p:sldId id="345" r:id="rId4"/>
    <p:sldId id="346" r:id="rId5"/>
    <p:sldId id="318" r:id="rId6"/>
    <p:sldId id="319" r:id="rId7"/>
    <p:sldId id="323" r:id="rId8"/>
    <p:sldId id="351" r:id="rId9"/>
    <p:sldId id="361" r:id="rId10"/>
    <p:sldId id="362" r:id="rId11"/>
    <p:sldId id="359" r:id="rId12"/>
    <p:sldId id="356" r:id="rId13"/>
    <p:sldId id="327" r:id="rId14"/>
    <p:sldId id="324" r:id="rId15"/>
    <p:sldId id="360" r:id="rId16"/>
    <p:sldId id="363" r:id="rId17"/>
    <p:sldId id="364" r:id="rId18"/>
    <p:sldId id="365" r:id="rId19"/>
    <p:sldId id="366" r:id="rId20"/>
    <p:sldId id="328" r:id="rId21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FF"/>
    <a:srgbClr val="0000FF"/>
    <a:srgbClr val="0066FF"/>
    <a:srgbClr val="01A0E9"/>
    <a:srgbClr val="ECFBFE"/>
    <a:srgbClr val="6AD0FE"/>
    <a:srgbClr val="3FC6E1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715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8D80512-EBAA-45C8-B53C-D28092D05F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573547-9245-45B1-A578-D303B79035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0C7799D-AAEF-4CA5-A022-3BC815B032EC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C26B9EDA-D94B-4978-80F6-1C6425C371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942A1FD-6F50-4773-9C45-6F2EF9CC8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57271B-8588-48EB-B0ED-EB8AC848B5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00E784-95D4-40D7-B8CF-769506E83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21DEC18-5A0E-4ECB-82DE-0DD54332D9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55F6EF2C-FEE7-4C76-98AD-6A60CEEFBB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66D6335B-CFA9-4503-B90E-59C09BF4D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57A2B8D7-FD30-4A27-B74A-0A9259006F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923A512-853D-46EF-A5D3-64039105E64B}" type="slidenum"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</a:rPr>
              <a:pPr/>
              <a:t>5</a:t>
            </a:fld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600A3BEA-39FD-43AA-A8E6-9287E77105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06B982E2-C972-4FF6-97F7-2B98976BB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2AB4BCB9-8BA6-4268-BFBC-3D81F9A2C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E7790AF-DDDD-4DC3-A7F8-359FCBCBB6F3}" type="slidenum"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</a:rPr>
              <a:pPr/>
              <a:t>6</a:t>
            </a:fld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7BFC6AE2-C76A-4F9B-A1F5-E36BB8687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6B666BF4-D7B9-4A46-93FC-81175CAB6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80" name="灯片编号占位符 3">
            <a:extLst>
              <a:ext uri="{FF2B5EF4-FFF2-40B4-BE49-F238E27FC236}">
                <a16:creationId xmlns:a16="http://schemas.microsoft.com/office/drawing/2014/main" id="{848E01A0-B120-48CA-A73C-D7674EEC6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D1B5AB5-9C11-4DD4-B455-D5D3790A2BF7}" type="slidenum"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</a:rPr>
              <a:pPr/>
              <a:t>13</a:t>
            </a:fld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B1D2511B-4A0B-41B0-8411-F93F7B503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78624B6F-B484-4AE0-92E8-001FA3FC9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4592C896-B4CD-4CF1-8169-0F22B24AC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87FE5C-9BCB-4206-A869-D40EF9D4A407}" type="slidenum"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</a:rPr>
              <a:pPr/>
              <a:t>14</a:t>
            </a:fld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6C7DBAD-DE08-4E77-B0FE-87B5EB5C1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320" b="1539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A69A0C6-BB25-4B0D-BA1A-71E4C0A0C8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54188" y="838200"/>
            <a:ext cx="5756275" cy="3467100"/>
          </a:xfrm>
          <a:prstGeom prst="rect">
            <a:avLst/>
          </a:prstGeom>
          <a:solidFill>
            <a:schemeClr val="bg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7AD4D2-E0AE-4FED-B51F-FEB30579EB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3050" y="646113"/>
            <a:ext cx="6178550" cy="3851275"/>
          </a:xfrm>
          <a:prstGeom prst="rect">
            <a:avLst/>
          </a:prstGeom>
          <a:noFill/>
          <a:ln w="76200" algn="ctr">
            <a:solidFill>
              <a:srgbClr val="58B4A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29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964F2553-696B-41BC-945D-2211E2814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320" b="1539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D1DD223-1F22-48BA-A7F7-2B0530F103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0375"/>
            <a:ext cx="9144000" cy="4222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20F8E1B-25C7-4053-B9F3-E27D640B8F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0375"/>
            <a:ext cx="9144000" cy="53975"/>
          </a:xfrm>
          <a:prstGeom prst="rect">
            <a:avLst/>
          </a:prstGeom>
          <a:solidFill>
            <a:srgbClr val="46778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33098F-0D8E-4CB0-95FC-D00F0359EE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29150"/>
            <a:ext cx="9144000" cy="53975"/>
          </a:xfrm>
          <a:prstGeom prst="rect">
            <a:avLst/>
          </a:prstGeom>
          <a:solidFill>
            <a:srgbClr val="CEEE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75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89B85D31-583C-4983-837A-825825C5D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320" b="1539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4A1B93AD-DE77-478F-8E60-184890B997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675" y="230188"/>
            <a:ext cx="8756650" cy="4683125"/>
          </a:xfrm>
          <a:prstGeom prst="roundRect">
            <a:avLst>
              <a:gd name="adj" fmla="val 5102"/>
            </a:avLst>
          </a:prstGeom>
          <a:solidFill>
            <a:schemeClr val="bg1"/>
          </a:solidFill>
          <a:ln w="38100" algn="ctr">
            <a:solidFill>
              <a:srgbClr val="46778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9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8B359F53-C06E-443A-AD91-82E5D14027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BEA9B6AB-FDB8-4275-9890-0A0929FF8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F31E6BBB-9025-4C16-B1CE-19C9FC5A911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C0EBCA2-47D0-4683-9B47-5648A8667351}"/>
              </a:ext>
            </a:extLst>
          </p:cNvPr>
          <p:cNvCxnSpPr>
            <a:cxnSpLocks/>
          </p:cNvCxnSpPr>
          <p:nvPr/>
        </p:nvCxnSpPr>
        <p:spPr>
          <a:xfrm>
            <a:off x="2646363" y="2489200"/>
            <a:ext cx="38433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6">
            <a:extLst>
              <a:ext uri="{FF2B5EF4-FFF2-40B4-BE49-F238E27FC236}">
                <a16:creationId xmlns:a16="http://schemas.microsoft.com/office/drawing/2014/main" id="{9DE90471-1EEE-4F65-9653-C2A75CC8C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8" y="2595563"/>
            <a:ext cx="2349500" cy="500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0244" name="标题 5">
            <a:extLst>
              <a:ext uri="{FF2B5EF4-FFF2-40B4-BE49-F238E27FC236}">
                <a16:creationId xmlns:a16="http://schemas.microsoft.com/office/drawing/2014/main" id="{D4557A1A-3240-471F-BC9F-0F9A2121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1693863"/>
            <a:ext cx="31956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幼圆" panose="02010509060101010101" pitchFamily="49" charset="-122"/>
                <a:ea typeface="幼圆" panose="02010509060101010101" pitchFamily="49" charset="-122"/>
              </a:rPr>
              <a:t>鸽巢问题（</a:t>
            </a:r>
            <a:r>
              <a:rPr lang="en-US" altLang="zh-CN" sz="3600" b="1"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sz="3600" b="1"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</a:p>
        </p:txBody>
      </p:sp>
      <p:pic>
        <p:nvPicPr>
          <p:cNvPr id="6" name="Picture 9" descr="https://docimg5.docs.qq.com/image/AgAABsfO-eXsp8oGclVACLnC8An0nzQc.png?w=840&amp;h=832">
            <a:extLst>
              <a:ext uri="{FF2B5EF4-FFF2-40B4-BE49-F238E27FC236}">
                <a16:creationId xmlns:a16="http://schemas.microsoft.com/office/drawing/2014/main" id="{64C379EB-D65E-4E47-995C-34D9BB8A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12" y="1403750"/>
            <a:ext cx="1131575" cy="11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A949298-EC6F-4972-B145-DF9ED32D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5670" y="2043946"/>
            <a:ext cx="1054570" cy="1585256"/>
          </a:xfrm>
          <a:prstGeom prst="rect">
            <a:avLst/>
          </a:prstGeom>
        </p:spPr>
      </p:pic>
      <p:sp>
        <p:nvSpPr>
          <p:cNvPr id="20482" name="Rectangle 13">
            <a:extLst>
              <a:ext uri="{FF2B5EF4-FFF2-40B4-BE49-F238E27FC236}">
                <a16:creationId xmlns:a16="http://schemas.microsoft.com/office/drawing/2014/main" id="{1FD1319A-8376-4181-A091-3E06906B7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92" y="1003732"/>
            <a:ext cx="79138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向东小学六年级共有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367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名学生，其中六（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）班有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37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名学生。</a:t>
            </a:r>
          </a:p>
        </p:txBody>
      </p:sp>
      <p:sp>
        <p:nvSpPr>
          <p:cNvPr id="8" name="AutoShape 27">
            <a:extLst>
              <a:ext uri="{FF2B5EF4-FFF2-40B4-BE49-F238E27FC236}">
                <a16:creationId xmlns:a16="http://schemas.microsoft.com/office/drawing/2014/main" id="{0DDC292D-EF6D-4411-B37E-9EF70794D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5" y="2043946"/>
            <a:ext cx="6610120" cy="1055608"/>
          </a:xfrm>
          <a:prstGeom prst="wedgeRoundRectCallout">
            <a:avLst>
              <a:gd name="adj1" fmla="val 56157"/>
              <a:gd name="adj2" fmla="val 1541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六年级至少有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个人在同一天过生日，六（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）班至少有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个人在同一个月过生日。</a:t>
            </a:r>
          </a:p>
        </p:txBody>
      </p:sp>
      <p:sp>
        <p:nvSpPr>
          <p:cNvPr id="20486" name="Rectangle 13">
            <a:extLst>
              <a:ext uri="{FF2B5EF4-FFF2-40B4-BE49-F238E27FC236}">
                <a16:creationId xmlns:a16="http://schemas.microsoft.com/office/drawing/2014/main" id="{FB65288C-E03F-43DE-B814-0936D9F4F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71" y="3123320"/>
            <a:ext cx="4106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他说得对吗？为什么？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D2996E4-25FD-41E9-9538-64627C4CB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2" y="3709548"/>
            <a:ext cx="3101975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367÷365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矩形 27">
            <a:extLst>
              <a:ext uri="{FF2B5EF4-FFF2-40B4-BE49-F238E27FC236}">
                <a16:creationId xmlns:a16="http://schemas.microsoft.com/office/drawing/2014/main" id="{29142A85-413E-4BF4-9B64-038445B9E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273" y="3709548"/>
            <a:ext cx="159385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矩形 27">
            <a:extLst>
              <a:ext uri="{FF2B5EF4-FFF2-40B4-BE49-F238E27FC236}">
                <a16:creationId xmlns:a16="http://schemas.microsoft.com/office/drawing/2014/main" id="{FC10673B-DB28-44EF-869E-733CE2999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2" y="4208023"/>
            <a:ext cx="2789237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37÷12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3" name="矩形 27">
            <a:extLst>
              <a:ext uri="{FF2B5EF4-FFF2-40B4-BE49-F238E27FC236}">
                <a16:creationId xmlns:a16="http://schemas.microsoft.com/office/drawing/2014/main" id="{6237BAA7-5296-4CA9-91BE-9E9820A7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273" y="4208023"/>
            <a:ext cx="159385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3070A6D-41B3-47DF-B14F-04516F1C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239" y="3946086"/>
            <a:ext cx="2182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他说得对。</a:t>
            </a:r>
          </a:p>
        </p:txBody>
      </p:sp>
      <p:grpSp>
        <p:nvGrpSpPr>
          <p:cNvPr id="20492" name="组合 17">
            <a:extLst>
              <a:ext uri="{FF2B5EF4-FFF2-40B4-BE49-F238E27FC236}">
                <a16:creationId xmlns:a16="http://schemas.microsoft.com/office/drawing/2014/main" id="{BBCA1FC7-D41C-460E-85EF-04FCA873BAC5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309563"/>
            <a:ext cx="2011362" cy="655637"/>
            <a:chOff x="149583" y="652978"/>
            <a:chExt cx="2011668" cy="656069"/>
          </a:xfrm>
        </p:grpSpPr>
        <p:pic>
          <p:nvPicPr>
            <p:cNvPr id="20493" name="图片 18">
              <a:extLst>
                <a:ext uri="{FF2B5EF4-FFF2-40B4-BE49-F238E27FC236}">
                  <a16:creationId xmlns:a16="http://schemas.microsoft.com/office/drawing/2014/main" id="{9388A1D9-7BFA-4630-A701-EB2D3F4A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F3359B96-4EDD-4551-845F-58CA72C9F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做一做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id="{5A0D24E5-FB75-45F5-9DC0-B2EFAC424CDD}"/>
              </a:ext>
            </a:extLst>
          </p:cNvPr>
          <p:cNvSpPr/>
          <p:nvPr/>
        </p:nvSpPr>
        <p:spPr bwMode="auto">
          <a:xfrm>
            <a:off x="3710963" y="550863"/>
            <a:ext cx="1426780" cy="555625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1507" name="Rectangle 13">
            <a:extLst>
              <a:ext uri="{FF2B5EF4-FFF2-40B4-BE49-F238E27FC236}">
                <a16:creationId xmlns:a16="http://schemas.microsoft.com/office/drawing/2014/main" id="{58D2F3EE-D927-4EB9-9DDA-38D7AF670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8" y="550863"/>
            <a:ext cx="78867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把红、黄、蓝、白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种颜色的球各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个放到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个袋子里。至少取多少个球，可以保证取到两个颜色相同的球？</a:t>
            </a:r>
          </a:p>
        </p:txBody>
      </p:sp>
      <p:sp>
        <p:nvSpPr>
          <p:cNvPr id="21508" name="AutoShape 14">
            <a:extLst>
              <a:ext uri="{FF2B5EF4-FFF2-40B4-BE49-F238E27FC236}">
                <a16:creationId xmlns:a16="http://schemas.microsoft.com/office/drawing/2014/main" id="{A5C9ACB1-4A1E-4DA1-91BF-DEA8222D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88" y="2300288"/>
            <a:ext cx="3384550" cy="2173287"/>
          </a:xfrm>
          <a:prstGeom prst="can">
            <a:avLst>
              <a:gd name="adj" fmla="val 25000"/>
            </a:avLst>
          </a:prstGeom>
          <a:solidFill>
            <a:srgbClr val="CCFF99">
              <a:alpha val="50195"/>
            </a:srgbClr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09" name="Oval 15">
            <a:extLst>
              <a:ext uri="{FF2B5EF4-FFF2-40B4-BE49-F238E27FC236}">
                <a16:creationId xmlns:a16="http://schemas.microsoft.com/office/drawing/2014/main" id="{620C405E-587F-40B6-A3E9-26614C993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3505200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0" name="Oval 16">
            <a:extLst>
              <a:ext uri="{FF2B5EF4-FFF2-40B4-BE49-F238E27FC236}">
                <a16:creationId xmlns:a16="http://schemas.microsoft.com/office/drawing/2014/main" id="{364C7B2C-6B2E-4F5B-B13F-DCE49E186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3721100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1" name="Oval 17">
            <a:extLst>
              <a:ext uri="{FF2B5EF4-FFF2-40B4-BE49-F238E27FC236}">
                <a16:creationId xmlns:a16="http://schemas.microsoft.com/office/drawing/2014/main" id="{966CC605-B3F3-4786-A2CF-B5D75B0C8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3379788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2" name="Oval 18">
            <a:extLst>
              <a:ext uri="{FF2B5EF4-FFF2-40B4-BE49-F238E27FC236}">
                <a16:creationId xmlns:a16="http://schemas.microsoft.com/office/drawing/2014/main" id="{38199F13-F1CD-4AA0-B9D7-1CC26FA93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3667125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3" name="Oval 19">
            <a:extLst>
              <a:ext uri="{FF2B5EF4-FFF2-40B4-BE49-F238E27FC236}">
                <a16:creationId xmlns:a16="http://schemas.microsoft.com/office/drawing/2014/main" id="{6C2D3473-3BA9-4DCB-B1F2-EC84F85A3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2874963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4" name="Oval 20">
            <a:extLst>
              <a:ext uri="{FF2B5EF4-FFF2-40B4-BE49-F238E27FC236}">
                <a16:creationId xmlns:a16="http://schemas.microsoft.com/office/drawing/2014/main" id="{AAA187FA-937D-40A8-A9D3-5934D097C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3092450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5" name="Oval 21">
            <a:extLst>
              <a:ext uri="{FF2B5EF4-FFF2-40B4-BE49-F238E27FC236}">
                <a16:creationId xmlns:a16="http://schemas.microsoft.com/office/drawing/2014/main" id="{DAA4C261-4579-45CF-B827-57D4317B0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3092450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6" name="Oval 22">
            <a:extLst>
              <a:ext uri="{FF2B5EF4-FFF2-40B4-BE49-F238E27FC236}">
                <a16:creationId xmlns:a16="http://schemas.microsoft.com/office/drawing/2014/main" id="{13BC97DA-BF1E-4715-B87C-426E51D0A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163888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7" name="Oval 23">
            <a:extLst>
              <a:ext uri="{FF2B5EF4-FFF2-40B4-BE49-F238E27FC236}">
                <a16:creationId xmlns:a16="http://schemas.microsoft.com/office/drawing/2014/main" id="{F73115B3-12F4-4BFD-A4C0-3853B9A5A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50" y="3597275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8" name="Oval 24">
            <a:extLst>
              <a:ext uri="{FF2B5EF4-FFF2-40B4-BE49-F238E27FC236}">
                <a16:creationId xmlns:a16="http://schemas.microsoft.com/office/drawing/2014/main" id="{DBA41954-F030-4242-B2F7-1FF7EF7F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2874963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9" name="Oval 25">
            <a:extLst>
              <a:ext uri="{FF2B5EF4-FFF2-40B4-BE49-F238E27FC236}">
                <a16:creationId xmlns:a16="http://schemas.microsoft.com/office/drawing/2014/main" id="{8A0F5AB5-369E-4153-8866-D76E58DDB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3667125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0" name="Oval 26">
            <a:extLst>
              <a:ext uri="{FF2B5EF4-FFF2-40B4-BE49-F238E27FC236}">
                <a16:creationId xmlns:a16="http://schemas.microsoft.com/office/drawing/2014/main" id="{E3C8DF3F-A357-4AA3-AF1E-0749409C5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947988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1" name="Oval 27">
            <a:extLst>
              <a:ext uri="{FF2B5EF4-FFF2-40B4-BE49-F238E27FC236}">
                <a16:creationId xmlns:a16="http://schemas.microsoft.com/office/drawing/2014/main" id="{CBF5B898-8254-447C-A502-577242AC8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588" y="3595688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2" name="Oval 28">
            <a:extLst>
              <a:ext uri="{FF2B5EF4-FFF2-40B4-BE49-F238E27FC236}">
                <a16:creationId xmlns:a16="http://schemas.microsoft.com/office/drawing/2014/main" id="{647F39E7-EE0C-4281-92BF-47584C1D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3163888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3" name="Oval 29">
            <a:extLst>
              <a:ext uri="{FF2B5EF4-FFF2-40B4-BE49-F238E27FC236}">
                <a16:creationId xmlns:a16="http://schemas.microsoft.com/office/drawing/2014/main" id="{91A42E49-CDF9-4F88-84A3-63ADF869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2803525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4" name="Oval 30">
            <a:extLst>
              <a:ext uri="{FF2B5EF4-FFF2-40B4-BE49-F238E27FC236}">
                <a16:creationId xmlns:a16="http://schemas.microsoft.com/office/drawing/2014/main" id="{59AEC342-8D79-4970-8F19-CED5BB96D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3883025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5" name="Oval 31">
            <a:extLst>
              <a:ext uri="{FF2B5EF4-FFF2-40B4-BE49-F238E27FC236}">
                <a16:creationId xmlns:a16="http://schemas.microsoft.com/office/drawing/2014/main" id="{5CC1BA7B-9B61-4A92-A2F2-FF1A08F6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4027488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6" name="Oval 32">
            <a:extLst>
              <a:ext uri="{FF2B5EF4-FFF2-40B4-BE49-F238E27FC236}">
                <a16:creationId xmlns:a16="http://schemas.microsoft.com/office/drawing/2014/main" id="{C3C406CF-4272-4AD6-9F4D-B15333CD9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8" y="3884613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7" name="Oval 33">
            <a:extLst>
              <a:ext uri="{FF2B5EF4-FFF2-40B4-BE49-F238E27FC236}">
                <a16:creationId xmlns:a16="http://schemas.microsoft.com/office/drawing/2014/main" id="{323E2428-2037-4109-BF12-FBCE73040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3235325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8" name="Oval 34">
            <a:extLst>
              <a:ext uri="{FF2B5EF4-FFF2-40B4-BE49-F238E27FC236}">
                <a16:creationId xmlns:a16="http://schemas.microsoft.com/office/drawing/2014/main" id="{3EDCFE96-E822-409F-A186-554025EC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524250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9" name="Oval 35">
            <a:extLst>
              <a:ext uri="{FF2B5EF4-FFF2-40B4-BE49-F238E27FC236}">
                <a16:creationId xmlns:a16="http://schemas.microsoft.com/office/drawing/2014/main" id="{60ECB7BB-2709-4CAA-A9D5-E2856C3F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3308350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0" name="Oval 36">
            <a:extLst>
              <a:ext uri="{FF2B5EF4-FFF2-40B4-BE49-F238E27FC236}">
                <a16:creationId xmlns:a16="http://schemas.microsoft.com/office/drawing/2014/main" id="{8CFA56A3-34F2-4B71-B78C-6C3B56B96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3811588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1" name="Oval 37">
            <a:extLst>
              <a:ext uri="{FF2B5EF4-FFF2-40B4-BE49-F238E27FC236}">
                <a16:creationId xmlns:a16="http://schemas.microsoft.com/office/drawing/2014/main" id="{715260AD-BDCE-478F-BDAF-18BDBEA08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667125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2" name="Oval 38">
            <a:extLst>
              <a:ext uri="{FF2B5EF4-FFF2-40B4-BE49-F238E27FC236}">
                <a16:creationId xmlns:a16="http://schemas.microsoft.com/office/drawing/2014/main" id="{734D146F-41BA-4CB0-B6C5-2BF838A07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2947988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3" name="Oval 39">
            <a:extLst>
              <a:ext uri="{FF2B5EF4-FFF2-40B4-BE49-F238E27FC236}">
                <a16:creationId xmlns:a16="http://schemas.microsoft.com/office/drawing/2014/main" id="{38EE5FAD-BD3F-44EA-97C5-CD584DAC4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3308350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4" name="Oval 40">
            <a:extLst>
              <a:ext uri="{FF2B5EF4-FFF2-40B4-BE49-F238E27FC236}">
                <a16:creationId xmlns:a16="http://schemas.microsoft.com/office/drawing/2014/main" id="{CFF4758F-F1D0-481F-99EA-FFB3B0D4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8" y="3595688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5" name="Oval 41">
            <a:extLst>
              <a:ext uri="{FF2B5EF4-FFF2-40B4-BE49-F238E27FC236}">
                <a16:creationId xmlns:a16="http://schemas.microsoft.com/office/drawing/2014/main" id="{20169765-B533-44C7-BAD9-3FD03552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3163888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6" name="Oval 42">
            <a:extLst>
              <a:ext uri="{FF2B5EF4-FFF2-40B4-BE49-F238E27FC236}">
                <a16:creationId xmlns:a16="http://schemas.microsoft.com/office/drawing/2014/main" id="{08464207-90DA-44A5-9582-3BAF1A22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3956050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7" name="Oval 43">
            <a:extLst>
              <a:ext uri="{FF2B5EF4-FFF2-40B4-BE49-F238E27FC236}">
                <a16:creationId xmlns:a16="http://schemas.microsoft.com/office/drawing/2014/main" id="{364DE65D-5AB6-4F49-9CBA-2A7BB4696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3956050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8" name="Oval 44">
            <a:extLst>
              <a:ext uri="{FF2B5EF4-FFF2-40B4-BE49-F238E27FC236}">
                <a16:creationId xmlns:a16="http://schemas.microsoft.com/office/drawing/2014/main" id="{5DB65497-F80C-42F6-AFB7-30F881E5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4027488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9" name="Oval 45">
            <a:extLst>
              <a:ext uri="{FF2B5EF4-FFF2-40B4-BE49-F238E27FC236}">
                <a16:creationId xmlns:a16="http://schemas.microsoft.com/office/drawing/2014/main" id="{067F37C5-C7E4-4748-BC1F-836330BD8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988" y="3163888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40" name="Oval 46">
            <a:extLst>
              <a:ext uri="{FF2B5EF4-FFF2-40B4-BE49-F238E27FC236}">
                <a16:creationId xmlns:a16="http://schemas.microsoft.com/office/drawing/2014/main" id="{2AECECCE-1564-4D9A-BAB5-7B494CDC6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3379788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41" name="Oval 47">
            <a:extLst>
              <a:ext uri="{FF2B5EF4-FFF2-40B4-BE49-F238E27FC236}">
                <a16:creationId xmlns:a16="http://schemas.microsoft.com/office/drawing/2014/main" id="{BFCB529F-A5BE-4D08-8579-6AB2B3B7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8" y="2874963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42" name="Oval 48">
            <a:extLst>
              <a:ext uri="{FF2B5EF4-FFF2-40B4-BE49-F238E27FC236}">
                <a16:creationId xmlns:a16="http://schemas.microsoft.com/office/drawing/2014/main" id="{3EA05570-3E66-4369-9567-F6FA5558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3811588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43" name="Oval 49">
            <a:extLst>
              <a:ext uri="{FF2B5EF4-FFF2-40B4-BE49-F238E27FC236}">
                <a16:creationId xmlns:a16="http://schemas.microsoft.com/office/drawing/2014/main" id="{27523E2E-6F4E-41DA-A471-2DDBDF3F2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3956050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44" name="Oval 50">
            <a:extLst>
              <a:ext uri="{FF2B5EF4-FFF2-40B4-BE49-F238E27FC236}">
                <a16:creationId xmlns:a16="http://schemas.microsoft.com/office/drawing/2014/main" id="{0E7CB414-F0A1-4E36-98D6-188350B63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2659063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45" name="Oval 51">
            <a:extLst>
              <a:ext uri="{FF2B5EF4-FFF2-40B4-BE49-F238E27FC236}">
                <a16:creationId xmlns:a16="http://schemas.microsoft.com/office/drawing/2014/main" id="{568B1C79-B366-4FA7-BB9B-B861A649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2587625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46" name="Oval 52">
            <a:extLst>
              <a:ext uri="{FF2B5EF4-FFF2-40B4-BE49-F238E27FC236}">
                <a16:creationId xmlns:a16="http://schemas.microsoft.com/office/drawing/2014/main" id="{857FF930-3CEC-4D70-BE45-932FB668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588" y="2587625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47" name="Oval 53">
            <a:extLst>
              <a:ext uri="{FF2B5EF4-FFF2-40B4-BE49-F238E27FC236}">
                <a16:creationId xmlns:a16="http://schemas.microsoft.com/office/drawing/2014/main" id="{5B26B3C5-8234-4955-8D5F-0714C5EB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2516188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48" name="Oval 54">
            <a:extLst>
              <a:ext uri="{FF2B5EF4-FFF2-40B4-BE49-F238E27FC236}">
                <a16:creationId xmlns:a16="http://schemas.microsoft.com/office/drawing/2014/main" id="{E39F86AE-F168-461C-A6F7-3F2779B2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2587625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1549" name="图片 51">
            <a:extLst>
              <a:ext uri="{FF2B5EF4-FFF2-40B4-BE49-F238E27FC236}">
                <a16:creationId xmlns:a16="http://schemas.microsoft.com/office/drawing/2014/main" id="{ECFC50D5-4654-4D07-BE41-625C0396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565400"/>
            <a:ext cx="34258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矩形 27">
            <a:extLst>
              <a:ext uri="{FF2B5EF4-FFF2-40B4-BE49-F238E27FC236}">
                <a16:creationId xmlns:a16="http://schemas.microsoft.com/office/drawing/2014/main" id="{D15A4BB3-A601-4A3B-B4A9-CC88F660E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2560071"/>
            <a:ext cx="269555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1=5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（个）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8">
            <a:extLst>
              <a:ext uri="{FF2B5EF4-FFF2-40B4-BE49-F238E27FC236}">
                <a16:creationId xmlns:a16="http://schemas.microsoft.com/office/drawing/2014/main" id="{10C9E5B4-12C5-4CE9-84AA-299A88DC2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292225"/>
            <a:ext cx="5922963" cy="3324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 indent="-6302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0" indent="-360000" algn="just" eaLnBrk="1" hangingPunct="1">
              <a:defRPr/>
            </a:pP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r>
              <a:rPr lang="zh-CN" altLang="en-US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把红、蓝、黄</a:t>
            </a:r>
            <a:r>
              <a:rPr lang="en-US" altLang="zh-CN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种颜色的筷子各</a:t>
            </a:r>
            <a:r>
              <a:rPr lang="en-US" altLang="zh-CN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根混在一起。如果让你闭上眼睛，从中最少拿出几根才能保证一定有</a:t>
            </a:r>
            <a:r>
              <a:rPr lang="en-US" altLang="zh-CN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根同色的筷子？如果要保证有</a:t>
            </a:r>
            <a:r>
              <a:rPr lang="en-US" altLang="zh-CN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双不同色</a:t>
            </a:r>
            <a:r>
              <a:rPr lang="zh-CN" altLang="en-US" sz="3000" b="1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的筷子（</a:t>
            </a:r>
            <a:r>
              <a:rPr lang="zh-CN" altLang="en-US" sz="30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指一双筷子为其中一种颜色，另一双筷子为另一种颜色）呢？</a:t>
            </a:r>
          </a:p>
        </p:txBody>
      </p:sp>
      <p:grpSp>
        <p:nvGrpSpPr>
          <p:cNvPr id="22533" name="组合 12">
            <a:extLst>
              <a:ext uri="{FF2B5EF4-FFF2-40B4-BE49-F238E27FC236}">
                <a16:creationId xmlns:a16="http://schemas.microsoft.com/office/drawing/2014/main" id="{75023756-CBB7-4E38-BB39-33D2B5B3A43D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635000"/>
            <a:ext cx="2011363" cy="655638"/>
            <a:chOff x="149583" y="652978"/>
            <a:chExt cx="2011668" cy="656069"/>
          </a:xfrm>
        </p:grpSpPr>
        <p:pic>
          <p:nvPicPr>
            <p:cNvPr id="22534" name="图片 13">
              <a:extLst>
                <a:ext uri="{FF2B5EF4-FFF2-40B4-BE49-F238E27FC236}">
                  <a16:creationId xmlns:a16="http://schemas.microsoft.com/office/drawing/2014/main" id="{EC0EC147-4E8C-4E32-A74B-2E70C740E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E874B241-1377-49DC-A732-1BB199ADF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6A21532A-81E7-4672-863B-D59C70685F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64" y="1535180"/>
            <a:ext cx="2415037" cy="2354492"/>
          </a:xfrm>
          <a:prstGeom prst="rect">
            <a:avLst/>
          </a:prstGeom>
        </p:spPr>
      </p:pic>
      <p:sp>
        <p:nvSpPr>
          <p:cNvPr id="3" name="矩形 4">
            <a:extLst>
              <a:ext uri="{FF2B5EF4-FFF2-40B4-BE49-F238E27FC236}">
                <a16:creationId xmlns:a16="http://schemas.microsoft.com/office/drawing/2014/main" id="{FF56E2BD-616B-4CC2-2B92-E95ED286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5244" y="3889672"/>
            <a:ext cx="204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幼圆" panose="02010509060101010101" pitchFamily="49" charset="-122"/>
                <a:ea typeface="幼圆" panose="02010509060101010101" pitchFamily="49" charset="-122"/>
              </a:rPr>
              <a:t>选自教材</a:t>
            </a:r>
            <a:r>
              <a:rPr lang="en-US" altLang="zh-CN" b="1">
                <a:latin typeface="幼圆" panose="02010509060101010101" pitchFamily="49" charset="-122"/>
                <a:ea typeface="幼圆" panose="02010509060101010101" pitchFamily="49" charset="-122"/>
              </a:rPr>
              <a:t>P70</a:t>
            </a:r>
            <a:r>
              <a:rPr lang="zh-CN" altLang="en-US" b="1">
                <a:latin typeface="幼圆" panose="02010509060101010101" pitchFamily="49" charset="-122"/>
                <a:ea typeface="幼圆" panose="02010509060101010101" pitchFamily="49" charset="-122"/>
              </a:rPr>
              <a:t>第</a:t>
            </a:r>
            <a:r>
              <a:rPr lang="en-US" altLang="zh-CN" b="1"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>
                <a:latin typeface="幼圆" panose="02010509060101010101" pitchFamily="49" charset="-122"/>
                <a:ea typeface="幼圆" panose="02010509060101010101" pitchFamily="49" charset="-122"/>
              </a:rPr>
              <a:t>题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CD3BB9D-35FE-422B-90FA-1BED8859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31" y="1667464"/>
            <a:ext cx="8084738" cy="18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每次最少拿出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根才能保证一定有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根同色的筷子。每次最少拿出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根才能保证一定有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双不同色的筷子。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8">
            <a:extLst>
              <a:ext uri="{FF2B5EF4-FFF2-40B4-BE49-F238E27FC236}">
                <a16:creationId xmlns:a16="http://schemas.microsoft.com/office/drawing/2014/main" id="{A30D71ED-8CDA-4F89-9091-D78A696A3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1001713"/>
            <a:ext cx="8851900" cy="1176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 indent="-6302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0" indent="-360000" algn="just" eaLnBrk="1" hangingPunct="1">
              <a:lnSpc>
                <a:spcPct val="11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任意给出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个不同的自然数，其中一定有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个数的和是偶数，请说明理由。</a:t>
            </a: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D44C549A-B2F7-4CDC-AD37-AD0EBD71C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151063"/>
            <a:ext cx="8424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答：因为自然数只有偶数和奇数，任意给出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个不同的自然数，共有四种情况：</a:t>
            </a:r>
            <a:endParaRPr lang="en-US" altLang="zh-CN"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51B45E8-60F6-4B5E-8BC7-8075680F0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3201988"/>
            <a:ext cx="77231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情况一：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个奇数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个偶数：偶数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偶数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偶数；</a:t>
            </a:r>
            <a:endParaRPr lang="en-US" altLang="zh-CN" sz="30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情况二：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个奇数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个偶数：奇数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奇数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偶数；</a:t>
            </a:r>
            <a:endParaRPr lang="en-US" altLang="zh-CN" sz="30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05" name="矩形 4">
            <a:extLst>
              <a:ext uri="{FF2B5EF4-FFF2-40B4-BE49-F238E27FC236}">
                <a16:creationId xmlns:a16="http://schemas.microsoft.com/office/drawing/2014/main" id="{A0040E50-537E-454D-92FE-39C80232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413" y="1643063"/>
            <a:ext cx="204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幼圆" panose="02010509060101010101" pitchFamily="49" charset="-122"/>
                <a:ea typeface="幼圆" panose="02010509060101010101" pitchFamily="49" charset="-122"/>
              </a:rPr>
              <a:t>选自教材</a:t>
            </a:r>
            <a:r>
              <a:rPr lang="en-US" altLang="zh-CN" b="1">
                <a:latin typeface="幼圆" panose="02010509060101010101" pitchFamily="49" charset="-122"/>
                <a:ea typeface="幼圆" panose="02010509060101010101" pitchFamily="49" charset="-122"/>
              </a:rPr>
              <a:t>P70</a:t>
            </a:r>
            <a:r>
              <a:rPr lang="zh-CN" altLang="en-US" b="1">
                <a:latin typeface="幼圆" panose="02010509060101010101" pitchFamily="49" charset="-122"/>
                <a:ea typeface="幼圆" panose="02010509060101010101" pitchFamily="49" charset="-122"/>
              </a:rPr>
              <a:t>第</a:t>
            </a:r>
            <a:r>
              <a:rPr lang="en-US" altLang="zh-CN" b="1">
                <a:latin typeface="幼圆" panose="02010509060101010101" pitchFamily="49" charset="-122"/>
                <a:ea typeface="幼圆" panose="02010509060101010101" pitchFamily="49" charset="-122"/>
              </a:rPr>
              <a:t>4</a:t>
            </a:r>
            <a:r>
              <a:rPr lang="zh-CN" altLang="en-US" b="1">
                <a:latin typeface="幼圆" panose="02010509060101010101" pitchFamily="49" charset="-122"/>
                <a:ea typeface="幼圆" panose="02010509060101010101" pitchFamily="49" charset="-122"/>
              </a:rPr>
              <a:t>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3F8829A-816B-4A8F-8642-9E6BC77C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409700"/>
            <a:ext cx="85502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情况三：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个奇数：奇数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奇数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偶数；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情况四：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个偶数：偶数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偶数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偶数。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所以任意给出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个不同的自然数，其中一定有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个数的和是偶数。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8">
            <a:extLst>
              <a:ext uri="{FF2B5EF4-FFF2-40B4-BE49-F238E27FC236}">
                <a16:creationId xmlns:a16="http://schemas.microsoft.com/office/drawing/2014/main" id="{1FDB1CCB-1A29-480D-85F0-C43914EB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316038"/>
            <a:ext cx="8686800" cy="304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 indent="-6302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0" indent="-360000" algn="just"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我会选。</a:t>
            </a:r>
            <a:endParaRPr lang="en-US" altLang="zh-CN" sz="3200" b="1" dirty="0">
              <a:solidFill>
                <a:srgbClr val="00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60000" indent="-360000" algn="just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）有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个山地自行车代表队参加比赛，每个代表队有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人，至少抽（      ）人，才能保证有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人来自同一代表队。</a:t>
            </a:r>
            <a:endParaRPr lang="en-US" altLang="zh-CN" sz="3200" b="1" dirty="0">
              <a:solidFill>
                <a:srgbClr val="00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60000" indent="-360000" algn="just"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        A.7		           B.10	                C.19</a:t>
            </a:r>
            <a:endParaRPr lang="zh-CN" altLang="en-US" sz="3200" b="1" dirty="0">
              <a:solidFill>
                <a:srgbClr val="00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D431DF8-0C2C-4916-BDF2-215961A88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2546350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E59DAA-729E-46E2-BFF5-000E808BE8E5}"/>
              </a:ext>
            </a:extLst>
          </p:cNvPr>
          <p:cNvSpPr/>
          <p:nvPr/>
        </p:nvSpPr>
        <p:spPr>
          <a:xfrm>
            <a:off x="1939925" y="43878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8677" name="组合 7">
            <a:extLst>
              <a:ext uri="{FF2B5EF4-FFF2-40B4-BE49-F238E27FC236}">
                <a16:creationId xmlns:a16="http://schemas.microsoft.com/office/drawing/2014/main" id="{06A663B7-DB99-4471-B4C1-CCB0EF969D74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635000"/>
            <a:ext cx="2011363" cy="655638"/>
            <a:chOff x="149583" y="652978"/>
            <a:chExt cx="2011668" cy="656069"/>
          </a:xfrm>
        </p:grpSpPr>
        <p:pic>
          <p:nvPicPr>
            <p:cNvPr id="28678" name="图片 8">
              <a:extLst>
                <a:ext uri="{FF2B5EF4-FFF2-40B4-BE49-F238E27FC236}">
                  <a16:creationId xmlns:a16="http://schemas.microsoft.com/office/drawing/2014/main" id="{88EAC4E7-9415-4F9C-967C-B6A93D83D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C830AA6D-B122-4B6B-B75E-9D992A354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>
            <a:extLst>
              <a:ext uri="{FF2B5EF4-FFF2-40B4-BE49-F238E27FC236}">
                <a16:creationId xmlns:a16="http://schemas.microsoft.com/office/drawing/2014/main" id="{DDE21CBF-D688-4E33-A947-0F1AAE7ED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63" y="1344613"/>
            <a:ext cx="9012238" cy="2455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 indent="-6302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0" indent="-360000" algn="just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）有红、黄、蓝三色珠子各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个，要保证拿出的珠子有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个颜色相同，至少要拿出（        ）个珠子。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</a:p>
          <a:p>
            <a:pPr marL="360000" indent="-360000" algn="just"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           A.9		             B.13		       C.16</a:t>
            </a:r>
            <a:endParaRPr lang="zh-CN" altLang="en-US" sz="3200" b="1" dirty="0">
              <a:solidFill>
                <a:srgbClr val="00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C583D9-4D50-4756-8A0C-A71D09FE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19891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42D99C0-ED5C-4A49-9C55-CA79AFD88C66}"/>
              </a:ext>
            </a:extLst>
          </p:cNvPr>
          <p:cNvSpPr/>
          <p:nvPr/>
        </p:nvSpPr>
        <p:spPr>
          <a:xfrm>
            <a:off x="1939925" y="43878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>
            <a:extLst>
              <a:ext uri="{FF2B5EF4-FFF2-40B4-BE49-F238E27FC236}">
                <a16:creationId xmlns:a16="http://schemas.microsoft.com/office/drawing/2014/main" id="{9302F4F6-CEA1-446F-AFDC-B8E95065E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1263650"/>
            <a:ext cx="8280400" cy="2990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 indent="-6302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0" indent="-360000" algn="just"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箱子里有黑、白两种颜色的手套各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16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只。（同色的可以配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双手套）</a:t>
            </a:r>
          </a:p>
          <a:p>
            <a:pPr marL="360000" indent="-360000" algn="just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）至少摸出多少只，可以配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双手套？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60000" indent="-360000" algn="just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）至少摸出多少只，可以配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双手套？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360000" indent="-360000" algn="just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）至少摸出多少只，一定有一双黑色手套？</a:t>
            </a:r>
            <a:endParaRPr lang="zh-CN" altLang="en-US" sz="3200" b="1" dirty="0">
              <a:solidFill>
                <a:srgbClr val="00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A76FE2-58FA-4072-AC1D-56011A800E9E}"/>
              </a:ext>
            </a:extLst>
          </p:cNvPr>
          <p:cNvSpPr/>
          <p:nvPr/>
        </p:nvSpPr>
        <p:spPr>
          <a:xfrm>
            <a:off x="1939925" y="43878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>
            <a:extLst>
              <a:ext uri="{FF2B5EF4-FFF2-40B4-BE49-F238E27FC236}">
                <a16:creationId xmlns:a16="http://schemas.microsoft.com/office/drawing/2014/main" id="{43AA49F9-EDC0-485E-8D2C-26E6E97C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744538"/>
            <a:ext cx="698341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2+1=3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（只）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至少摸出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只，可以配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双手套。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3+1+1=5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（只）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至少摸出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只，可以配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双手套。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16+2=18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（只）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至少摸出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只，一定有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双黑色手套。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F0DDA8-3335-4C47-B54B-FC69DAA6738D}"/>
              </a:ext>
            </a:extLst>
          </p:cNvPr>
          <p:cNvSpPr/>
          <p:nvPr/>
        </p:nvSpPr>
        <p:spPr>
          <a:xfrm>
            <a:off x="1939925" y="43878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9FA5FDA-1939-46BC-9302-27B9496A26BC}"/>
              </a:ext>
            </a:extLst>
          </p:cNvPr>
          <p:cNvSpPr/>
          <p:nvPr/>
        </p:nvSpPr>
        <p:spPr>
          <a:xfrm>
            <a:off x="168275" y="1416050"/>
            <a:ext cx="7200900" cy="2990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3200" b="1" dirty="0">
                <a:latin typeface="+mn-lt"/>
                <a:ea typeface="+mn-ea"/>
              </a:rPr>
              <a:t>        一天晚上，小红正要从自已放袜子的抽屉里取袜子，突然灯熄了。她知道自己的抽屉里放有</a:t>
            </a:r>
            <a:r>
              <a:rPr lang="zh-CN" altLang="en-US" sz="3200" b="1" dirty="0">
                <a:solidFill>
                  <a:srgbClr val="0066FF"/>
                </a:solidFill>
                <a:latin typeface="+mn-lt"/>
                <a:ea typeface="+mn-ea"/>
              </a:rPr>
              <a:t>白色与黄色的袜子各</a:t>
            </a:r>
            <a:r>
              <a:rPr lang="en-US" altLang="zh-CN" sz="3200" b="1" dirty="0">
                <a:solidFill>
                  <a:srgbClr val="0066FF"/>
                </a:solidFill>
                <a:latin typeface="+mn-lt"/>
                <a:ea typeface="+mn-ea"/>
              </a:rPr>
              <a:t>6</a:t>
            </a:r>
            <a:r>
              <a:rPr lang="zh-CN" altLang="en-US" sz="3200" b="1" dirty="0">
                <a:solidFill>
                  <a:srgbClr val="0066FF"/>
                </a:solidFill>
                <a:latin typeface="+mn-lt"/>
                <a:ea typeface="+mn-ea"/>
              </a:rPr>
              <a:t>只</a:t>
            </a:r>
            <a:r>
              <a:rPr lang="zh-CN" altLang="en-US" sz="3200" b="1" dirty="0">
                <a:latin typeface="+mn-lt"/>
                <a:ea typeface="+mn-ea"/>
              </a:rPr>
              <a:t>。小红</a:t>
            </a:r>
            <a:r>
              <a:rPr lang="zh-CN" altLang="en-US" sz="3200" b="1" dirty="0">
                <a:solidFill>
                  <a:srgbClr val="0066FF"/>
                </a:solidFill>
                <a:latin typeface="+mn-lt"/>
                <a:ea typeface="+mn-ea"/>
              </a:rPr>
              <a:t>至少</a:t>
            </a:r>
            <a:r>
              <a:rPr lang="zh-CN" altLang="en-US" sz="3200" b="1" dirty="0">
                <a:latin typeface="+mn-lt"/>
                <a:ea typeface="+mn-ea"/>
              </a:rPr>
              <a:t>要摸出多少只袜子，</a:t>
            </a:r>
            <a:r>
              <a:rPr lang="zh-CN" altLang="en-US" sz="3200" b="1" dirty="0">
                <a:solidFill>
                  <a:srgbClr val="0066FF"/>
                </a:solidFill>
                <a:latin typeface="+mn-lt"/>
                <a:ea typeface="+mn-ea"/>
              </a:rPr>
              <a:t>才能保证拿出一双相同颜色的袜子</a:t>
            </a:r>
            <a:r>
              <a:rPr lang="zh-CN" altLang="en-US" sz="3200" b="1" dirty="0">
                <a:latin typeface="+mn-lt"/>
                <a:ea typeface="+mn-ea"/>
              </a:rPr>
              <a:t>？</a:t>
            </a:r>
          </a:p>
        </p:txBody>
      </p:sp>
      <p:pic>
        <p:nvPicPr>
          <p:cNvPr id="9222" name="Picture 6" descr="https://timgsa.baidu.com/timg?image&amp;quality=80&amp;size=b9999_10000&amp;sec=1570511746533&amp;di=2382d10c3674d6be930df618978c18e7&amp;imgtype=0&amp;src=http%3A%2F%2Fm.360buyimg.com%2Fn12%2Fjfs%2Ft2299%2F340%2F268310134%2F280907%2Fb963a3b%2F55fa5a25N87f729fe.jpg%2521q70.jpg">
            <a:extLst>
              <a:ext uri="{FF2B5EF4-FFF2-40B4-BE49-F238E27FC236}">
                <a16:creationId xmlns:a16="http://schemas.microsoft.com/office/drawing/2014/main" id="{8ED10799-2C4A-42E4-A640-B02DC10D7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971800"/>
            <a:ext cx="149225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785B66-D6AC-4AA7-9AB5-F142480F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1417638"/>
            <a:ext cx="102076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组合 7">
            <a:extLst>
              <a:ext uri="{FF2B5EF4-FFF2-40B4-BE49-F238E27FC236}">
                <a16:creationId xmlns:a16="http://schemas.microsoft.com/office/drawing/2014/main" id="{E7612ED1-D7FC-4399-9467-C358B4DF44E8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635000"/>
            <a:ext cx="2011363" cy="655638"/>
            <a:chOff x="149583" y="652978"/>
            <a:chExt cx="2011668" cy="656069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id="{AAE83C9E-0161-45C7-859C-914249424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20880956-732B-474A-A41C-348F4A92E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情境导入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>
            <a:extLst>
              <a:ext uri="{FF2B5EF4-FFF2-40B4-BE49-F238E27FC236}">
                <a16:creationId xmlns:a16="http://schemas.microsoft.com/office/drawing/2014/main" id="{55EB55E8-4E74-4C42-A48B-51D883BFC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487" y="2097391"/>
            <a:ext cx="1398498" cy="185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7">
            <a:extLst>
              <a:ext uri="{FF2B5EF4-FFF2-40B4-BE49-F238E27FC236}">
                <a16:creationId xmlns:a16="http://schemas.microsoft.com/office/drawing/2014/main" id="{1B9AFB1E-7E93-46E0-AE9B-986E0AFAC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933575"/>
            <a:ext cx="6119813" cy="2000250"/>
          </a:xfrm>
          <a:prstGeom prst="wedgeRoundRectCallout">
            <a:avLst>
              <a:gd name="adj1" fmla="val 57997"/>
              <a:gd name="adj2" fmla="val 2467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latin typeface="+mn-lt"/>
                <a:ea typeface="楷体" panose="02010609060101010101" pitchFamily="49" charset="-122"/>
              </a:rPr>
              <a:t>同学们，通过本节课的学习，你有哪些收获？说一说解决“鸽巢问题”要注意什么？</a:t>
            </a:r>
          </a:p>
        </p:txBody>
      </p:sp>
      <p:grpSp>
        <p:nvGrpSpPr>
          <p:cNvPr id="32772" name="组合 6">
            <a:extLst>
              <a:ext uri="{FF2B5EF4-FFF2-40B4-BE49-F238E27FC236}">
                <a16:creationId xmlns:a16="http://schemas.microsoft.com/office/drawing/2014/main" id="{FF5C9AF2-B0CB-4F0F-BFA9-0DEFEC431A05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635000"/>
            <a:ext cx="2011363" cy="655638"/>
            <a:chOff x="149583" y="652978"/>
            <a:chExt cx="2011668" cy="656069"/>
          </a:xfrm>
        </p:grpSpPr>
        <p:pic>
          <p:nvPicPr>
            <p:cNvPr id="32773" name="图片 8">
              <a:extLst>
                <a:ext uri="{FF2B5EF4-FFF2-40B4-BE49-F238E27FC236}">
                  <a16:creationId xmlns:a16="http://schemas.microsoft.com/office/drawing/2014/main" id="{2B408CEF-A095-46E6-94B1-FF26EED5E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63940BA4-8797-4867-BD1B-D7F31BFDE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5FB566A-A0EA-4D94-91E1-4085741BDB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743" y="1041603"/>
            <a:ext cx="558363" cy="518914"/>
          </a:xfrm>
          <a:prstGeom prst="rect">
            <a:avLst/>
          </a:prstGeom>
        </p:spPr>
      </p:pic>
      <p:sp>
        <p:nvSpPr>
          <p:cNvPr id="9" name="Rectangle 54">
            <a:extLst>
              <a:ext uri="{FF2B5EF4-FFF2-40B4-BE49-F238E27FC236}">
                <a16:creationId xmlns:a16="http://schemas.microsoft.com/office/drawing/2014/main" id="{2DDD1CA5-17E8-44CF-ACB0-706B5C995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40" y="845485"/>
            <a:ext cx="7738020" cy="130317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盒子里有同样大小的红球和蓝球各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个，要想摸出的球一定有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个同色的，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至少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要摸出几个球？                </a:t>
            </a:r>
          </a:p>
        </p:txBody>
      </p:sp>
      <p:grpSp>
        <p:nvGrpSpPr>
          <p:cNvPr id="11272" name="组合 13">
            <a:extLst>
              <a:ext uri="{FF2B5EF4-FFF2-40B4-BE49-F238E27FC236}">
                <a16:creationId xmlns:a16="http://schemas.microsoft.com/office/drawing/2014/main" id="{B08E5DD5-8BAE-4EC2-A40B-AF866013EEA5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309563"/>
            <a:ext cx="2011362" cy="655637"/>
            <a:chOff x="149583" y="652978"/>
            <a:chExt cx="2011668" cy="656069"/>
          </a:xfrm>
        </p:grpSpPr>
        <p:pic>
          <p:nvPicPr>
            <p:cNvPr id="11273" name="图片 14">
              <a:extLst>
                <a:ext uri="{FF2B5EF4-FFF2-40B4-BE49-F238E27FC236}">
                  <a16:creationId xmlns:a16="http://schemas.microsoft.com/office/drawing/2014/main" id="{6B586765-928C-45C7-8AD6-9E3207EF2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60F32C-5B93-42BB-B47B-713D642FA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探索新知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573A-013F-4B95-B937-50E9B5E1A8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93" y="2165965"/>
            <a:ext cx="5533655" cy="25488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6B952F8-C2A9-4B64-B73B-050F9172D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660400"/>
            <a:ext cx="2963862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若只摸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个球：</a:t>
            </a:r>
            <a:endParaRPr lang="zh-CN" altLang="en-US" b="1" dirty="0">
              <a:latin typeface="+mn-lt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A14A5D97-A632-4246-8C84-679CD34ED966}"/>
              </a:ext>
            </a:extLst>
          </p:cNvPr>
          <p:cNvGrpSpPr>
            <a:grpSpLocks/>
          </p:cNvGrpSpPr>
          <p:nvPr/>
        </p:nvGrpSpPr>
        <p:grpSpPr bwMode="auto">
          <a:xfrm>
            <a:off x="2689225" y="1393825"/>
            <a:ext cx="3616325" cy="936625"/>
            <a:chOff x="188405" y="1621602"/>
            <a:chExt cx="3615499" cy="936625"/>
          </a:xfrm>
        </p:grpSpPr>
        <p:sp>
          <p:nvSpPr>
            <p:cNvPr id="12303" name="AutoShape 18">
              <a:extLst>
                <a:ext uri="{FF2B5EF4-FFF2-40B4-BE49-F238E27FC236}">
                  <a16:creationId xmlns:a16="http://schemas.microsoft.com/office/drawing/2014/main" id="{FA425A95-0E53-436B-9A5B-040594879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5" y="1621602"/>
              <a:ext cx="3615499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304" name="Text Box 20">
              <a:extLst>
                <a:ext uri="{FF2B5EF4-FFF2-40B4-BE49-F238E27FC236}">
                  <a16:creationId xmlns:a16="http://schemas.microsoft.com/office/drawing/2014/main" id="{D6171AEB-5114-4E00-9AEE-D330C8207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413" y="1811594"/>
              <a:ext cx="261709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第一种情况：</a:t>
              </a:r>
            </a:p>
          </p:txBody>
        </p:sp>
        <p:sp>
          <p:nvSpPr>
            <p:cNvPr id="12305" name="Oval 19">
              <a:extLst>
                <a:ext uri="{FF2B5EF4-FFF2-40B4-BE49-F238E27FC236}">
                  <a16:creationId xmlns:a16="http://schemas.microsoft.com/office/drawing/2014/main" id="{A31DC904-729F-4FFD-907B-858C2ACE7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783" y="1911289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306" name="Oval 22">
              <a:extLst>
                <a:ext uri="{FF2B5EF4-FFF2-40B4-BE49-F238E27FC236}">
                  <a16:creationId xmlns:a16="http://schemas.microsoft.com/office/drawing/2014/main" id="{961FB958-1EA3-4A7E-A88B-54DA1914F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954" y="1911289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2">
            <a:extLst>
              <a:ext uri="{FF2B5EF4-FFF2-40B4-BE49-F238E27FC236}">
                <a16:creationId xmlns:a16="http://schemas.microsoft.com/office/drawing/2014/main" id="{EC034F16-9790-480C-95DF-A78467656CF3}"/>
              </a:ext>
            </a:extLst>
          </p:cNvPr>
          <p:cNvGrpSpPr>
            <a:grpSpLocks/>
          </p:cNvGrpSpPr>
          <p:nvPr/>
        </p:nvGrpSpPr>
        <p:grpSpPr bwMode="auto">
          <a:xfrm>
            <a:off x="2689225" y="2465388"/>
            <a:ext cx="3616325" cy="936625"/>
            <a:chOff x="188405" y="2702689"/>
            <a:chExt cx="3615499" cy="936625"/>
          </a:xfrm>
        </p:grpSpPr>
        <p:sp>
          <p:nvSpPr>
            <p:cNvPr id="12299" name="AutoShape 34">
              <a:extLst>
                <a:ext uri="{FF2B5EF4-FFF2-40B4-BE49-F238E27FC236}">
                  <a16:creationId xmlns:a16="http://schemas.microsoft.com/office/drawing/2014/main" id="{B9A63BDB-0A69-4D64-B6B5-A54E6ED4B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5" y="2702689"/>
              <a:ext cx="3615499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300" name="Text Box 35">
              <a:extLst>
                <a:ext uri="{FF2B5EF4-FFF2-40B4-BE49-F238E27FC236}">
                  <a16:creationId xmlns:a16="http://schemas.microsoft.com/office/drawing/2014/main" id="{99D34AA9-4BF6-4591-8ACE-59732595E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413" y="2883537"/>
              <a:ext cx="261709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第二种情况：</a:t>
              </a:r>
            </a:p>
          </p:txBody>
        </p:sp>
        <p:sp>
          <p:nvSpPr>
            <p:cNvPr id="12301" name="Oval 36">
              <a:extLst>
                <a:ext uri="{FF2B5EF4-FFF2-40B4-BE49-F238E27FC236}">
                  <a16:creationId xmlns:a16="http://schemas.microsoft.com/office/drawing/2014/main" id="{6A10A7CF-BFEE-4ADC-BF09-FC673A177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783" y="2964172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302" name="Oval 37">
              <a:extLst>
                <a:ext uri="{FF2B5EF4-FFF2-40B4-BE49-F238E27FC236}">
                  <a16:creationId xmlns:a16="http://schemas.microsoft.com/office/drawing/2014/main" id="{D7081E55-6A69-4F0D-A0ED-F7672826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954" y="2964172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3">
            <a:extLst>
              <a:ext uri="{FF2B5EF4-FFF2-40B4-BE49-F238E27FC236}">
                <a16:creationId xmlns:a16="http://schemas.microsoft.com/office/drawing/2014/main" id="{720D7076-B2CB-41DF-8524-6846DADCCD15}"/>
              </a:ext>
            </a:extLst>
          </p:cNvPr>
          <p:cNvGrpSpPr>
            <a:grpSpLocks/>
          </p:cNvGrpSpPr>
          <p:nvPr/>
        </p:nvGrpSpPr>
        <p:grpSpPr bwMode="auto">
          <a:xfrm>
            <a:off x="2689225" y="3535363"/>
            <a:ext cx="3616325" cy="936625"/>
            <a:chOff x="188405" y="3782189"/>
            <a:chExt cx="3615499" cy="936625"/>
          </a:xfrm>
        </p:grpSpPr>
        <p:sp>
          <p:nvSpPr>
            <p:cNvPr id="12295" name="AutoShape 39">
              <a:extLst>
                <a:ext uri="{FF2B5EF4-FFF2-40B4-BE49-F238E27FC236}">
                  <a16:creationId xmlns:a16="http://schemas.microsoft.com/office/drawing/2014/main" id="{5428E9D2-0D59-4070-823B-C4DCA3100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05" y="3782189"/>
              <a:ext cx="3615499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296" name="Text Box 40">
              <a:extLst>
                <a:ext uri="{FF2B5EF4-FFF2-40B4-BE49-F238E27FC236}">
                  <a16:creationId xmlns:a16="http://schemas.microsoft.com/office/drawing/2014/main" id="{9571205C-FA22-462D-973F-3D40857B6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413" y="3972181"/>
              <a:ext cx="261709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第三种情况：</a:t>
              </a:r>
            </a:p>
          </p:txBody>
        </p:sp>
        <p:sp>
          <p:nvSpPr>
            <p:cNvPr id="12297" name="Oval 41">
              <a:extLst>
                <a:ext uri="{FF2B5EF4-FFF2-40B4-BE49-F238E27FC236}">
                  <a16:creationId xmlns:a16="http://schemas.microsoft.com/office/drawing/2014/main" id="{4092B15D-28C6-443E-A04B-0E854257F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783" y="4065779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2298" name="Oval 42">
              <a:extLst>
                <a:ext uri="{FF2B5EF4-FFF2-40B4-BE49-F238E27FC236}">
                  <a16:creationId xmlns:a16="http://schemas.microsoft.com/office/drawing/2014/main" id="{94D6ACF3-433C-4A98-877A-A8F0EEA15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954" y="4065779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A053CF46-9F13-485B-9E9A-EF887D8D6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654050"/>
            <a:ext cx="2789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不能满足条件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6EEBB84-A2AB-4441-A65C-D056EB8F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250825"/>
            <a:ext cx="30670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若摸出 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5 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个球：</a:t>
            </a:r>
            <a:endParaRPr lang="zh-CN" altLang="en-US" b="1" dirty="0">
              <a:latin typeface="+mn-lt"/>
            </a:endParaRPr>
          </a:p>
        </p:txBody>
      </p:sp>
      <p:grpSp>
        <p:nvGrpSpPr>
          <p:cNvPr id="7" name="组合 51">
            <a:extLst>
              <a:ext uri="{FF2B5EF4-FFF2-40B4-BE49-F238E27FC236}">
                <a16:creationId xmlns:a16="http://schemas.microsoft.com/office/drawing/2014/main" id="{0FF85EEF-4530-4283-9425-4A8396AE1607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868363"/>
            <a:ext cx="5286375" cy="936625"/>
            <a:chOff x="144030" y="799307"/>
            <a:chExt cx="5287506" cy="936625"/>
          </a:xfrm>
        </p:grpSpPr>
        <p:sp>
          <p:nvSpPr>
            <p:cNvPr id="13342" name="AutoShape 26">
              <a:extLst>
                <a:ext uri="{FF2B5EF4-FFF2-40B4-BE49-F238E27FC236}">
                  <a16:creationId xmlns:a16="http://schemas.microsoft.com/office/drawing/2014/main" id="{609A464A-7A12-4A60-8E77-5574858DA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30" y="799307"/>
              <a:ext cx="5287506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43" name="Text Box 27">
              <a:extLst>
                <a:ext uri="{FF2B5EF4-FFF2-40B4-BE49-F238E27FC236}">
                  <a16:creationId xmlns:a16="http://schemas.microsoft.com/office/drawing/2014/main" id="{C61F81C5-8F73-42A4-A161-3873DE981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44" y="958629"/>
              <a:ext cx="257173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第一种情况：</a:t>
              </a:r>
            </a:p>
          </p:txBody>
        </p:sp>
        <p:sp>
          <p:nvSpPr>
            <p:cNvPr id="13344" name="Oval 28">
              <a:extLst>
                <a:ext uri="{FF2B5EF4-FFF2-40B4-BE49-F238E27FC236}">
                  <a16:creationId xmlns:a16="http://schemas.microsoft.com/office/drawing/2014/main" id="{F9F26504-B54F-4ECF-884D-C6C7E9A17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752" y="1086645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45" name="Oval 29">
              <a:extLst>
                <a:ext uri="{FF2B5EF4-FFF2-40B4-BE49-F238E27FC236}">
                  <a16:creationId xmlns:a16="http://schemas.microsoft.com/office/drawing/2014/main" id="{E7B0B9EA-22EC-4D24-BC63-2E42B7CC6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977" y="1086645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46" name="Oval 30">
              <a:extLst>
                <a:ext uri="{FF2B5EF4-FFF2-40B4-BE49-F238E27FC236}">
                  <a16:creationId xmlns:a16="http://schemas.microsoft.com/office/drawing/2014/main" id="{1E6E57A9-19BF-4DB3-BEEF-4A0884E8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308" y="1086645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47" name="Oval 31">
              <a:extLst>
                <a:ext uri="{FF2B5EF4-FFF2-40B4-BE49-F238E27FC236}">
                  <a16:creationId xmlns:a16="http://schemas.microsoft.com/office/drawing/2014/main" id="{E1EA357A-A495-4D13-B73F-5CF781BF7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864" y="1086645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48" name="Oval 32">
              <a:extLst>
                <a:ext uri="{FF2B5EF4-FFF2-40B4-BE49-F238E27FC236}">
                  <a16:creationId xmlns:a16="http://schemas.microsoft.com/office/drawing/2014/main" id="{47CCEB49-3A1D-4433-9703-CBFBEA23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420" y="1086645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59">
            <a:extLst>
              <a:ext uri="{FF2B5EF4-FFF2-40B4-BE49-F238E27FC236}">
                <a16:creationId xmlns:a16="http://schemas.microsoft.com/office/drawing/2014/main" id="{7C902054-73F5-4BF6-8B72-68F08EAB037B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1871663"/>
            <a:ext cx="5286375" cy="936625"/>
            <a:chOff x="144030" y="1807370"/>
            <a:chExt cx="5287506" cy="936625"/>
          </a:xfrm>
        </p:grpSpPr>
        <p:sp>
          <p:nvSpPr>
            <p:cNvPr id="13335" name="AutoShape 36">
              <a:extLst>
                <a:ext uri="{FF2B5EF4-FFF2-40B4-BE49-F238E27FC236}">
                  <a16:creationId xmlns:a16="http://schemas.microsoft.com/office/drawing/2014/main" id="{E7069F1E-F132-4B54-86C4-882230984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30" y="1807370"/>
              <a:ext cx="5287506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36" name="Text Box 37">
              <a:extLst>
                <a:ext uri="{FF2B5EF4-FFF2-40B4-BE49-F238E27FC236}">
                  <a16:creationId xmlns:a16="http://schemas.microsoft.com/office/drawing/2014/main" id="{C8A8C029-EDDA-4F73-988B-800DCEA18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44" y="1984980"/>
              <a:ext cx="257173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第二种情况：</a:t>
              </a:r>
            </a:p>
          </p:txBody>
        </p:sp>
        <p:sp>
          <p:nvSpPr>
            <p:cNvPr id="13337" name="Oval 38">
              <a:extLst>
                <a:ext uri="{FF2B5EF4-FFF2-40B4-BE49-F238E27FC236}">
                  <a16:creationId xmlns:a16="http://schemas.microsoft.com/office/drawing/2014/main" id="{BEF9208D-9857-4321-8B36-BEA79B0B1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752" y="2094708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38" name="Oval 39">
              <a:extLst>
                <a:ext uri="{FF2B5EF4-FFF2-40B4-BE49-F238E27FC236}">
                  <a16:creationId xmlns:a16="http://schemas.microsoft.com/office/drawing/2014/main" id="{323B013F-769B-4100-B2A8-66939F0A1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977" y="2094708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39" name="Oval 40">
              <a:extLst>
                <a:ext uri="{FF2B5EF4-FFF2-40B4-BE49-F238E27FC236}">
                  <a16:creationId xmlns:a16="http://schemas.microsoft.com/office/drawing/2014/main" id="{978D48E0-1DC9-47E5-823D-A80B79EE7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308" y="2094708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40" name="Oval 41">
              <a:extLst>
                <a:ext uri="{FF2B5EF4-FFF2-40B4-BE49-F238E27FC236}">
                  <a16:creationId xmlns:a16="http://schemas.microsoft.com/office/drawing/2014/main" id="{FD5B7929-60F0-4BE6-AFE6-FCA30D464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864" y="2094708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41" name="Oval 42">
              <a:extLst>
                <a:ext uri="{FF2B5EF4-FFF2-40B4-BE49-F238E27FC236}">
                  <a16:creationId xmlns:a16="http://schemas.microsoft.com/office/drawing/2014/main" id="{B398062D-4574-4E99-B01D-01134F5D6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420" y="2094708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67">
            <a:extLst>
              <a:ext uri="{FF2B5EF4-FFF2-40B4-BE49-F238E27FC236}">
                <a16:creationId xmlns:a16="http://schemas.microsoft.com/office/drawing/2014/main" id="{B5327CEA-B849-4551-8039-8CF6D041A28B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876550"/>
            <a:ext cx="5286375" cy="936625"/>
            <a:chOff x="144030" y="2815432"/>
            <a:chExt cx="5287506" cy="936625"/>
          </a:xfrm>
        </p:grpSpPr>
        <p:sp>
          <p:nvSpPr>
            <p:cNvPr id="13328" name="AutoShape 45">
              <a:extLst>
                <a:ext uri="{FF2B5EF4-FFF2-40B4-BE49-F238E27FC236}">
                  <a16:creationId xmlns:a16="http://schemas.microsoft.com/office/drawing/2014/main" id="{0737751A-06F8-40E8-9874-21D1BAA89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30" y="2815432"/>
              <a:ext cx="5287506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29" name="Text Box 46">
              <a:extLst>
                <a:ext uri="{FF2B5EF4-FFF2-40B4-BE49-F238E27FC236}">
                  <a16:creationId xmlns:a16="http://schemas.microsoft.com/office/drawing/2014/main" id="{BF85ABAF-0B25-413C-9CCC-FD4CC99C0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44" y="2993042"/>
              <a:ext cx="257173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第三种情况：</a:t>
              </a:r>
            </a:p>
          </p:txBody>
        </p:sp>
        <p:sp>
          <p:nvSpPr>
            <p:cNvPr id="13330" name="Oval 47">
              <a:extLst>
                <a:ext uri="{FF2B5EF4-FFF2-40B4-BE49-F238E27FC236}">
                  <a16:creationId xmlns:a16="http://schemas.microsoft.com/office/drawing/2014/main" id="{5414EE12-84B7-4315-8068-735431352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752" y="3102770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31" name="Oval 48">
              <a:extLst>
                <a:ext uri="{FF2B5EF4-FFF2-40B4-BE49-F238E27FC236}">
                  <a16:creationId xmlns:a16="http://schemas.microsoft.com/office/drawing/2014/main" id="{E5179558-3F61-4829-8737-B01852491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977" y="3102770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32" name="Oval 49">
              <a:extLst>
                <a:ext uri="{FF2B5EF4-FFF2-40B4-BE49-F238E27FC236}">
                  <a16:creationId xmlns:a16="http://schemas.microsoft.com/office/drawing/2014/main" id="{59F36EA4-FBD5-4AB0-8E50-7AB40B096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308" y="3102770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33" name="Oval 50">
              <a:extLst>
                <a:ext uri="{FF2B5EF4-FFF2-40B4-BE49-F238E27FC236}">
                  <a16:creationId xmlns:a16="http://schemas.microsoft.com/office/drawing/2014/main" id="{C6249E7A-C434-4335-8058-B8BFE7F6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864" y="3102770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34" name="Oval 51">
              <a:extLst>
                <a:ext uri="{FF2B5EF4-FFF2-40B4-BE49-F238E27FC236}">
                  <a16:creationId xmlns:a16="http://schemas.microsoft.com/office/drawing/2014/main" id="{1BBE37D0-19AD-493A-9981-14BBE5F04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420" y="3102770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4" name="组合 75">
            <a:extLst>
              <a:ext uri="{FF2B5EF4-FFF2-40B4-BE49-F238E27FC236}">
                <a16:creationId xmlns:a16="http://schemas.microsoft.com/office/drawing/2014/main" id="{B511B05C-7E88-4A82-935C-D8BDB14A1A53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3879850"/>
            <a:ext cx="5286375" cy="936625"/>
            <a:chOff x="144030" y="3811366"/>
            <a:chExt cx="5287506" cy="936625"/>
          </a:xfrm>
        </p:grpSpPr>
        <p:sp>
          <p:nvSpPr>
            <p:cNvPr id="13321" name="AutoShape 54">
              <a:extLst>
                <a:ext uri="{FF2B5EF4-FFF2-40B4-BE49-F238E27FC236}">
                  <a16:creationId xmlns:a16="http://schemas.microsoft.com/office/drawing/2014/main" id="{862CA13D-57A8-4089-BB0E-727FEB11C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30" y="3811366"/>
              <a:ext cx="5287506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22" name="Text Box 55">
              <a:extLst>
                <a:ext uri="{FF2B5EF4-FFF2-40B4-BE49-F238E27FC236}">
                  <a16:creationId xmlns:a16="http://schemas.microsoft.com/office/drawing/2014/main" id="{66879A26-F4CD-43F5-8B3A-32B941A71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44" y="3988976"/>
              <a:ext cx="257173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第四种情况：</a:t>
              </a:r>
            </a:p>
          </p:txBody>
        </p:sp>
        <p:sp>
          <p:nvSpPr>
            <p:cNvPr id="13323" name="Oval 56">
              <a:extLst>
                <a:ext uri="{FF2B5EF4-FFF2-40B4-BE49-F238E27FC236}">
                  <a16:creationId xmlns:a16="http://schemas.microsoft.com/office/drawing/2014/main" id="{AC491388-AB49-455C-B6BF-0BCD030E4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752" y="4098704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24" name="Oval 57">
              <a:extLst>
                <a:ext uri="{FF2B5EF4-FFF2-40B4-BE49-F238E27FC236}">
                  <a16:creationId xmlns:a16="http://schemas.microsoft.com/office/drawing/2014/main" id="{DF694DD8-1A36-4D9A-8F82-DD78B4F42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977" y="4098704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25" name="Oval 58">
              <a:extLst>
                <a:ext uri="{FF2B5EF4-FFF2-40B4-BE49-F238E27FC236}">
                  <a16:creationId xmlns:a16="http://schemas.microsoft.com/office/drawing/2014/main" id="{F83CF4AD-C295-4CD7-9CC3-BC51BF6C4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308" y="4098704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26" name="Oval 59">
              <a:extLst>
                <a:ext uri="{FF2B5EF4-FFF2-40B4-BE49-F238E27FC236}">
                  <a16:creationId xmlns:a16="http://schemas.microsoft.com/office/drawing/2014/main" id="{81DCC445-E450-408C-BCB0-9CB19DFC9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864" y="4098704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3327" name="Oval 60">
              <a:extLst>
                <a:ext uri="{FF2B5EF4-FFF2-40B4-BE49-F238E27FC236}">
                  <a16:creationId xmlns:a16="http://schemas.microsoft.com/office/drawing/2014/main" id="{57EBA7FA-B93D-4219-B888-5EA6DB0B9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420" y="4098704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2" name="Line 61">
            <a:extLst>
              <a:ext uri="{FF2B5EF4-FFF2-40B4-BE49-F238E27FC236}">
                <a16:creationId xmlns:a16="http://schemas.microsoft.com/office/drawing/2014/main" id="{09C72ABE-4B3B-476C-AAF2-D042201485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4688" y="889000"/>
            <a:ext cx="0" cy="39211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6259BF6-2D26-4A45-A28F-9A934C764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1778000"/>
            <a:ext cx="2914650" cy="2060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       有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个球是同色的，显然，摸出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个球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不是最少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的。</a:t>
            </a:r>
            <a:endParaRPr lang="zh-CN" altLang="en-US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0B40F5B-3179-4679-9B55-E70E19D3E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788988"/>
            <a:ext cx="29638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若只摸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个球：</a:t>
            </a:r>
            <a:endParaRPr lang="zh-CN" altLang="en-US" b="1" dirty="0">
              <a:latin typeface="+mn-lt"/>
            </a:endParaRPr>
          </a:p>
        </p:txBody>
      </p:sp>
      <p:grpSp>
        <p:nvGrpSpPr>
          <p:cNvPr id="21" name="Group 53">
            <a:extLst>
              <a:ext uri="{FF2B5EF4-FFF2-40B4-BE49-F238E27FC236}">
                <a16:creationId xmlns:a16="http://schemas.microsoft.com/office/drawing/2014/main" id="{829CC205-C5BD-445C-B16E-9D3422844424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3094038"/>
            <a:ext cx="4321175" cy="936625"/>
            <a:chOff x="2835" y="3113"/>
            <a:chExt cx="2722" cy="590"/>
          </a:xfrm>
        </p:grpSpPr>
        <p:sp>
          <p:nvSpPr>
            <p:cNvPr id="15372" name="AutoShape 17">
              <a:extLst>
                <a:ext uri="{FF2B5EF4-FFF2-40B4-BE49-F238E27FC236}">
                  <a16:creationId xmlns:a16="http://schemas.microsoft.com/office/drawing/2014/main" id="{F0F357CE-C952-47C9-A735-4D49FDEA4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113"/>
              <a:ext cx="2722" cy="590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373" name="Text Box 18">
              <a:extLst>
                <a:ext uri="{FF2B5EF4-FFF2-40B4-BE49-F238E27FC236}">
                  <a16:creationId xmlns:a16="http://schemas.microsoft.com/office/drawing/2014/main" id="{1CA55A5E-84AD-4258-A373-4AE83B6B7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222"/>
              <a:ext cx="172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第二种情况：</a:t>
              </a:r>
            </a:p>
          </p:txBody>
        </p:sp>
        <p:sp>
          <p:nvSpPr>
            <p:cNvPr id="15374" name="Oval 20">
              <a:extLst>
                <a:ext uri="{FF2B5EF4-FFF2-40B4-BE49-F238E27FC236}">
                  <a16:creationId xmlns:a16="http://schemas.microsoft.com/office/drawing/2014/main" id="{9C058368-617B-45A4-93A8-37342BEDE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" y="3281"/>
              <a:ext cx="272" cy="2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375" name="Oval 21">
              <a:extLst>
                <a:ext uri="{FF2B5EF4-FFF2-40B4-BE49-F238E27FC236}">
                  <a16:creationId xmlns:a16="http://schemas.microsoft.com/office/drawing/2014/main" id="{B75B18AE-2CD4-41CC-8214-3BD49568D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3281"/>
              <a:ext cx="272" cy="272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376" name="Oval 19">
              <a:extLst>
                <a:ext uri="{FF2B5EF4-FFF2-40B4-BE49-F238E27FC236}">
                  <a16:creationId xmlns:a16="http://schemas.microsoft.com/office/drawing/2014/main" id="{E67947CC-C4B9-453C-9D97-01F692809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4" y="3281"/>
              <a:ext cx="272" cy="272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7" name="Group 38">
            <a:extLst>
              <a:ext uri="{FF2B5EF4-FFF2-40B4-BE49-F238E27FC236}">
                <a16:creationId xmlns:a16="http://schemas.microsoft.com/office/drawing/2014/main" id="{31124BCE-87C2-4442-84F2-C9ED3991FA9A}"/>
              </a:ext>
            </a:extLst>
          </p:cNvPr>
          <p:cNvGrpSpPr>
            <a:grpSpLocks/>
          </p:cNvGrpSpPr>
          <p:nvPr/>
        </p:nvGrpSpPr>
        <p:grpSpPr bwMode="auto">
          <a:xfrm>
            <a:off x="2224088" y="1778000"/>
            <a:ext cx="4321175" cy="936625"/>
            <a:chOff x="67" y="3113"/>
            <a:chExt cx="2722" cy="590"/>
          </a:xfrm>
        </p:grpSpPr>
        <p:grpSp>
          <p:nvGrpSpPr>
            <p:cNvPr id="15366" name="Group 7">
              <a:extLst>
                <a:ext uri="{FF2B5EF4-FFF2-40B4-BE49-F238E27FC236}">
                  <a16:creationId xmlns:a16="http://schemas.microsoft.com/office/drawing/2014/main" id="{BEFAB85D-354F-455B-8F95-9AE40D722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" y="3113"/>
              <a:ext cx="2722" cy="590"/>
              <a:chOff x="1066" y="210"/>
              <a:chExt cx="2722" cy="590"/>
            </a:xfrm>
          </p:grpSpPr>
          <p:sp>
            <p:nvSpPr>
              <p:cNvPr id="15370" name="AutoShape 8">
                <a:extLst>
                  <a:ext uri="{FF2B5EF4-FFF2-40B4-BE49-F238E27FC236}">
                    <a16:creationId xmlns:a16="http://schemas.microsoft.com/office/drawing/2014/main" id="{D0928D60-0664-4111-934F-BA45F8123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10"/>
                <a:ext cx="2722" cy="590"/>
              </a:xfrm>
              <a:prstGeom prst="flowChartAlternate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371" name="Text Box 9">
                <a:extLst>
                  <a:ext uri="{FF2B5EF4-FFF2-40B4-BE49-F238E27FC236}">
                    <a16:creationId xmlns:a16="http://schemas.microsoft.com/office/drawing/2014/main" id="{A96DE87D-7FE6-4912-81FD-68A38AD69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313"/>
                <a:ext cx="149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第一种情况：</a:t>
                </a:r>
              </a:p>
            </p:txBody>
          </p:sp>
        </p:grpSp>
        <p:sp>
          <p:nvSpPr>
            <p:cNvPr id="15367" name="Oval 10">
              <a:extLst>
                <a:ext uri="{FF2B5EF4-FFF2-40B4-BE49-F238E27FC236}">
                  <a16:creationId xmlns:a16="http://schemas.microsoft.com/office/drawing/2014/main" id="{134A9664-FB9D-4ACA-80CF-B302F4731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3291"/>
              <a:ext cx="272" cy="2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368" name="Oval 11">
              <a:extLst>
                <a:ext uri="{FF2B5EF4-FFF2-40B4-BE49-F238E27FC236}">
                  <a16:creationId xmlns:a16="http://schemas.microsoft.com/office/drawing/2014/main" id="{47CD3A77-2C2A-42F6-AD69-87EC8F858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3291"/>
              <a:ext cx="272" cy="272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5369" name="Oval 12">
              <a:extLst>
                <a:ext uri="{FF2B5EF4-FFF2-40B4-BE49-F238E27FC236}">
                  <a16:creationId xmlns:a16="http://schemas.microsoft.com/office/drawing/2014/main" id="{E69989EC-E6DB-4D2F-99FF-B31C0F223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" y="3291"/>
              <a:ext cx="272" cy="2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52B4782-814D-4889-AA1D-B7E98EF0BCC9}"/>
              </a:ext>
            </a:extLst>
          </p:cNvPr>
          <p:cNvSpPr/>
          <p:nvPr/>
        </p:nvSpPr>
        <p:spPr>
          <a:xfrm>
            <a:off x="2844800" y="788988"/>
            <a:ext cx="47482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能保证有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个同色的球。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>
            <a:extLst>
              <a:ext uri="{FF2B5EF4-FFF2-40B4-BE49-F238E27FC236}">
                <a16:creationId xmlns:a16="http://schemas.microsoft.com/office/drawing/2014/main" id="{EE98FAD5-5B50-479F-B86D-DC343D8FB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433638"/>
            <a:ext cx="327501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至少要摸出</a:t>
            </a:r>
            <a:r>
              <a:rPr lang="en-US" altLang="zh-CN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个球</a:t>
            </a:r>
            <a:endParaRPr lang="zh-CN" altLang="en-US" dirty="0">
              <a:solidFill>
                <a:srgbClr val="0000FF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C3787B-14B5-43DE-91B5-003226BC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356547" y="3174621"/>
            <a:ext cx="1263578" cy="12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27">
            <a:extLst>
              <a:ext uri="{FF2B5EF4-FFF2-40B4-BE49-F238E27FC236}">
                <a16:creationId xmlns:a16="http://schemas.microsoft.com/office/drawing/2014/main" id="{7F5E7DCF-51B9-4004-B48F-C3F340760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91" y="3176804"/>
            <a:ext cx="6318250" cy="1108105"/>
          </a:xfrm>
          <a:prstGeom prst="wedgeRoundRectCallout">
            <a:avLst>
              <a:gd name="adj1" fmla="val 56158"/>
              <a:gd name="adj2" fmla="val 1784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2800" b="1" dirty="0">
                <a:latin typeface="+mn-lt"/>
                <a:ea typeface="楷体" panose="02010609060101010101" pitchFamily="49" charset="-122"/>
              </a:rPr>
              <a:t>只要摸出的球数比它们的颜色种数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多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</a:rPr>
              <a:t>，就</a:t>
            </a:r>
            <a:r>
              <a:rPr lang="zh-CN" altLang="en-US" sz="2800" b="1">
                <a:latin typeface="+mn-lt"/>
                <a:ea typeface="楷体" panose="02010609060101010101" pitchFamily="49" charset="-122"/>
              </a:rPr>
              <a:t>能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保证</a:t>
            </a:r>
            <a:r>
              <a:rPr lang="zh-CN" altLang="en-US" sz="2800" b="1">
                <a:latin typeface="+mn-lt"/>
                <a:ea typeface="楷体" panose="02010609060101010101" pitchFamily="49" charset="-122"/>
              </a:rPr>
              <a:t>至少有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</a:rPr>
              <a:t>两个球同色。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31B664-16D4-98C9-02D6-B7F3289512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743" y="1239829"/>
            <a:ext cx="558363" cy="518914"/>
          </a:xfrm>
          <a:prstGeom prst="rect">
            <a:avLst/>
          </a:prstGeom>
        </p:spPr>
      </p:pic>
      <p:sp>
        <p:nvSpPr>
          <p:cNvPr id="6" name="Rectangle 54">
            <a:extLst>
              <a:ext uri="{FF2B5EF4-FFF2-40B4-BE49-F238E27FC236}">
                <a16:creationId xmlns:a16="http://schemas.microsoft.com/office/drawing/2014/main" id="{C6E0F685-898E-6A99-8A1F-DA341781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40" y="1043711"/>
            <a:ext cx="7738020" cy="130317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盒子里有同样大小的红球和蓝球各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个，要想摸出的球一定有</a:t>
            </a:r>
            <a:r>
              <a:rPr lang="en-US" altLang="zh-CN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个同色的，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至少</a:t>
            </a:r>
            <a:r>
              <a:rPr lang="zh-CN" altLang="en-US" sz="28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要摸出几个球？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id="{38CA7DF7-AC40-49C4-B72A-F3158E888077}"/>
              </a:ext>
            </a:extLst>
          </p:cNvPr>
          <p:cNvSpPr/>
          <p:nvPr/>
        </p:nvSpPr>
        <p:spPr>
          <a:xfrm>
            <a:off x="269875" y="854075"/>
            <a:ext cx="84851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3000" b="1" dirty="0">
                <a:latin typeface="+mn-lt"/>
                <a:ea typeface="+mn-ea"/>
              </a:rPr>
              <a:t>        一天晚上，小红正要从自已放袜子的抽屉里取袜子，突然灯熄了。她知道自己的抽屉里放有</a:t>
            </a:r>
            <a:r>
              <a:rPr lang="zh-CN" altLang="en-US" sz="3000" b="1" dirty="0">
                <a:solidFill>
                  <a:srgbClr val="0066FF"/>
                </a:solidFill>
                <a:latin typeface="+mn-lt"/>
                <a:ea typeface="+mn-ea"/>
              </a:rPr>
              <a:t>白色与黄色的袜子各</a:t>
            </a:r>
            <a:r>
              <a:rPr lang="en-US" altLang="zh-CN" sz="3000" b="1" dirty="0">
                <a:solidFill>
                  <a:srgbClr val="0066FF"/>
                </a:solidFill>
                <a:latin typeface="+mn-lt"/>
                <a:ea typeface="+mn-ea"/>
              </a:rPr>
              <a:t>6</a:t>
            </a:r>
            <a:r>
              <a:rPr lang="zh-CN" altLang="en-US" sz="3000" b="1" dirty="0">
                <a:solidFill>
                  <a:srgbClr val="0066FF"/>
                </a:solidFill>
                <a:latin typeface="+mn-lt"/>
                <a:ea typeface="+mn-ea"/>
              </a:rPr>
              <a:t>只</a:t>
            </a:r>
            <a:r>
              <a:rPr lang="zh-CN" altLang="en-US" sz="3000" b="1" dirty="0">
                <a:latin typeface="+mn-lt"/>
                <a:ea typeface="+mn-ea"/>
              </a:rPr>
              <a:t>。小红</a:t>
            </a:r>
            <a:r>
              <a:rPr lang="zh-CN" altLang="en-US" sz="3000" b="1" dirty="0">
                <a:solidFill>
                  <a:srgbClr val="0066FF"/>
                </a:solidFill>
                <a:latin typeface="+mn-lt"/>
                <a:ea typeface="+mn-ea"/>
              </a:rPr>
              <a:t>至少</a:t>
            </a:r>
            <a:r>
              <a:rPr lang="zh-CN" altLang="en-US" sz="3000" b="1" dirty="0">
                <a:latin typeface="+mn-lt"/>
                <a:ea typeface="+mn-ea"/>
              </a:rPr>
              <a:t>要摸出多少只袜子，</a:t>
            </a:r>
            <a:r>
              <a:rPr lang="zh-CN" altLang="en-US" sz="3000" b="1" dirty="0">
                <a:solidFill>
                  <a:srgbClr val="0066FF"/>
                </a:solidFill>
                <a:latin typeface="+mn-lt"/>
                <a:ea typeface="+mn-ea"/>
              </a:rPr>
              <a:t>才能保证拿出一双相同颜色的袜子</a:t>
            </a:r>
            <a:r>
              <a:rPr lang="zh-CN" altLang="en-US" sz="3000" b="1" dirty="0">
                <a:latin typeface="+mn-lt"/>
                <a:ea typeface="+mn-ea"/>
              </a:rPr>
              <a:t>？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9DDFAF97-8280-42D6-959F-3089CCB91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162300"/>
            <a:ext cx="3249612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至少要摸出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只袜子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17D8D6D-1BF4-4999-BAE8-765C979AF49D}"/>
              </a:ext>
            </a:extLst>
          </p:cNvPr>
          <p:cNvSpPr/>
          <p:nvPr/>
        </p:nvSpPr>
        <p:spPr>
          <a:xfrm>
            <a:off x="332735" y="3695077"/>
            <a:ext cx="835974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        只要摸出的袜子只数比它们的颜色种数</a:t>
            </a:r>
            <a:r>
              <a:rPr lang="zh-CN" alt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+mn-lt"/>
                <a:ea typeface="楷体" panose="02010609060101010101" pitchFamily="49" charset="-122"/>
              </a:rPr>
              <a:t>多</a:t>
            </a:r>
            <a:r>
              <a:rPr lang="en-US" altLang="zh-CN" sz="2800" b="1" dirty="0">
                <a:solidFill>
                  <a:srgbClr val="0000FF"/>
                </a:solidFill>
                <a:highlight>
                  <a:srgbClr val="FFFF00"/>
                </a:highlight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，就能</a:t>
            </a:r>
            <a:r>
              <a:rPr lang="zh-CN" alt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+mn-lt"/>
                <a:ea typeface="楷体" panose="02010609060101010101" pitchFamily="49" charset="-122"/>
              </a:rPr>
              <a:t>保证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一双相同颜色的袜子。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E0B895E-192B-45BF-B38C-7C15628D92BE}"/>
              </a:ext>
            </a:extLst>
          </p:cNvPr>
          <p:cNvSpPr/>
          <p:nvPr/>
        </p:nvSpPr>
        <p:spPr>
          <a:xfrm>
            <a:off x="436563" y="1401763"/>
            <a:ext cx="7974012" cy="1716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3200" b="1" dirty="0">
                <a:latin typeface="+mn-lt"/>
                <a:ea typeface="+mn-ea"/>
              </a:rPr>
              <a:t>        盒子里有同样大小的红、黄、蓝球各</a:t>
            </a:r>
            <a:r>
              <a:rPr lang="en-US" altLang="zh-CN" sz="3200" b="1" dirty="0">
                <a:latin typeface="+mn-lt"/>
                <a:ea typeface="+mn-ea"/>
              </a:rPr>
              <a:t>5</a:t>
            </a:r>
            <a:r>
              <a:rPr lang="zh-CN" altLang="en-US" sz="3200" b="1" dirty="0">
                <a:latin typeface="+mn-lt"/>
                <a:ea typeface="+mn-ea"/>
              </a:rPr>
              <a:t>个，要想摸出的球一定有</a:t>
            </a:r>
            <a:r>
              <a:rPr lang="en-US" altLang="zh-CN" sz="3200" b="1" dirty="0">
                <a:latin typeface="+mn-lt"/>
                <a:ea typeface="+mn-ea"/>
              </a:rPr>
              <a:t>2</a:t>
            </a:r>
            <a:r>
              <a:rPr lang="zh-CN" altLang="en-US" sz="3200" b="1" dirty="0">
                <a:latin typeface="+mn-lt"/>
                <a:ea typeface="+mn-ea"/>
              </a:rPr>
              <a:t>个同色的，至少要摸出几个球？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F404D7-72DB-4313-81D4-E68B47018AAA}"/>
              </a:ext>
            </a:extLst>
          </p:cNvPr>
          <p:cNvSpPr/>
          <p:nvPr/>
        </p:nvSpPr>
        <p:spPr>
          <a:xfrm>
            <a:off x="3578225" y="2906713"/>
            <a:ext cx="16891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274552-4899-473F-B807-AD7BC9178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3490913"/>
            <a:ext cx="7974012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至少要摸出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个球，就能保证至少有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个球同色。</a:t>
            </a:r>
            <a:endParaRPr lang="zh-CN" altLang="en-US" sz="54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grpSp>
        <p:nvGrpSpPr>
          <p:cNvPr id="19461" name="组合 7">
            <a:extLst>
              <a:ext uri="{FF2B5EF4-FFF2-40B4-BE49-F238E27FC236}">
                <a16:creationId xmlns:a16="http://schemas.microsoft.com/office/drawing/2014/main" id="{56F7D10B-EFEF-44F4-AC16-8A7B2385FEBA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635000"/>
            <a:ext cx="2011363" cy="655638"/>
            <a:chOff x="149583" y="652978"/>
            <a:chExt cx="2011668" cy="656069"/>
          </a:xfrm>
        </p:grpSpPr>
        <p:pic>
          <p:nvPicPr>
            <p:cNvPr id="19462" name="图片 8">
              <a:extLst>
                <a:ext uri="{FF2B5EF4-FFF2-40B4-BE49-F238E27FC236}">
                  <a16:creationId xmlns:a16="http://schemas.microsoft.com/office/drawing/2014/main" id="{D3889BB4-0236-43DB-B7C6-230D2AA3E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34671" r="9573" b="42680"/>
            <a:stretch>
              <a:fillRect/>
            </a:stretch>
          </p:blipFill>
          <p:spPr bwMode="auto">
            <a:xfrm>
              <a:off x="187160" y="652978"/>
              <a:ext cx="1974091" cy="6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5450C150-37DD-4AFD-82EA-66D1C0B79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83" y="677475"/>
              <a:ext cx="1974091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试一试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Pages>0</Pages>
  <Words>1093</Words>
  <Characters>0</Characters>
  <Application>Microsoft Office PowerPoint</Application>
  <DocSecurity>0</DocSecurity>
  <PresentationFormat>全屏显示(16:9)</PresentationFormat>
  <Lines>0</Lines>
  <Paragraphs>82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黑体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377</cp:revision>
  <dcterms:created xsi:type="dcterms:W3CDTF">2016-01-14T07:05:12Z</dcterms:created>
  <dcterms:modified xsi:type="dcterms:W3CDTF">2023-02-12T15:32:21Z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