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484" r:id="rId3"/>
    <p:sldId id="544" r:id="rId4"/>
    <p:sldId id="545" r:id="rId5"/>
    <p:sldId id="546" r:id="rId6"/>
    <p:sldId id="547" r:id="rId7"/>
    <p:sldId id="548" r:id="rId8"/>
    <p:sldId id="549" r:id="rId9"/>
    <p:sldId id="550" r:id="rId10"/>
    <p:sldId id="551" r:id="rId11"/>
    <p:sldId id="552" r:id="rId12"/>
    <p:sldId id="553" r:id="rId13"/>
    <p:sldId id="554" r:id="rId14"/>
    <p:sldId id="555" r:id="rId15"/>
    <p:sldId id="556" r:id="rId16"/>
    <p:sldId id="543" r:id="rId17"/>
    <p:sldId id="479" r:id="rId18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FFCCFF"/>
    <a:srgbClr val="FFFFF2"/>
    <a:srgbClr val="00863D"/>
    <a:srgbClr val="00CCFF"/>
    <a:srgbClr val="99FF66"/>
    <a:srgbClr val="9999FF"/>
    <a:srgbClr val="FFF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22"/>
    <p:restoredTop sz="93518"/>
  </p:normalViewPr>
  <p:slideViewPr>
    <p:cSldViewPr showGuides="1">
      <p:cViewPr varScale="1">
        <p:scale>
          <a:sx n="79" d="100"/>
          <a:sy n="79" d="100"/>
        </p:scale>
        <p:origin x="-78" y="-402"/>
      </p:cViewPr>
      <p:guideLst>
        <p:guide orient="horz" pos="1639"/>
        <p:guide pos="636"/>
        <p:guide pos="2856"/>
        <p:guide pos="51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37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37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57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12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12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ts val="75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257175" indent="-257175" algn="l" defTabSz="685800" rtl="0" eaLnBrk="0" fontAlgn="base" hangingPunct="0">
        <a:spcBef>
          <a:spcPts val="75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4630" algn="l" defTabSz="685800" rtl="0" eaLnBrk="0" fontAlgn="base" hangingPunct="0">
        <a:spcBef>
          <a:spcPts val="75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rtl="0" eaLnBrk="0" fontAlgn="base" hangingPunct="0">
        <a:spcBef>
          <a:spcPts val="75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rtl="0" eaLnBrk="0" fontAlgn="base" hangingPunct="0">
        <a:spcBef>
          <a:spcPts val="75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rtl="0" eaLnBrk="0" fontAlgn="base" hangingPunct="0">
        <a:spcBef>
          <a:spcPts val="75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14.png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1507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21508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09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0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1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2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3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4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5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6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7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8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9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0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1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2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523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21524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5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6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7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8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9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0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1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2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3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4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5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6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7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8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9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0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1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2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3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4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5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6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547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21548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9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50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1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2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53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4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5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6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7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58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9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60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61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2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563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21564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5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6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7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8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9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0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1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2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3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574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21575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6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7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8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9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0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1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2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3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4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5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6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7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8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9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0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1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2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3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4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5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6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7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8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9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0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1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2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3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4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5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606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21607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8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9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0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1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2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3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4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5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6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7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8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9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0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1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2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3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4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5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6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7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8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9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0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1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2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3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4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5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6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7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8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9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0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1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2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3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4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5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6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7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8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9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0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1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652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21653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4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5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6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7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8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9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60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61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62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63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1664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665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1666" name="组合 48"/>
          <p:cNvGrpSpPr/>
          <p:nvPr/>
        </p:nvGrpSpPr>
        <p:grpSpPr>
          <a:xfrm>
            <a:off x="1758950" y="1023938"/>
            <a:ext cx="5562600" cy="768350"/>
            <a:chOff x="2932" y="1286"/>
            <a:chExt cx="8764" cy="1209"/>
          </a:xfrm>
        </p:grpSpPr>
        <p:sp>
          <p:nvSpPr>
            <p:cNvPr id="2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位置与方向（二）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2932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2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21669" name="文本框 39"/>
          <p:cNvSpPr txBox="1"/>
          <p:nvPr/>
        </p:nvSpPr>
        <p:spPr>
          <a:xfrm>
            <a:off x="325438" y="2311400"/>
            <a:ext cx="8502650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课时      描述简单的路线图         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670" name="文本框 1"/>
          <p:cNvSpPr txBox="1"/>
          <p:nvPr/>
        </p:nvSpPr>
        <p:spPr>
          <a:xfrm>
            <a:off x="76200" y="15875"/>
            <a:ext cx="46053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矩形 21510"/>
          <p:cNvSpPr/>
          <p:nvPr/>
        </p:nvSpPr>
        <p:spPr>
          <a:xfrm>
            <a:off x="603250" y="3800475"/>
            <a:ext cx="8054975" cy="11239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）根据上面的路线图，说一说小玲从家去书店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     和回来时所走的方向和路程，并完成下表。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723" name="矩形 21509"/>
          <p:cNvSpPr/>
          <p:nvPr/>
        </p:nvSpPr>
        <p:spPr>
          <a:xfrm>
            <a:off x="509588" y="823913"/>
            <a:ext cx="449262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0" hangingPunct="0"/>
            <a:r>
              <a:rPr lang="en-US" altLang="zh-CN" sz="2800" b="1">
                <a:latin typeface="Times New Roman" panose="02020603050405020304" pitchFamily="18" charset="0"/>
                <a:ea typeface="楷体_GB2312" pitchFamily="1" charset="-122"/>
              </a:rPr>
              <a:t>1. </a:t>
            </a:r>
            <a:endParaRPr lang="en-US" altLang="zh-CN" sz="2800" b="1">
              <a:latin typeface="Times New Roman" panose="02020603050405020304" pitchFamily="18" charset="0"/>
              <a:ea typeface="楷体_GB2312" pitchFamily="1" charset="-122"/>
            </a:endParaRPr>
          </a:p>
        </p:txBody>
      </p:sp>
      <p:grpSp>
        <p:nvGrpSpPr>
          <p:cNvPr id="30724" name="组合 10"/>
          <p:cNvGrpSpPr/>
          <p:nvPr/>
        </p:nvGrpSpPr>
        <p:grpSpPr>
          <a:xfrm>
            <a:off x="0" y="-17462"/>
            <a:ext cx="2209800" cy="522287"/>
            <a:chOff x="0" y="1"/>
            <a:chExt cx="3480" cy="820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0727" name="文本框 62"/>
            <p:cNvSpPr txBox="1"/>
            <p:nvPr/>
          </p:nvSpPr>
          <p:spPr>
            <a:xfrm>
              <a:off x="502" y="1"/>
              <a:ext cx="2801" cy="8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8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巩固运用</a:t>
              </a:r>
              <a:endParaRPr lang="zh-CN" altLang="en-US"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30728" name="文本框 2"/>
          <p:cNvSpPr txBox="1"/>
          <p:nvPr/>
        </p:nvSpPr>
        <p:spPr>
          <a:xfrm>
            <a:off x="3260725" y="76200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P25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练习五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T8)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460" y="554990"/>
            <a:ext cx="8251190" cy="324548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表格 3"/>
          <p:cNvGraphicFramePr/>
          <p:nvPr/>
        </p:nvGraphicFramePr>
        <p:xfrm>
          <a:off x="725488" y="714375"/>
          <a:ext cx="6524625" cy="2971800"/>
        </p:xfrm>
        <a:graphic>
          <a:graphicData uri="http://schemas.openxmlformats.org/drawingml/2006/table">
            <a:tbl>
              <a:tblPr/>
              <a:tblGrid>
                <a:gridCol w="2006600"/>
                <a:gridCol w="1715770"/>
                <a:gridCol w="1387475"/>
                <a:gridCol w="1414780"/>
              </a:tblGrid>
              <a:tr h="495300"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</a:rPr>
                        <a:t>方向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</a:rPr>
                        <a:t>路程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</a:rPr>
                        <a:t>时间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家→商场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商场→书店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书店→商场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商场→家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</a:rPr>
                        <a:t>全程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 cap="rnd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730500" y="1250950"/>
            <a:ext cx="2095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西偏北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30°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525963" y="1250950"/>
            <a:ext cx="15636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1000m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30500" y="1731963"/>
            <a:ext cx="222567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南偏西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45°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525963" y="1714500"/>
            <a:ext cx="112236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698750" y="2225675"/>
            <a:ext cx="22860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北偏东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45°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730500" y="2732088"/>
            <a:ext cx="2058988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东偏南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30°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525963" y="2203450"/>
            <a:ext cx="13017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514850" y="2678113"/>
            <a:ext cx="1500188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1000m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525963" y="3192463"/>
            <a:ext cx="13652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2800m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094413" y="3213100"/>
            <a:ext cx="1027112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分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矩形 21510"/>
          <p:cNvSpPr/>
          <p:nvPr/>
        </p:nvSpPr>
        <p:spPr>
          <a:xfrm>
            <a:off x="811213" y="3281363"/>
            <a:ext cx="6638925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）小玲走完全程的平均速度是多少？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8" name="表格 7"/>
          <p:cNvGraphicFramePr/>
          <p:nvPr/>
        </p:nvGraphicFramePr>
        <p:xfrm>
          <a:off x="868363" y="212725"/>
          <a:ext cx="6524625" cy="2971800"/>
        </p:xfrm>
        <a:graphic>
          <a:graphicData uri="http://schemas.openxmlformats.org/drawingml/2006/table">
            <a:tbl>
              <a:tblPr/>
              <a:tblGrid>
                <a:gridCol w="2006600"/>
                <a:gridCol w="1715770"/>
                <a:gridCol w="1387475"/>
                <a:gridCol w="1414780"/>
              </a:tblGrid>
              <a:tr h="495300"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</a:rPr>
                        <a:t>方向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</a:rPr>
                        <a:t>路程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</a:rPr>
                        <a:t>时间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家→商场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商场→书店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书店→商场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商场→家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  <a:cs typeface="Times New Roman" panose="02020603050405020304" pitchFamily="18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楷体" panose="02010609060101010101" charset="-122"/>
                        </a:rPr>
                        <a:t>全程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 cap="rnd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18" charset="0"/>
                        <a:ea typeface="楷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08" name="文本框 8"/>
          <p:cNvSpPr txBox="1"/>
          <p:nvPr/>
        </p:nvSpPr>
        <p:spPr>
          <a:xfrm>
            <a:off x="2873375" y="749300"/>
            <a:ext cx="2095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西偏北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30°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2809" name="文本框 9"/>
          <p:cNvSpPr txBox="1"/>
          <p:nvPr/>
        </p:nvSpPr>
        <p:spPr>
          <a:xfrm>
            <a:off x="4668838" y="749300"/>
            <a:ext cx="15636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1000m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2810" name="文本框 10"/>
          <p:cNvSpPr txBox="1"/>
          <p:nvPr/>
        </p:nvSpPr>
        <p:spPr>
          <a:xfrm>
            <a:off x="2873375" y="1230313"/>
            <a:ext cx="222567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南偏西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45°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2811" name="文本框 11"/>
          <p:cNvSpPr txBox="1"/>
          <p:nvPr/>
        </p:nvSpPr>
        <p:spPr>
          <a:xfrm>
            <a:off x="4668838" y="1212850"/>
            <a:ext cx="112236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2812" name="文本框 12"/>
          <p:cNvSpPr txBox="1"/>
          <p:nvPr/>
        </p:nvSpPr>
        <p:spPr>
          <a:xfrm>
            <a:off x="2841625" y="1724025"/>
            <a:ext cx="22860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北偏东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45°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2813" name="文本框 13"/>
          <p:cNvSpPr txBox="1"/>
          <p:nvPr/>
        </p:nvSpPr>
        <p:spPr>
          <a:xfrm>
            <a:off x="2873375" y="2230438"/>
            <a:ext cx="2058988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东偏南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30°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2814" name="文本框 14"/>
          <p:cNvSpPr txBox="1"/>
          <p:nvPr/>
        </p:nvSpPr>
        <p:spPr>
          <a:xfrm>
            <a:off x="4668838" y="1701800"/>
            <a:ext cx="13017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2815" name="文本框 15"/>
          <p:cNvSpPr txBox="1"/>
          <p:nvPr/>
        </p:nvSpPr>
        <p:spPr>
          <a:xfrm>
            <a:off x="4657725" y="2176463"/>
            <a:ext cx="1500188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1000m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2816" name="文本框 16"/>
          <p:cNvSpPr txBox="1"/>
          <p:nvPr/>
        </p:nvSpPr>
        <p:spPr>
          <a:xfrm>
            <a:off x="4668838" y="2690813"/>
            <a:ext cx="13652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2800m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2817" name="文本框 18"/>
          <p:cNvSpPr txBox="1"/>
          <p:nvPr/>
        </p:nvSpPr>
        <p:spPr>
          <a:xfrm>
            <a:off x="6237288" y="2711450"/>
            <a:ext cx="1027112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48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</a:rPr>
              <a:t>分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2101850" y="3624263"/>
            <a:ext cx="4057650" cy="903287"/>
            <a:chOff x="3311" y="5708"/>
            <a:chExt cx="6390" cy="1422"/>
          </a:xfrm>
        </p:grpSpPr>
        <p:sp>
          <p:nvSpPr>
            <p:cNvPr id="32819" name="文本框 2"/>
            <p:cNvSpPr txBox="1"/>
            <p:nvPr/>
          </p:nvSpPr>
          <p:spPr>
            <a:xfrm>
              <a:off x="3311" y="6008"/>
              <a:ext cx="639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2800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÷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48=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（米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/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分）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32820" name="组合 20"/>
            <p:cNvGrpSpPr/>
            <p:nvPr/>
          </p:nvGrpSpPr>
          <p:grpSpPr>
            <a:xfrm>
              <a:off x="5917" y="5708"/>
              <a:ext cx="1703" cy="1422"/>
              <a:chOff x="12142" y="1904"/>
              <a:chExt cx="1703" cy="1422"/>
            </a:xfrm>
          </p:grpSpPr>
          <p:grpSp>
            <p:nvGrpSpPr>
              <p:cNvPr id="32821" name="组合 37"/>
              <p:cNvGrpSpPr/>
              <p:nvPr/>
            </p:nvGrpSpPr>
            <p:grpSpPr>
              <a:xfrm>
                <a:off x="12971" y="1904"/>
                <a:ext cx="873" cy="1423"/>
                <a:chOff x="1595" y="1887"/>
                <a:chExt cx="1003" cy="1423"/>
              </a:xfrm>
            </p:grpSpPr>
            <p:sp>
              <p:nvSpPr>
                <p:cNvPr id="32822" name="文本框 38"/>
                <p:cNvSpPr txBox="1"/>
                <p:nvPr/>
              </p:nvSpPr>
              <p:spPr>
                <a:xfrm>
                  <a:off x="1595" y="1887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2823" name="文本框 39"/>
                <p:cNvSpPr txBox="1"/>
                <p:nvPr/>
              </p:nvSpPr>
              <p:spPr>
                <a:xfrm>
                  <a:off x="1611" y="2488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41" name="直接连接符 40"/>
                <p:cNvCxnSpPr/>
                <p:nvPr/>
              </p:nvCxnSpPr>
              <p:spPr>
                <a:xfrm>
                  <a:off x="1611" y="2597"/>
                  <a:ext cx="608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825" name="文本框 19"/>
              <p:cNvSpPr txBox="1"/>
              <p:nvPr/>
            </p:nvSpPr>
            <p:spPr>
              <a:xfrm>
                <a:off x="12142" y="2205"/>
                <a:ext cx="11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58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868363" y="4232275"/>
            <a:ext cx="7740650" cy="903288"/>
            <a:chOff x="1368" y="6665"/>
            <a:chExt cx="12190" cy="1422"/>
          </a:xfrm>
        </p:grpSpPr>
        <p:sp>
          <p:nvSpPr>
            <p:cNvPr id="32827" name="文本框 5"/>
            <p:cNvSpPr txBox="1"/>
            <p:nvPr/>
          </p:nvSpPr>
          <p:spPr>
            <a:xfrm>
              <a:off x="1367" y="6980"/>
              <a:ext cx="1219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答：小玲走完全程的平均速度是     米</a:t>
              </a:r>
              <a:r>
                <a:rPr lang="en-US" altLang="zh-CN" sz="28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/</a:t>
              </a: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分。</a:t>
              </a:r>
              <a:endPara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grpSp>
          <p:nvGrpSpPr>
            <p:cNvPr id="32828" name="组合 22"/>
            <p:cNvGrpSpPr/>
            <p:nvPr/>
          </p:nvGrpSpPr>
          <p:grpSpPr>
            <a:xfrm>
              <a:off x="9268" y="6665"/>
              <a:ext cx="1703" cy="1422"/>
              <a:chOff x="12142" y="1904"/>
              <a:chExt cx="1703" cy="1422"/>
            </a:xfrm>
          </p:grpSpPr>
          <p:grpSp>
            <p:nvGrpSpPr>
              <p:cNvPr id="32829" name="组合 37"/>
              <p:cNvGrpSpPr/>
              <p:nvPr/>
            </p:nvGrpSpPr>
            <p:grpSpPr>
              <a:xfrm>
                <a:off x="12971" y="1904"/>
                <a:ext cx="874" cy="1423"/>
                <a:chOff x="1595" y="1887"/>
                <a:chExt cx="1003" cy="1423"/>
              </a:xfrm>
            </p:grpSpPr>
            <p:sp>
              <p:nvSpPr>
                <p:cNvPr id="32830" name="文本框 38"/>
                <p:cNvSpPr txBox="1"/>
                <p:nvPr/>
              </p:nvSpPr>
              <p:spPr>
                <a:xfrm>
                  <a:off x="1595" y="1887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2831" name="文本框 39"/>
                <p:cNvSpPr txBox="1"/>
                <p:nvPr/>
              </p:nvSpPr>
              <p:spPr>
                <a:xfrm>
                  <a:off x="1611" y="2488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27" name="直接连接符 26"/>
                <p:cNvCxnSpPr/>
                <p:nvPr/>
              </p:nvCxnSpPr>
              <p:spPr>
                <a:xfrm>
                  <a:off x="1611" y="2597"/>
                  <a:ext cx="608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833" name="文本框 27"/>
              <p:cNvSpPr txBox="1"/>
              <p:nvPr/>
            </p:nvSpPr>
            <p:spPr>
              <a:xfrm>
                <a:off x="12142" y="2205"/>
                <a:ext cx="11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58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文本框 1"/>
          <p:cNvSpPr txBox="1"/>
          <p:nvPr/>
        </p:nvSpPr>
        <p:spPr>
          <a:xfrm>
            <a:off x="68263" y="569913"/>
            <a:ext cx="8929687" cy="15125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r"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2. 1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路公共汽车从起点站先沿西偏北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40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°方向行驶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3km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r"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然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后向正西方向行驶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4km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，最后沿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南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偏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西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30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°方向行驶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3km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到达终点站。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33794" name="文本框 2"/>
          <p:cNvSpPr txBox="1"/>
          <p:nvPr/>
        </p:nvSpPr>
        <p:spPr>
          <a:xfrm>
            <a:off x="3260725" y="76200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P25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练习五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T9)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3795" name="文本框 2"/>
          <p:cNvSpPr txBox="1"/>
          <p:nvPr/>
        </p:nvSpPr>
        <p:spPr>
          <a:xfrm>
            <a:off x="5491163" y="2427605"/>
            <a:ext cx="3506787" cy="17703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(1)</a:t>
            </a:r>
            <a:r>
              <a:rPr lang="zh-CN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根据上面的描述，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把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公共汽车行驶的路线图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画完整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。</a:t>
            </a:r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1552575" y="3090863"/>
            <a:ext cx="754063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33797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7488" y="1905000"/>
            <a:ext cx="4983162" cy="28321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6" name="直接连接符 5"/>
          <p:cNvCxnSpPr/>
          <p:nvPr/>
        </p:nvCxnSpPr>
        <p:spPr>
          <a:xfrm>
            <a:off x="3081338" y="3090863"/>
            <a:ext cx="754062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8" name="直接连接符 7"/>
          <p:cNvCxnSpPr/>
          <p:nvPr/>
        </p:nvCxnSpPr>
        <p:spPr>
          <a:xfrm>
            <a:off x="3451225" y="2638425"/>
            <a:ext cx="0" cy="936625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2" name="直接连接符 11"/>
          <p:cNvCxnSpPr/>
          <p:nvPr/>
        </p:nvCxnSpPr>
        <p:spPr>
          <a:xfrm flipH="1">
            <a:off x="1928813" y="3090863"/>
            <a:ext cx="1522412" cy="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直接连接符 12"/>
          <p:cNvCxnSpPr/>
          <p:nvPr/>
        </p:nvCxnSpPr>
        <p:spPr>
          <a:xfrm flipV="1">
            <a:off x="3108325" y="30114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" name="直接连接符 18"/>
          <p:cNvCxnSpPr/>
          <p:nvPr/>
        </p:nvCxnSpPr>
        <p:spPr>
          <a:xfrm flipV="1">
            <a:off x="2713038" y="30114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" name="直接连接符 19"/>
          <p:cNvCxnSpPr/>
          <p:nvPr/>
        </p:nvCxnSpPr>
        <p:spPr>
          <a:xfrm flipV="1">
            <a:off x="2319338" y="30114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直接连接符 21"/>
          <p:cNvCxnSpPr/>
          <p:nvPr/>
        </p:nvCxnSpPr>
        <p:spPr>
          <a:xfrm flipV="1">
            <a:off x="1928813" y="30114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TextBox 7"/>
          <p:cNvSpPr txBox="1"/>
          <p:nvPr/>
        </p:nvSpPr>
        <p:spPr>
          <a:xfrm>
            <a:off x="2363788" y="2541588"/>
            <a:ext cx="1042987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4km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7" name="直接连接符 26"/>
          <p:cNvCxnSpPr/>
          <p:nvPr/>
        </p:nvCxnSpPr>
        <p:spPr>
          <a:xfrm>
            <a:off x="1935163" y="2601913"/>
            <a:ext cx="0" cy="936625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8" name="直接连接符 13"/>
          <p:cNvCxnSpPr/>
          <p:nvPr/>
        </p:nvCxnSpPr>
        <p:spPr>
          <a:xfrm flipH="1">
            <a:off x="1354138" y="3090863"/>
            <a:ext cx="552450" cy="97790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弧形 29"/>
          <p:cNvSpPr/>
          <p:nvPr/>
        </p:nvSpPr>
        <p:spPr bwMode="auto">
          <a:xfrm rot="8039537">
            <a:off x="1789906" y="2983706"/>
            <a:ext cx="211138" cy="333375"/>
          </a:xfrm>
          <a:prstGeom prst="arc">
            <a:avLst>
              <a:gd name="adj1" fmla="val 17830938"/>
              <a:gd name="adj2" fmla="val 0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31" name="TextBox 15"/>
          <p:cNvSpPr txBox="1"/>
          <p:nvPr/>
        </p:nvSpPr>
        <p:spPr>
          <a:xfrm>
            <a:off x="1535113" y="3506788"/>
            <a:ext cx="647700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30°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H="1" flipV="1">
            <a:off x="1647825" y="3386138"/>
            <a:ext cx="73025" cy="46037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" name="直接连接符 34"/>
          <p:cNvCxnSpPr/>
          <p:nvPr/>
        </p:nvCxnSpPr>
        <p:spPr>
          <a:xfrm flipH="1" flipV="1">
            <a:off x="1447800" y="3719513"/>
            <a:ext cx="71438" cy="46037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" name="直接连接符 35"/>
          <p:cNvCxnSpPr/>
          <p:nvPr/>
        </p:nvCxnSpPr>
        <p:spPr>
          <a:xfrm flipH="1" flipV="1">
            <a:off x="1273175" y="4022725"/>
            <a:ext cx="73025" cy="46038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TextBox 7"/>
          <p:cNvSpPr txBox="1"/>
          <p:nvPr/>
        </p:nvSpPr>
        <p:spPr>
          <a:xfrm>
            <a:off x="727075" y="3213100"/>
            <a:ext cx="1042988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3km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椭圆 38"/>
          <p:cNvSpPr/>
          <p:nvPr/>
        </p:nvSpPr>
        <p:spPr>
          <a:xfrm>
            <a:off x="1319213" y="4030663"/>
            <a:ext cx="65087" cy="635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latinLnBrk="1"/>
            <a:endParaRPr lang="zh-CN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40" name="TextBox 7"/>
          <p:cNvSpPr txBox="1"/>
          <p:nvPr/>
        </p:nvSpPr>
        <p:spPr>
          <a:xfrm>
            <a:off x="1290638" y="4032250"/>
            <a:ext cx="1195387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2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终点站</a:t>
            </a:r>
            <a:endParaRPr lang="zh-CN" altLang="en-US" sz="20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1" grpId="0"/>
      <p:bldP spid="38" grpId="0"/>
      <p:bldP spid="39" grpId="0" bldLvl="0" animBg="1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矩形 1"/>
          <p:cNvSpPr/>
          <p:nvPr/>
        </p:nvSpPr>
        <p:spPr>
          <a:xfrm>
            <a:off x="452438" y="554038"/>
            <a:ext cx="8064500" cy="95313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450850" indent="-450850" latinLnBrk="1"/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(2)</a:t>
            </a:r>
            <a:r>
              <a:rPr lang="zh-CN" altLang="zh-CN" sz="28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根据路线图，说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一</a:t>
            </a:r>
            <a:r>
              <a:rPr lang="zh-CN" altLang="zh-CN" sz="28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说公共汽车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沿原路返回时</a:t>
            </a:r>
            <a:r>
              <a:rPr lang="zh-CN" altLang="zh-CN" sz="28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行驶的方向和路程。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87963" y="1722438"/>
            <a:ext cx="3856037" cy="26908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30000"/>
              </a:lnSpc>
            </a:pP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答：返回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时从终点站先向北偏东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30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°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方向行驶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3km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，再向东行驶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4km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，最后向东偏南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40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°方向行驶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3km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到达起点站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。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cxnSp>
        <p:nvCxnSpPr>
          <p:cNvPr id="34819" name="直接连接符 25"/>
          <p:cNvCxnSpPr/>
          <p:nvPr/>
        </p:nvCxnSpPr>
        <p:spPr>
          <a:xfrm>
            <a:off x="1476375" y="2976563"/>
            <a:ext cx="754063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34820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1288" y="1790700"/>
            <a:ext cx="4983162" cy="28321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34821" name="直接连接符 6"/>
          <p:cNvCxnSpPr/>
          <p:nvPr/>
        </p:nvCxnSpPr>
        <p:spPr>
          <a:xfrm>
            <a:off x="3005138" y="2976563"/>
            <a:ext cx="754062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34822" name="直接连接符 7"/>
          <p:cNvCxnSpPr/>
          <p:nvPr/>
        </p:nvCxnSpPr>
        <p:spPr>
          <a:xfrm>
            <a:off x="3375025" y="2524125"/>
            <a:ext cx="0" cy="936625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34823" name="直接连接符 11"/>
          <p:cNvCxnSpPr/>
          <p:nvPr/>
        </p:nvCxnSpPr>
        <p:spPr>
          <a:xfrm flipH="1">
            <a:off x="1852613" y="2976563"/>
            <a:ext cx="1522412" cy="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24" name="直接连接符 12"/>
          <p:cNvCxnSpPr/>
          <p:nvPr/>
        </p:nvCxnSpPr>
        <p:spPr>
          <a:xfrm flipV="1">
            <a:off x="3032125" y="28971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25" name="直接连接符 18"/>
          <p:cNvCxnSpPr/>
          <p:nvPr/>
        </p:nvCxnSpPr>
        <p:spPr>
          <a:xfrm flipV="1">
            <a:off x="2636838" y="28971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26" name="直接连接符 19"/>
          <p:cNvCxnSpPr/>
          <p:nvPr/>
        </p:nvCxnSpPr>
        <p:spPr>
          <a:xfrm flipV="1">
            <a:off x="2243138" y="28971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27" name="直接连接符 21"/>
          <p:cNvCxnSpPr/>
          <p:nvPr/>
        </p:nvCxnSpPr>
        <p:spPr>
          <a:xfrm flipV="1">
            <a:off x="1852613" y="28971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828" name="TextBox 7"/>
          <p:cNvSpPr txBox="1"/>
          <p:nvPr/>
        </p:nvSpPr>
        <p:spPr>
          <a:xfrm>
            <a:off x="2287588" y="2427288"/>
            <a:ext cx="1042987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4km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829" name="直接连接符 26"/>
          <p:cNvCxnSpPr/>
          <p:nvPr/>
        </p:nvCxnSpPr>
        <p:spPr>
          <a:xfrm>
            <a:off x="1858963" y="2487613"/>
            <a:ext cx="0" cy="936625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34830" name="直接连接符 13"/>
          <p:cNvCxnSpPr/>
          <p:nvPr/>
        </p:nvCxnSpPr>
        <p:spPr>
          <a:xfrm flipH="1">
            <a:off x="1277938" y="2976563"/>
            <a:ext cx="552450" cy="97790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弧形 29"/>
          <p:cNvSpPr/>
          <p:nvPr/>
        </p:nvSpPr>
        <p:spPr bwMode="auto">
          <a:xfrm rot="8039537">
            <a:off x="1713706" y="2869406"/>
            <a:ext cx="211138" cy="333375"/>
          </a:xfrm>
          <a:prstGeom prst="arc">
            <a:avLst>
              <a:gd name="adj1" fmla="val 17830938"/>
              <a:gd name="adj2" fmla="val 0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34832" name="TextBox 15"/>
          <p:cNvSpPr txBox="1"/>
          <p:nvPr/>
        </p:nvSpPr>
        <p:spPr>
          <a:xfrm>
            <a:off x="1458913" y="3392488"/>
            <a:ext cx="647700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30°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4833" name="直接连接符 31"/>
          <p:cNvCxnSpPr/>
          <p:nvPr/>
        </p:nvCxnSpPr>
        <p:spPr>
          <a:xfrm flipH="1" flipV="1">
            <a:off x="1571625" y="3271838"/>
            <a:ext cx="73025" cy="46037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34" name="直接连接符 34"/>
          <p:cNvCxnSpPr/>
          <p:nvPr/>
        </p:nvCxnSpPr>
        <p:spPr>
          <a:xfrm flipH="1" flipV="1">
            <a:off x="1371600" y="3605213"/>
            <a:ext cx="71438" cy="46037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35" name="直接连接符 35"/>
          <p:cNvCxnSpPr/>
          <p:nvPr/>
        </p:nvCxnSpPr>
        <p:spPr>
          <a:xfrm flipH="1" flipV="1">
            <a:off x="1196975" y="3908425"/>
            <a:ext cx="73025" cy="46038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836" name="TextBox 7"/>
          <p:cNvSpPr txBox="1"/>
          <p:nvPr/>
        </p:nvSpPr>
        <p:spPr>
          <a:xfrm>
            <a:off x="650875" y="3098800"/>
            <a:ext cx="1042988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3km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37" name="椭圆 38"/>
          <p:cNvSpPr/>
          <p:nvPr/>
        </p:nvSpPr>
        <p:spPr>
          <a:xfrm>
            <a:off x="1243013" y="3916363"/>
            <a:ext cx="65087" cy="635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latinLnBrk="1"/>
            <a:endParaRPr lang="zh-CN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4838" name="TextBox 7"/>
          <p:cNvSpPr txBox="1"/>
          <p:nvPr/>
        </p:nvSpPr>
        <p:spPr>
          <a:xfrm>
            <a:off x="1214438" y="3917950"/>
            <a:ext cx="1195387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2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终点站</a:t>
            </a:r>
            <a:endParaRPr lang="zh-CN" altLang="en-US" sz="20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5841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5844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35845" name="图片 8" descr="老师3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407150" y="1998663"/>
            <a:ext cx="1592263" cy="25923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9FDC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5847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Rectangle 2"/>
          <p:cNvSpPr/>
          <p:nvPr/>
        </p:nvSpPr>
        <p:spPr>
          <a:xfrm>
            <a:off x="766763" y="1574800"/>
            <a:ext cx="8129587" cy="1524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从课后习题中选取；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完成练习册本课时的习题。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36866" name="组合 10"/>
          <p:cNvGrpSpPr/>
          <p:nvPr/>
        </p:nvGrpSpPr>
        <p:grpSpPr>
          <a:xfrm>
            <a:off x="0" y="-7937"/>
            <a:ext cx="2209800" cy="522287"/>
            <a:chOff x="0" y="1"/>
            <a:chExt cx="3480" cy="820"/>
          </a:xfrm>
        </p:grpSpPr>
        <p:sp>
          <p:nvSpPr>
            <p:cNvPr id="2" name="平行四边形 1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6" name="平行四边形 5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6869" name="文本框 62"/>
            <p:cNvSpPr txBox="1"/>
            <p:nvPr/>
          </p:nvSpPr>
          <p:spPr>
            <a:xfrm>
              <a:off x="502" y="1"/>
              <a:ext cx="2801" cy="8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8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课后作业</a:t>
              </a:r>
              <a:endParaRPr lang="zh-CN" altLang="en-US"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2529" name="组合 10"/>
          <p:cNvGrpSpPr/>
          <p:nvPr/>
        </p:nvGrpSpPr>
        <p:grpSpPr>
          <a:xfrm>
            <a:off x="0" y="-7937"/>
            <a:ext cx="2209800" cy="522287"/>
            <a:chOff x="0" y="1"/>
            <a:chExt cx="3480" cy="820"/>
          </a:xfrm>
        </p:grpSpPr>
        <p:sp>
          <p:nvSpPr>
            <p:cNvPr id="2" name="平行四边形 1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" name="平行四边形 2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2532" name="文本框 62"/>
            <p:cNvSpPr txBox="1"/>
            <p:nvPr/>
          </p:nvSpPr>
          <p:spPr>
            <a:xfrm>
              <a:off x="502" y="1"/>
              <a:ext cx="2801" cy="8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8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新课导入</a:t>
              </a:r>
              <a:endParaRPr lang="zh-CN" altLang="en-US"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1339850" y="469900"/>
            <a:ext cx="6065838" cy="4032250"/>
            <a:chOff x="2110" y="740"/>
            <a:chExt cx="9552" cy="6350"/>
          </a:xfrm>
        </p:grpSpPr>
        <p:pic>
          <p:nvPicPr>
            <p:cNvPr id="22534" name="Picture 2" descr="F:\刘静\ppt\儿童课件\14.png"/>
            <p:cNvPicPr>
              <a:picLocks noChangeAspect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110" y="740"/>
              <a:ext cx="9553" cy="635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2535" name="文本框 1"/>
            <p:cNvSpPr txBox="1"/>
            <p:nvPr/>
          </p:nvSpPr>
          <p:spPr>
            <a:xfrm>
              <a:off x="2532" y="2850"/>
              <a:ext cx="8709" cy="386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20000"/>
                </a:lnSpc>
              </a:pPr>
              <a:r>
                <a:rPr lang="zh-CN" altLang="en-US" sz="3200" b="1">
                  <a:latin typeface="黑体" panose="02010609060101010101" pitchFamily="49" charset="-122"/>
                  <a:ea typeface="黑体" panose="02010609060101010101" pitchFamily="49" charset="-122"/>
                </a:rPr>
                <a:t>台风是世界上最严重的自然灾害之一，中央气象台每半小时都会对台风路线进行一次定位，你知道吗？</a:t>
              </a:r>
              <a:endParaRPr lang="zh-CN" altLang="en-US" sz="3200" b="1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矩形 8216"/>
          <p:cNvSpPr/>
          <p:nvPr/>
        </p:nvSpPr>
        <p:spPr>
          <a:xfrm>
            <a:off x="-773112" y="781050"/>
            <a:ext cx="5065712" cy="8302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    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23554" name="文本框 2"/>
          <p:cNvSpPr txBox="1"/>
          <p:nvPr/>
        </p:nvSpPr>
        <p:spPr>
          <a:xfrm>
            <a:off x="663575" y="581025"/>
            <a:ext cx="3883025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知识点：描述路线图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23555" name="组合 10"/>
          <p:cNvGrpSpPr/>
          <p:nvPr/>
        </p:nvGrpSpPr>
        <p:grpSpPr>
          <a:xfrm>
            <a:off x="0" y="-7937"/>
            <a:ext cx="2209800" cy="522287"/>
            <a:chOff x="0" y="1"/>
            <a:chExt cx="3480" cy="820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3558" name="文本框 62"/>
            <p:cNvSpPr txBox="1"/>
            <p:nvPr/>
          </p:nvSpPr>
          <p:spPr>
            <a:xfrm>
              <a:off x="502" y="1"/>
              <a:ext cx="2801" cy="8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8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探究新知</a:t>
              </a:r>
              <a:endParaRPr lang="zh-CN" altLang="en-US"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23559" name="文本框 6"/>
          <p:cNvSpPr txBox="1"/>
          <p:nvPr/>
        </p:nvSpPr>
        <p:spPr>
          <a:xfrm>
            <a:off x="3492500" y="112713"/>
            <a:ext cx="1985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P21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例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3)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8196" name="Rectangle 7"/>
          <p:cNvSpPr/>
          <p:nvPr/>
        </p:nvSpPr>
        <p:spPr>
          <a:xfrm>
            <a:off x="920750" y="1103313"/>
            <a:ext cx="7848600" cy="10572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此次台风的大致路径如下图。你能用自己的语言说说台风的移动路线吗？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3561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050" y="1212850"/>
            <a:ext cx="606425" cy="4635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3562" name="组合 3"/>
          <p:cNvGrpSpPr/>
          <p:nvPr/>
        </p:nvGrpSpPr>
        <p:grpSpPr>
          <a:xfrm>
            <a:off x="1214438" y="2217738"/>
            <a:ext cx="6391275" cy="2849562"/>
            <a:chOff x="1136988" y="1894344"/>
            <a:chExt cx="6870023" cy="3061392"/>
          </a:xfrm>
        </p:grpSpPr>
        <p:pic>
          <p:nvPicPr>
            <p:cNvPr id="23563" name="图片 1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136988" y="1894344"/>
              <a:ext cx="6870023" cy="306139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3564" name="等腰三角形 2"/>
            <p:cNvSpPr/>
            <p:nvPr/>
          </p:nvSpPr>
          <p:spPr>
            <a:xfrm rot="-5555511">
              <a:off x="1282620" y="2231156"/>
              <a:ext cx="70453" cy="108046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latinLnBrk="1"/>
              <a:endParaRPr lang="zh-CN" altLang="en-US" dirty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23565" name="等腰三角形 8"/>
            <p:cNvSpPr/>
            <p:nvPr/>
          </p:nvSpPr>
          <p:spPr>
            <a:xfrm rot="-1782845">
              <a:off x="1766995" y="2272026"/>
              <a:ext cx="70453" cy="108046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latinLnBrk="1"/>
              <a:endParaRPr lang="zh-CN" altLang="en-US" dirty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23566" name="等腰三角形 9"/>
            <p:cNvSpPr/>
            <p:nvPr/>
          </p:nvSpPr>
          <p:spPr>
            <a:xfrm rot="-3687152">
              <a:off x="2288883" y="3118634"/>
              <a:ext cx="70453" cy="108046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latinLnBrk="1"/>
              <a:endParaRPr lang="zh-CN" altLang="en-US" dirty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23567" name="等腰三角形 10"/>
            <p:cNvSpPr/>
            <p:nvPr/>
          </p:nvSpPr>
          <p:spPr>
            <a:xfrm rot="-5555511">
              <a:off x="4855775" y="4571571"/>
              <a:ext cx="70453" cy="108046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latinLnBrk="1"/>
              <a:endParaRPr lang="zh-CN" altLang="en-US" dirty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23568" name="等腰三角形 11"/>
            <p:cNvSpPr/>
            <p:nvPr/>
          </p:nvSpPr>
          <p:spPr>
            <a:xfrm>
              <a:off x="7895622" y="2094171"/>
              <a:ext cx="70453" cy="108046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latinLnBrk="1"/>
              <a:endParaRPr lang="zh-CN" altLang="en-US" dirty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4577" name="Picture 8" descr="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313" y="1222375"/>
            <a:ext cx="7481887" cy="3606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6" name="文本框 1"/>
          <p:cNvSpPr txBox="1"/>
          <p:nvPr/>
        </p:nvSpPr>
        <p:spPr>
          <a:xfrm>
            <a:off x="2468563" y="700088"/>
            <a:ext cx="39560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认识图中的方向标</a:t>
            </a:r>
            <a:endParaRPr lang="zh-CN" altLang="en-US" sz="28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58" name="文本框 19"/>
          <p:cNvSpPr txBox="1"/>
          <p:nvPr/>
        </p:nvSpPr>
        <p:spPr>
          <a:xfrm>
            <a:off x="2603500" y="1612900"/>
            <a:ext cx="4095750" cy="12731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简易方向标所代表的方向等于图示的方向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7056438" y="1222375"/>
            <a:ext cx="1928812" cy="785813"/>
            <a:chOff x="12481" y="985"/>
            <a:chExt cx="4048" cy="1654"/>
          </a:xfrm>
        </p:grpSpPr>
        <p:sp>
          <p:nvSpPr>
            <p:cNvPr id="15" name="椭圆 14"/>
            <p:cNvSpPr/>
            <p:nvPr/>
          </p:nvSpPr>
          <p:spPr>
            <a:xfrm>
              <a:off x="12481" y="1409"/>
              <a:ext cx="1047" cy="1048"/>
            </a:xfrm>
            <a:prstGeom prst="ellipse">
              <a:avLst/>
            </a:prstGeom>
            <a:noFill/>
            <a:ln w="12700" cmpd="sng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z="100" strike="noStrike" noProof="1"/>
            </a:p>
          </p:txBody>
        </p:sp>
        <p:sp>
          <p:nvSpPr>
            <p:cNvPr id="16" name="圆角矩形标注 15"/>
            <p:cNvSpPr/>
            <p:nvPr/>
          </p:nvSpPr>
          <p:spPr>
            <a:xfrm>
              <a:off x="14031" y="985"/>
              <a:ext cx="2498" cy="1654"/>
            </a:xfrm>
            <a:prstGeom prst="wedgeRoundRectCallout">
              <a:avLst>
                <a:gd name="adj1" fmla="val -66360"/>
                <a:gd name="adj2" fmla="val 9360"/>
                <a:gd name="adj3" fmla="val 16667"/>
              </a:avLst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zh-CN" altLang="en-US" sz="2400" b="1" strike="noStrike" noProof="1">
                  <a:solidFill>
                    <a:schemeClr val="tx1"/>
                  </a:solidFill>
                  <a:effectLst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代表上为</a:t>
              </a:r>
              <a:r>
                <a:rPr lang="en-US" altLang="zh-CN" sz="2400" b="1" strike="noStrike" noProof="1">
                  <a:solidFill>
                    <a:schemeClr val="tx1"/>
                  </a:solidFill>
                  <a:effectLst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“</a:t>
              </a:r>
              <a:r>
                <a:rPr lang="zh-CN" altLang="en-US" sz="2400" b="1" strike="noStrike" noProof="1">
                  <a:solidFill>
                    <a:schemeClr val="tx1"/>
                  </a:solidFill>
                  <a:effectLst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北</a:t>
              </a:r>
              <a:r>
                <a:rPr lang="en-US" altLang="zh-CN" sz="2400" b="1" strike="noStrike" noProof="1">
                  <a:solidFill>
                    <a:schemeClr val="tx1"/>
                  </a:solidFill>
                  <a:effectLst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”</a:t>
              </a:r>
              <a:endParaRPr lang="en-US" altLang="zh-CN" sz="2400" b="1" strike="noStrike" noProof="1">
                <a:solidFill>
                  <a:schemeClr val="tx1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5601" name="Picture 8" descr="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313" y="1222375"/>
            <a:ext cx="7481887" cy="3606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5602" name="组合 18"/>
          <p:cNvGrpSpPr/>
          <p:nvPr/>
        </p:nvGrpSpPr>
        <p:grpSpPr>
          <a:xfrm>
            <a:off x="7056438" y="1222375"/>
            <a:ext cx="1928812" cy="785813"/>
            <a:chOff x="12481" y="985"/>
            <a:chExt cx="4048" cy="1654"/>
          </a:xfrm>
        </p:grpSpPr>
        <p:sp>
          <p:nvSpPr>
            <p:cNvPr id="15" name="椭圆 14"/>
            <p:cNvSpPr/>
            <p:nvPr/>
          </p:nvSpPr>
          <p:spPr>
            <a:xfrm>
              <a:off x="12481" y="1409"/>
              <a:ext cx="1047" cy="1048"/>
            </a:xfrm>
            <a:prstGeom prst="ellipse">
              <a:avLst/>
            </a:prstGeom>
            <a:noFill/>
            <a:ln w="12700" cmpd="sng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z="100" strike="noStrike" noProof="1"/>
            </a:p>
          </p:txBody>
        </p:sp>
        <p:sp>
          <p:nvSpPr>
            <p:cNvPr id="16" name="圆角矩形标注 15"/>
            <p:cNvSpPr/>
            <p:nvPr/>
          </p:nvSpPr>
          <p:spPr>
            <a:xfrm>
              <a:off x="14031" y="985"/>
              <a:ext cx="2498" cy="1654"/>
            </a:xfrm>
            <a:prstGeom prst="wedgeRoundRectCallout">
              <a:avLst>
                <a:gd name="adj1" fmla="val -66360"/>
                <a:gd name="adj2" fmla="val 9360"/>
                <a:gd name="adj3" fmla="val 16667"/>
              </a:avLst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zh-CN" altLang="en-US" sz="2400" b="1" strike="noStrike" noProof="1">
                  <a:solidFill>
                    <a:schemeClr val="tx1"/>
                  </a:solidFill>
                  <a:effectLst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代表上为</a:t>
              </a:r>
              <a:r>
                <a:rPr lang="en-US" altLang="zh-CN" sz="2400" b="1" strike="noStrike" noProof="1">
                  <a:solidFill>
                    <a:schemeClr val="tx1"/>
                  </a:solidFill>
                  <a:effectLst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“</a:t>
              </a:r>
              <a:r>
                <a:rPr lang="zh-CN" altLang="en-US" sz="2400" b="1" strike="noStrike" noProof="1">
                  <a:solidFill>
                    <a:schemeClr val="tx1"/>
                  </a:solidFill>
                  <a:effectLst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北</a:t>
              </a:r>
              <a:r>
                <a:rPr lang="en-US" altLang="zh-CN" sz="2400" b="1" strike="noStrike" noProof="1">
                  <a:solidFill>
                    <a:schemeClr val="tx1"/>
                  </a:solidFill>
                  <a:effectLst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”</a:t>
              </a:r>
              <a:endParaRPr lang="en-US" altLang="zh-CN" sz="2400" b="1" strike="noStrike" noProof="1">
                <a:solidFill>
                  <a:schemeClr val="tx1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2508250" y="431800"/>
            <a:ext cx="3482975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确定分段行程路线</a:t>
            </a:r>
            <a:endParaRPr lang="zh-CN" altLang="en-US" sz="28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863850" y="952500"/>
            <a:ext cx="4248150" cy="26908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en-US" altLang="zh-CN" sz="260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260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600">
                <a:latin typeface="黑体" panose="02010609060101010101" pitchFamily="49" charset="-122"/>
                <a:ea typeface="黑体" panose="02010609060101010101" pitchFamily="49" charset="-122"/>
              </a:rPr>
              <a:t>用方向和距离描述台风移动的具体路线，先明确它的分段行程路线：台风生成地 →预告时台风中心位置    </a:t>
            </a:r>
            <a:endParaRPr lang="zh-CN" altLang="en-US" sz="260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600">
                <a:latin typeface="黑体" panose="02010609060101010101" pitchFamily="49" charset="-122"/>
                <a:ea typeface="黑体" panose="02010609060101010101" pitchFamily="49" charset="-122"/>
              </a:rPr>
              <a:t>          →</a:t>
            </a:r>
            <a:r>
              <a:rPr lang="en-US" altLang="zh-CN" sz="2600"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sz="2600">
                <a:latin typeface="黑体" panose="02010609060101010101" pitchFamily="49" charset="-122"/>
                <a:ea typeface="黑体" panose="02010609060101010101" pitchFamily="49" charset="-122"/>
              </a:rPr>
              <a:t>市→</a:t>
            </a:r>
            <a:r>
              <a:rPr lang="en-US" altLang="zh-CN" sz="2600"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sz="2600">
                <a:latin typeface="黑体" panose="02010609060101010101" pitchFamily="49" charset="-122"/>
                <a:ea typeface="黑体" panose="02010609060101010101" pitchFamily="49" charset="-122"/>
              </a:rPr>
              <a:t>市</a:t>
            </a:r>
            <a:endParaRPr lang="zh-CN" altLang="en-US" sz="26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35025" y="1517650"/>
            <a:ext cx="3905250" cy="3114675"/>
            <a:chOff x="1316" y="2390"/>
            <a:chExt cx="6149" cy="4904"/>
          </a:xfrm>
        </p:grpSpPr>
        <p:sp>
          <p:nvSpPr>
            <p:cNvPr id="4" name="椭圆 3"/>
            <p:cNvSpPr/>
            <p:nvPr/>
          </p:nvSpPr>
          <p:spPr>
            <a:xfrm>
              <a:off x="6678" y="6509"/>
              <a:ext cx="785" cy="784"/>
            </a:xfrm>
            <a:prstGeom prst="ellipse">
              <a:avLst/>
            </a:prstGeom>
            <a:noFill/>
            <a:ln w="12700" cmpd="sng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z="100" strike="noStrike" noProof="1"/>
            </a:p>
          </p:txBody>
        </p:sp>
        <p:sp>
          <p:nvSpPr>
            <p:cNvPr id="5" name="椭圆 4"/>
            <p:cNvSpPr/>
            <p:nvPr/>
          </p:nvSpPr>
          <p:spPr>
            <a:xfrm>
              <a:off x="2132" y="3997"/>
              <a:ext cx="785" cy="784"/>
            </a:xfrm>
            <a:prstGeom prst="ellipse">
              <a:avLst/>
            </a:prstGeom>
            <a:noFill/>
            <a:ln w="12700" cmpd="sng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z="100" strike="noStrike" noProof="1"/>
            </a:p>
          </p:txBody>
        </p:sp>
        <p:sp>
          <p:nvSpPr>
            <p:cNvPr id="6" name="椭圆 5"/>
            <p:cNvSpPr/>
            <p:nvPr/>
          </p:nvSpPr>
          <p:spPr>
            <a:xfrm>
              <a:off x="1315" y="2389"/>
              <a:ext cx="785" cy="784"/>
            </a:xfrm>
            <a:prstGeom prst="ellipse">
              <a:avLst/>
            </a:prstGeom>
            <a:noFill/>
            <a:ln w="12700" cmpd="sng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z="100" strike="noStrike" noProof="1"/>
            </a:p>
          </p:txBody>
        </p:sp>
      </p:grpSp>
      <p:sp>
        <p:nvSpPr>
          <p:cNvPr id="8" name="椭圆 7"/>
          <p:cNvSpPr/>
          <p:nvPr/>
        </p:nvSpPr>
        <p:spPr>
          <a:xfrm>
            <a:off x="7185025" y="4170363"/>
            <a:ext cx="498475" cy="496888"/>
          </a:xfrm>
          <a:prstGeom prst="ellipse">
            <a:avLst/>
          </a:prstGeom>
          <a:noFill/>
          <a:ln w="127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z="100" strike="noStrike" noProof="1"/>
          </a:p>
        </p:txBody>
      </p:sp>
      <p:sp>
        <p:nvSpPr>
          <p:cNvPr id="25612" name="文本框 10"/>
          <p:cNvSpPr txBox="1"/>
          <p:nvPr/>
        </p:nvSpPr>
        <p:spPr>
          <a:xfrm rot="-2340000">
            <a:off x="4359275" y="4032250"/>
            <a:ext cx="590550" cy="3381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1600" b="1">
                <a:solidFill>
                  <a:srgbClr val="E4E4E4"/>
                </a:solidFill>
                <a:latin typeface="魏碑体" charset="0"/>
                <a:ea typeface="宋体" panose="02010600030101010101" pitchFamily="2" charset="-122"/>
              </a:rPr>
              <a:t>优翼</a:t>
            </a:r>
            <a:endParaRPr lang="zh-CN" altLang="en-US" sz="1600" b="1">
              <a:solidFill>
                <a:srgbClr val="E4E4E4"/>
              </a:solidFill>
              <a:latin typeface="魏碑体" charset="0"/>
              <a:ea typeface="魏碑体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8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6625" name="Picture 8" descr="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9088" y="1466850"/>
            <a:ext cx="7481887" cy="3606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" name="文本框 24"/>
          <p:cNvSpPr txBox="1"/>
          <p:nvPr/>
        </p:nvSpPr>
        <p:spPr>
          <a:xfrm>
            <a:off x="577850" y="514350"/>
            <a:ext cx="8191500" cy="952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确定每一段台风移动的方向和距离，综合描述台 </a:t>
            </a:r>
            <a:endParaRPr lang="zh-CN" altLang="en-US" sz="28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风的移动路线。</a:t>
            </a:r>
            <a:endParaRPr lang="zh-CN" altLang="en-US" sz="28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6627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213" y="3341688"/>
            <a:ext cx="914400" cy="1133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28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1788" y="1733550"/>
            <a:ext cx="1590675" cy="742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" name="文本框 25"/>
          <p:cNvSpPr txBox="1"/>
          <p:nvPr/>
        </p:nvSpPr>
        <p:spPr>
          <a:xfrm>
            <a:off x="2671763" y="2384425"/>
            <a:ext cx="6242050" cy="17700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       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接着，台风又 改变方向，向北偏西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30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°方向移动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了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200km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，到达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市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……</a:t>
            </a:r>
            <a:endParaRPr lang="en-US" altLang="zh-CN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H="1" flipV="1">
            <a:off x="4424363" y="4660900"/>
            <a:ext cx="29845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 flipV="1">
            <a:off x="1609725" y="2994025"/>
            <a:ext cx="2819400" cy="16668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 flipV="1">
            <a:off x="1039813" y="2047875"/>
            <a:ext cx="565150" cy="9175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1624013" y="1423988"/>
            <a:ext cx="6799262" cy="1082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台风生成以后，先是沿正西方向移动了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540km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209800" y="1857375"/>
            <a:ext cx="644207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然后改变方向，向西偏北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30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°方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向移动了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600km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到达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市。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8" grpId="0"/>
      <p:bldP spid="20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865188" y="823913"/>
            <a:ext cx="7413625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711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Times New Roman" panose="02020603050405020304" pitchFamily="18" charset="0"/>
              </a:rPr>
              <a:t>描述路线图的方法：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Times New Roman" panose="02020603050405020304" pitchFamily="18" charset="0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Times New Roman" panose="02020603050405020304" pitchFamily="18" charset="0"/>
              </a:rPr>
              <a:t>．描述简单的路线图，可以把行程路线分成几段，再逐段描述。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Times New Roman" panose="02020603050405020304" pitchFamily="18" charset="0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Times New Roman" panose="02020603050405020304" pitchFamily="18" charset="0"/>
              </a:rPr>
              <a:t>．要按照行走的路线，确定观测点及行走的方向和距离。</a:t>
            </a:r>
            <a:endParaRPr kumimoji="0" lang="zh-CN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0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charRg st="10" end="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1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charRg st="41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TextBox 13"/>
          <p:cNvSpPr txBox="1"/>
          <p:nvPr/>
        </p:nvSpPr>
        <p:spPr>
          <a:xfrm>
            <a:off x="923925" y="1090613"/>
            <a:ext cx="5846763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根据同伴的描述，画出路线示意图。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28674" name="文本框 6"/>
          <p:cNvSpPr txBox="1"/>
          <p:nvPr/>
        </p:nvSpPr>
        <p:spPr>
          <a:xfrm>
            <a:off x="3416300" y="122238"/>
            <a:ext cx="24812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P21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做一做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28675" name="Picture 4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426"/>
          <a:stretch>
            <a:fillRect/>
          </a:stretch>
        </p:blipFill>
        <p:spPr>
          <a:xfrm>
            <a:off x="644525" y="479425"/>
            <a:ext cx="1446213" cy="5048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8676" name="组合 2"/>
          <p:cNvGrpSpPr/>
          <p:nvPr/>
        </p:nvGrpSpPr>
        <p:grpSpPr>
          <a:xfrm>
            <a:off x="4931410" y="2570831"/>
            <a:ext cx="3635664" cy="2071972"/>
            <a:chOff x="7134" y="2464"/>
            <a:chExt cx="5725" cy="3261"/>
          </a:xfrm>
        </p:grpSpPr>
        <p:sp>
          <p:nvSpPr>
            <p:cNvPr id="6" name="圆角矩形标注 5"/>
            <p:cNvSpPr/>
            <p:nvPr/>
          </p:nvSpPr>
          <p:spPr>
            <a:xfrm>
              <a:off x="8722" y="2464"/>
              <a:ext cx="4137" cy="1390"/>
            </a:xfrm>
            <a:prstGeom prst="wedgeRoundRectCallout">
              <a:avLst>
                <a:gd name="adj1" fmla="val -50969"/>
                <a:gd name="adj2" fmla="val 81032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>
                <a:lnSpc>
                  <a:spcPct val="90000"/>
                </a:lnSpc>
              </a:pPr>
              <a:r>
                <a:rPr lang="zh-CN" altLang="en-US" sz="2800" b="1" strike="noStrike" noProof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sym typeface="+mn-ea"/>
                </a:rPr>
                <a:t>我先定下你出发时的位置。</a:t>
              </a:r>
              <a:endParaRPr lang="zh-CN" altLang="en-US" sz="2800" b="1" strike="noStrike" noProof="1">
                <a:solidFill>
                  <a:schemeClr val="tx1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endParaRPr>
            </a:p>
          </p:txBody>
        </p:sp>
        <p:pic>
          <p:nvPicPr>
            <p:cNvPr id="28678" name="图片 1" descr="男0114 拷贝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34" y="4050"/>
              <a:ext cx="1436" cy="167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8679" name="组合 4"/>
          <p:cNvGrpSpPr/>
          <p:nvPr/>
        </p:nvGrpSpPr>
        <p:grpSpPr>
          <a:xfrm>
            <a:off x="652780" y="1846222"/>
            <a:ext cx="3450558" cy="2866748"/>
            <a:chOff x="690" y="2116"/>
            <a:chExt cx="5433" cy="4514"/>
          </a:xfrm>
        </p:grpSpPr>
        <p:sp>
          <p:nvSpPr>
            <p:cNvPr id="16" name="圆角矩形标注 15"/>
            <p:cNvSpPr/>
            <p:nvPr/>
          </p:nvSpPr>
          <p:spPr>
            <a:xfrm>
              <a:off x="690" y="2116"/>
              <a:ext cx="5028" cy="2636"/>
            </a:xfrm>
            <a:prstGeom prst="wedgeRoundRectCallout">
              <a:avLst>
                <a:gd name="adj1" fmla="val 31618"/>
                <a:gd name="adj2" fmla="val 63216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l" fontAlgn="base">
                <a:lnSpc>
                  <a:spcPct val="90000"/>
                </a:lnSpc>
              </a:pPr>
              <a:r>
                <a:rPr lang="zh-CN" altLang="en-US" sz="2800" b="1" strike="noStrike" noProof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我沿正南方向走50m到路口，再沿南偏西30°方向走100m到公园。</a:t>
              </a:r>
              <a:endParaRPr lang="zh-CN" altLang="en-US" sz="2800" b="1" strike="noStrike" noProof="1">
                <a:solidFill>
                  <a:schemeClr val="tx1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endParaRPr>
            </a:p>
          </p:txBody>
        </p:sp>
        <p:pic>
          <p:nvPicPr>
            <p:cNvPr id="28681" name="图片 3" descr="女022拷贝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05" y="4844"/>
              <a:ext cx="1418" cy="1786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20" name="TextBox 22"/>
          <p:cNvSpPr txBox="1"/>
          <p:nvPr/>
        </p:nvSpPr>
        <p:spPr>
          <a:xfrm>
            <a:off x="4748213" y="4195763"/>
            <a:ext cx="1303337" cy="523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公园</a:t>
            </a:r>
            <a:endParaRPr lang="zh-CN" altLang="en-US" sz="2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9698" name="Picture 1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89325" y="476250"/>
            <a:ext cx="4319588" cy="39036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699" name="TextBox 2"/>
          <p:cNvSpPr txBox="1"/>
          <p:nvPr/>
        </p:nvSpPr>
        <p:spPr>
          <a:xfrm>
            <a:off x="5441950" y="2097088"/>
            <a:ext cx="1619250" cy="523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出发点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29700" name="直接连接符 4"/>
          <p:cNvCxnSpPr/>
          <p:nvPr/>
        </p:nvCxnSpPr>
        <p:spPr>
          <a:xfrm>
            <a:off x="5405438" y="3748088"/>
            <a:ext cx="71437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701" name="直接连接符 6"/>
          <p:cNvCxnSpPr/>
          <p:nvPr/>
        </p:nvCxnSpPr>
        <p:spPr>
          <a:xfrm>
            <a:off x="5405438" y="3228975"/>
            <a:ext cx="71437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510" name="TextBox 7"/>
          <p:cNvSpPr txBox="1"/>
          <p:nvPr/>
        </p:nvSpPr>
        <p:spPr>
          <a:xfrm>
            <a:off x="5370513" y="2663825"/>
            <a:ext cx="1042987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50m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1" name="TextBox 8"/>
          <p:cNvSpPr txBox="1"/>
          <p:nvPr/>
        </p:nvSpPr>
        <p:spPr>
          <a:xfrm>
            <a:off x="5567363" y="3209925"/>
            <a:ext cx="1055687" cy="523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路口</a:t>
            </a:r>
            <a:endParaRPr lang="zh-CN" altLang="en-US" sz="2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512" name="椭圆 9"/>
          <p:cNvSpPr/>
          <p:nvPr/>
        </p:nvSpPr>
        <p:spPr>
          <a:xfrm>
            <a:off x="5362575" y="3181350"/>
            <a:ext cx="71438" cy="730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latinLnBrk="1"/>
            <a:endParaRPr lang="zh-CN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cxnSp>
        <p:nvCxnSpPr>
          <p:cNvPr id="21513" name="直接连接符 11"/>
          <p:cNvCxnSpPr/>
          <p:nvPr/>
        </p:nvCxnSpPr>
        <p:spPr>
          <a:xfrm>
            <a:off x="4762500" y="3224213"/>
            <a:ext cx="13271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</p:spPr>
      </p:cxnSp>
      <p:cxnSp>
        <p:nvCxnSpPr>
          <p:cNvPr id="21514" name="直接连接符 13"/>
          <p:cNvCxnSpPr/>
          <p:nvPr/>
        </p:nvCxnSpPr>
        <p:spPr>
          <a:xfrm flipH="1">
            <a:off x="4541838" y="3227388"/>
            <a:ext cx="854075" cy="1509712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弧形 14"/>
          <p:cNvSpPr/>
          <p:nvPr/>
        </p:nvSpPr>
        <p:spPr bwMode="auto">
          <a:xfrm rot="8039537">
            <a:off x="5217319" y="3169444"/>
            <a:ext cx="288925" cy="395288"/>
          </a:xfrm>
          <a:prstGeom prst="arc">
            <a:avLst>
              <a:gd name="adj1" fmla="val 17830938"/>
              <a:gd name="adj2" fmla="val 0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21516" name="TextBox 15"/>
          <p:cNvSpPr txBox="1"/>
          <p:nvPr/>
        </p:nvSpPr>
        <p:spPr>
          <a:xfrm>
            <a:off x="4919663" y="3808413"/>
            <a:ext cx="647700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30°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1517" name="直接连接符 18"/>
          <p:cNvCxnSpPr/>
          <p:nvPr/>
        </p:nvCxnSpPr>
        <p:spPr>
          <a:xfrm>
            <a:off x="4786313" y="4305300"/>
            <a:ext cx="98425" cy="5080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518" name="TextBox 20"/>
          <p:cNvSpPr txBox="1"/>
          <p:nvPr/>
        </p:nvSpPr>
        <p:spPr>
          <a:xfrm rot="-2956856">
            <a:off x="4362450" y="3478213"/>
            <a:ext cx="919163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100m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9" name="椭圆 21"/>
          <p:cNvSpPr/>
          <p:nvPr/>
        </p:nvSpPr>
        <p:spPr>
          <a:xfrm>
            <a:off x="4741863" y="4262438"/>
            <a:ext cx="77787" cy="7778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latinLnBrk="1"/>
            <a:endParaRPr lang="zh-CN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5" name="箭头: 下 4"/>
          <p:cNvSpPr/>
          <p:nvPr/>
        </p:nvSpPr>
        <p:spPr>
          <a:xfrm>
            <a:off x="5294313" y="2622550"/>
            <a:ext cx="204787" cy="598488"/>
          </a:xfrm>
          <a:prstGeom prst="downArrow">
            <a:avLst>
              <a:gd name="adj1" fmla="val 20314"/>
              <a:gd name="adj2" fmla="val 53443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latinLnBrk="1"/>
            <a:endParaRPr lang="zh-CN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grpSp>
        <p:nvGrpSpPr>
          <p:cNvPr id="29713" name="组合 8"/>
          <p:cNvGrpSpPr/>
          <p:nvPr/>
        </p:nvGrpSpPr>
        <p:grpSpPr>
          <a:xfrm>
            <a:off x="7286625" y="3346450"/>
            <a:ext cx="687388" cy="71438"/>
            <a:chOff x="11475" y="5269"/>
            <a:chExt cx="1082" cy="113"/>
          </a:xfrm>
        </p:grpSpPr>
        <p:cxnSp>
          <p:nvCxnSpPr>
            <p:cNvPr id="29714" name="直接连接符 1"/>
            <p:cNvCxnSpPr/>
            <p:nvPr/>
          </p:nvCxnSpPr>
          <p:spPr>
            <a:xfrm>
              <a:off x="11475" y="5380"/>
              <a:ext cx="1083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715" name="直接连接符 4"/>
            <p:cNvCxnSpPr/>
            <p:nvPr/>
          </p:nvCxnSpPr>
          <p:spPr>
            <a:xfrm rot="-5400000">
              <a:off x="11418" y="5324"/>
              <a:ext cx="112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716" name="直接连接符 4"/>
            <p:cNvCxnSpPr/>
            <p:nvPr/>
          </p:nvCxnSpPr>
          <p:spPr>
            <a:xfrm rot="-5400000">
              <a:off x="12487" y="5325"/>
              <a:ext cx="112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9717" name="TextBox 7"/>
          <p:cNvSpPr txBox="1"/>
          <p:nvPr/>
        </p:nvSpPr>
        <p:spPr>
          <a:xfrm>
            <a:off x="7286625" y="2882900"/>
            <a:ext cx="1042988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latin typeface="Times New Roman" panose="02020603050405020304" pitchFamily="18" charset="0"/>
                <a:ea typeface="Gulim" panose="020B0600000101010101" pitchFamily="34" charset="-127"/>
              </a:rPr>
              <a:t>50m</a:t>
            </a:r>
            <a:endParaRPr lang="en-US" altLang="zh-CN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" name="直接连接符 18"/>
          <p:cNvCxnSpPr/>
          <p:nvPr/>
        </p:nvCxnSpPr>
        <p:spPr>
          <a:xfrm>
            <a:off x="5086350" y="3775075"/>
            <a:ext cx="98425" cy="5080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8679" name="组合 4"/>
          <p:cNvGrpSpPr/>
          <p:nvPr/>
        </p:nvGrpSpPr>
        <p:grpSpPr>
          <a:xfrm>
            <a:off x="437515" y="1404234"/>
            <a:ext cx="3162853" cy="3144913"/>
            <a:chOff x="690" y="1759"/>
            <a:chExt cx="4980" cy="4952"/>
          </a:xfrm>
        </p:grpSpPr>
        <p:sp>
          <p:nvSpPr>
            <p:cNvPr id="3" name="圆角矩形标注 2"/>
            <p:cNvSpPr/>
            <p:nvPr/>
          </p:nvSpPr>
          <p:spPr>
            <a:xfrm>
              <a:off x="690" y="1759"/>
              <a:ext cx="4925" cy="2878"/>
            </a:xfrm>
            <a:prstGeom prst="wedgeRoundRectCallout">
              <a:avLst>
                <a:gd name="adj1" fmla="val 31618"/>
                <a:gd name="adj2" fmla="val 63216"/>
                <a:gd name="adj3" fmla="val 16667"/>
              </a:avLst>
            </a:prstGeom>
            <a:solidFill>
              <a:schemeClr val="bg1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l" fontAlgn="base">
                <a:lnSpc>
                  <a:spcPct val="90000"/>
                </a:lnSpc>
              </a:pPr>
              <a:r>
                <a:rPr lang="zh-CN" altLang="en-US" sz="2800" b="1" strike="noStrike" noProof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我沿正南方向走50m到路口，再沿南偏西30°方向走100m到公园。</a:t>
              </a:r>
              <a:endParaRPr lang="zh-CN" altLang="en-US" sz="2800" b="1" strike="noStrike" noProof="1">
                <a:solidFill>
                  <a:schemeClr val="tx1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endParaRPr>
            </a:p>
          </p:txBody>
        </p:sp>
        <p:pic>
          <p:nvPicPr>
            <p:cNvPr id="28681" name="图片 3" descr="女022拷贝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52" y="4925"/>
              <a:ext cx="1418" cy="1786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0" grpId="0"/>
      <p:bldP spid="21510" grpId="0"/>
      <p:bldP spid="21511" grpId="0"/>
      <p:bldP spid="21512" grpId="0" bldLvl="0" animBg="1"/>
      <p:bldP spid="21516" grpId="0"/>
      <p:bldP spid="21518" grpId="0"/>
      <p:bldP spid="21519" grpId="0" bldLvl="0" animBg="1"/>
      <p:bldP spid="5" grpId="0" bldLvl="0" animBg="1"/>
      <p:bldP spid="5" grpId="1" bldLvl="0" animBg="1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2642.0251968503935,&quot;width&quot;:6717.707086614173}"/>
</p:tagLst>
</file>

<file path=ppt/tags/tag2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5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1242</Words>
  <Application>WPS 演示</Application>
  <PresentationFormat>全屏显示(16:9)</PresentationFormat>
  <Paragraphs>236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4" baseType="lpstr">
      <vt:lpstr>Arial</vt:lpstr>
      <vt:lpstr>宋体</vt:lpstr>
      <vt:lpstr>Wingdings</vt:lpstr>
      <vt:lpstr>Calibri</vt:lpstr>
      <vt:lpstr>Times New Roman</vt:lpstr>
      <vt:lpstr>Arial</vt:lpstr>
      <vt:lpstr>黑体</vt:lpstr>
      <vt:lpstr>微软雅黑</vt:lpstr>
      <vt:lpstr>楷体</vt:lpstr>
      <vt:lpstr>Gulim</vt:lpstr>
      <vt:lpstr>魏碑体</vt:lpstr>
      <vt:lpstr>Segoe Print</vt:lpstr>
      <vt:lpstr>楷体_GB2312</vt:lpstr>
      <vt:lpstr>新宋体</vt:lpstr>
      <vt:lpstr>Arial Narrow</vt:lpstr>
      <vt:lpstr>Bell MT</vt:lpstr>
      <vt:lpstr>Arial Unicode MS</vt:lpstr>
      <vt:lpstr>5_默认设计模板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2022-09-01T15:05:26Z</dcterms:created>
  <dcterms:modified xsi:type="dcterms:W3CDTF">2022-09-01T15:05:26Z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  <property fmtid="{D5CDD505-2E9C-101B-9397-08002B2CF9AE}" pid="3" name="KSORubyTemplateID">
    <vt:lpwstr>13</vt:lpwstr>
  </property>
  <property fmtid="{D5CDD505-2E9C-101B-9397-08002B2CF9AE}" pid="4" name="ICV">
    <vt:lpwstr>5C97801574F741458F184BB94D6696F9</vt:lpwstr>
  </property>
</Properties>
</file>