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22" r:id="rId3"/>
    <p:sldId id="358" r:id="rId4"/>
    <p:sldId id="359" r:id="rId5"/>
    <p:sldId id="336" r:id="rId6"/>
    <p:sldId id="337" r:id="rId8"/>
    <p:sldId id="338" r:id="rId9"/>
    <p:sldId id="402" r:id="rId10"/>
    <p:sldId id="347" r:id="rId11"/>
    <p:sldId id="360" r:id="rId12"/>
    <p:sldId id="348" r:id="rId13"/>
    <p:sldId id="349" r:id="rId14"/>
    <p:sldId id="361" r:id="rId15"/>
    <p:sldId id="351" r:id="rId16"/>
    <p:sldId id="352" r:id="rId17"/>
    <p:sldId id="413" r:id="rId18"/>
  </p:sldIdLst>
  <p:sldSz cx="9144000" cy="5143500" type="screen16x9"/>
  <p:notesSz cx="6858000" cy="9144000"/>
  <p:custDataLst>
    <p:tags r:id="rId22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81C6FF"/>
    <a:srgbClr val="ADDAFF"/>
    <a:srgbClr val="0000FF"/>
    <a:srgbClr val="CCFF99"/>
    <a:srgbClr val="6600CC"/>
    <a:srgbClr val="00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3" autoAdjust="0"/>
    <p:restoredTop sz="77725" autoAdjust="0"/>
  </p:normalViewPr>
  <p:slideViewPr>
    <p:cSldViewPr showGuides="1">
      <p:cViewPr varScale="1">
        <p:scale>
          <a:sx n="149" d="100"/>
          <a:sy n="149" d="100"/>
        </p:scale>
        <p:origin x="876" y="108"/>
      </p:cViewPr>
      <p:guideLst>
        <p:guide orient="horz" pos="1596"/>
        <p:guide pos="29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0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57.wmf"/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61.wmf"/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.wmf"/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7" Type="http://schemas.openxmlformats.org/officeDocument/2006/relationships/image" Target="../media/image36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7" Type="http://schemas.openxmlformats.org/officeDocument/2006/relationships/image" Target="../media/image44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49.wmf"/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4D966F4E-431D-441A-AC62-12BCEC04C4C3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9690AA21-D49F-47AC-84AF-5C46B06147F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>
              <a:ea typeface="Malgun Gothic" panose="020B0503020000020004" charset="-127"/>
            </a:endParaRPr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F937873F-273A-4C35-9A9A-90EAF44BA3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>
              <a:ea typeface="Malgun Gothic" panose="020B0503020000020004" charset="-127"/>
            </a:endParaRPr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1B9B498F-1DF8-4D74-9FA9-08BF209F8F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1EB8DD57-D5B4-4B4C-B27E-B3467C7ABA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9B69558E-56D7-4010-B6D0-BE4376A895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BE1B72BF-6B4E-4566-979B-1399E54F72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793C34EC-CA83-462E-9CBB-44F5B05E1C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ACA1F58D-F49E-414C-9AE9-FB196E383D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fld id="{676F74AA-4283-4AAE-B675-E250D98E5D45}" type="slidenum">
              <a:rPr lang="zh-CN" altLang="en-US" sz="1800" smtClean="0"/>
            </a:fld>
            <a:endParaRPr lang="zh-CN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41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9.wmf"/><Relationship Id="rId3" Type="http://schemas.openxmlformats.org/officeDocument/2006/relationships/oleObject" Target="../embeddings/oleObject26.bin"/><Relationship Id="rId22" Type="http://schemas.openxmlformats.org/officeDocument/2006/relationships/notesSlide" Target="../notesSlides/notesSlide6.xml"/><Relationship Id="rId21" Type="http://schemas.openxmlformats.org/officeDocument/2006/relationships/vmlDrawing" Target="../drawings/vmlDrawing7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38.wmf"/><Relationship Id="rId19" Type="http://schemas.openxmlformats.org/officeDocument/2006/relationships/image" Target="../media/image45.wmf"/><Relationship Id="rId18" Type="http://schemas.openxmlformats.org/officeDocument/2006/relationships/oleObject" Target="../embeddings/oleObject32.bin"/><Relationship Id="rId17" Type="http://schemas.openxmlformats.org/officeDocument/2006/relationships/image" Target="../media/image9.png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image" Target="../media/image44.wmf"/><Relationship Id="rId13" Type="http://schemas.openxmlformats.org/officeDocument/2006/relationships/oleObject" Target="../embeddings/oleObject31.bin"/><Relationship Id="rId12" Type="http://schemas.openxmlformats.org/officeDocument/2006/relationships/image" Target="../media/image43.wmf"/><Relationship Id="rId11" Type="http://schemas.openxmlformats.org/officeDocument/2006/relationships/oleObject" Target="../embeddings/oleObject30.bin"/><Relationship Id="rId10" Type="http://schemas.openxmlformats.org/officeDocument/2006/relationships/image" Target="../media/image42.wmf"/><Relationship Id="rId1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image" Target="../media/image49.wmf"/><Relationship Id="rId7" Type="http://schemas.openxmlformats.org/officeDocument/2006/relationships/oleObject" Target="../embeddings/oleObject36.bin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7.wmf"/><Relationship Id="rId3" Type="http://schemas.openxmlformats.org/officeDocument/2006/relationships/oleObject" Target="../embeddings/oleObject34.bin"/><Relationship Id="rId2" Type="http://schemas.openxmlformats.org/officeDocument/2006/relationships/image" Target="../media/image46.wmf"/><Relationship Id="rId14" Type="http://schemas.openxmlformats.org/officeDocument/2006/relationships/notesSlide" Target="../notesSlides/notesSlide7.xml"/><Relationship Id="rId13" Type="http://schemas.openxmlformats.org/officeDocument/2006/relationships/vmlDrawing" Target="../drawings/vmlDrawing8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10" Type="http://schemas.openxmlformats.org/officeDocument/2006/relationships/tags" Target="../tags/tag13.xml"/><Relationship Id="rId1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1.wmf"/><Relationship Id="rId3" Type="http://schemas.openxmlformats.org/officeDocument/2006/relationships/oleObject" Target="../embeddings/oleObject38.bin"/><Relationship Id="rId2" Type="http://schemas.openxmlformats.org/officeDocument/2006/relationships/image" Target="../media/image50.wmf"/><Relationship Id="rId1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8" Type="http://schemas.openxmlformats.org/officeDocument/2006/relationships/image" Target="../media/image55.wmf"/><Relationship Id="rId7" Type="http://schemas.openxmlformats.org/officeDocument/2006/relationships/oleObject" Target="../embeddings/oleObject41.bin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9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4" Type="http://schemas.openxmlformats.org/officeDocument/2006/relationships/vmlDrawing" Target="../drawings/vmlDrawing10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57.wmf"/><Relationship Id="rId11" Type="http://schemas.openxmlformats.org/officeDocument/2006/relationships/oleObject" Target="../embeddings/oleObject43.bin"/><Relationship Id="rId10" Type="http://schemas.openxmlformats.org/officeDocument/2006/relationships/image" Target="../media/image56.wmf"/><Relationship Id="rId1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image" Target="../media/image61.wmf"/><Relationship Id="rId7" Type="http://schemas.openxmlformats.org/officeDocument/2006/relationships/oleObject" Target="../embeddings/oleObject47.bin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9.wmf"/><Relationship Id="rId3" Type="http://schemas.openxmlformats.org/officeDocument/2006/relationships/oleObject" Target="../embeddings/oleObject45.bin"/><Relationship Id="rId2" Type="http://schemas.openxmlformats.org/officeDocument/2006/relationships/image" Target="../media/image58.wmf"/><Relationship Id="rId14" Type="http://schemas.openxmlformats.org/officeDocument/2006/relationships/notesSlide" Target="../notesSlides/notesSlide8.xml"/><Relationship Id="rId13" Type="http://schemas.openxmlformats.org/officeDocument/2006/relationships/vmlDrawing" Target="../drawings/vmlDrawing11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10" Type="http://schemas.openxmlformats.org/officeDocument/2006/relationships/tags" Target="../tags/tag17.xml"/><Relationship Id="rId1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2.png"/><Relationship Id="rId3" Type="http://schemas.openxmlformats.org/officeDocument/2006/relationships/image" Target="../media/image9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13.wmf"/><Relationship Id="rId12" Type="http://schemas.openxmlformats.org/officeDocument/2006/relationships/notesSlide" Target="../notesSlides/notesSlide1.xml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1" Type="http://schemas.openxmlformats.org/officeDocument/2006/relationships/notesSlide" Target="../notesSlides/notesSlide2.xml"/><Relationship Id="rId20" Type="http://schemas.openxmlformats.org/officeDocument/2006/relationships/vmlDrawing" Target="../drawings/vmlDrawing3.vml"/><Relationship Id="rId2" Type="http://schemas.openxmlformats.org/officeDocument/2006/relationships/image" Target="../media/image17.wmf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16.png"/><Relationship Id="rId17" Type="http://schemas.openxmlformats.org/officeDocument/2006/relationships/image" Target="../media/image13.wmf"/><Relationship Id="rId16" Type="http://schemas.openxmlformats.org/officeDocument/2006/relationships/oleObject" Target="../embeddings/oleObject8.bin"/><Relationship Id="rId15" Type="http://schemas.openxmlformats.org/officeDocument/2006/relationships/image" Target="../media/image21.wmf"/><Relationship Id="rId14" Type="http://schemas.openxmlformats.org/officeDocument/2006/relationships/oleObject" Target="../embeddings/oleObject7.bin"/><Relationship Id="rId13" Type="http://schemas.openxmlformats.org/officeDocument/2006/relationships/image" Target="../media/image20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5.bin"/><Relationship Id="rId1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8" Type="http://schemas.openxmlformats.org/officeDocument/2006/relationships/image" Target="../media/image24.wmf"/><Relationship Id="rId7" Type="http://schemas.openxmlformats.org/officeDocument/2006/relationships/oleObject" Target="../embeddings/oleObject11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5.png"/><Relationship Id="rId16" Type="http://schemas.openxmlformats.org/officeDocument/2006/relationships/notesSlide" Target="../notesSlides/notesSlide3.xml"/><Relationship Id="rId15" Type="http://schemas.openxmlformats.org/officeDocument/2006/relationships/vmlDrawing" Target="../drawings/vmlDrawing4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6.png"/><Relationship Id="rId12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10" Type="http://schemas.openxmlformats.org/officeDocument/2006/relationships/image" Target="../media/image25.wmf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26.wmf"/><Relationship Id="rId13" Type="http://schemas.openxmlformats.org/officeDocument/2006/relationships/notesSlide" Target="../notesSlides/notesSlide5.xml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9.png"/><Relationship Id="rId1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1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30.wmf"/><Relationship Id="rId18" Type="http://schemas.openxmlformats.org/officeDocument/2006/relationships/vmlDrawing" Target="../drawings/vmlDrawing6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5" Type="http://schemas.openxmlformats.org/officeDocument/2006/relationships/oleObject" Target="../embeddings/oleObject24.bin"/><Relationship Id="rId14" Type="http://schemas.openxmlformats.org/officeDocument/2006/relationships/image" Target="../media/image36.wmf"/><Relationship Id="rId13" Type="http://schemas.openxmlformats.org/officeDocument/2006/relationships/oleObject" Target="../embeddings/oleObject23.bin"/><Relationship Id="rId12" Type="http://schemas.openxmlformats.org/officeDocument/2006/relationships/image" Target="../media/image35.wmf"/><Relationship Id="rId11" Type="http://schemas.openxmlformats.org/officeDocument/2006/relationships/oleObject" Target="../embeddings/oleObject22.bin"/><Relationship Id="rId10" Type="http://schemas.openxmlformats.org/officeDocument/2006/relationships/image" Target="../media/image34.wmf"/><Relationship Id="rId1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组合 5"/>
          <p:cNvGrpSpPr/>
          <p:nvPr/>
        </p:nvGrpSpPr>
        <p:grpSpPr bwMode="auto">
          <a:xfrm>
            <a:off x="1541463" y="1797050"/>
            <a:ext cx="6178550" cy="903288"/>
            <a:chOff x="4731742" y="2451151"/>
            <a:chExt cx="8239001" cy="1204289"/>
          </a:xfrm>
        </p:grpSpPr>
        <p:sp>
          <p:nvSpPr>
            <p:cNvPr id="6151" name="文本框 197"/>
            <p:cNvSpPr txBox="1">
              <a:spLocks noChangeArrowheads="1"/>
            </p:cNvSpPr>
            <p:nvPr/>
          </p:nvSpPr>
          <p:spPr bwMode="auto">
            <a:xfrm>
              <a:off x="4731742" y="2451151"/>
              <a:ext cx="8239001" cy="86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/>
              <a:r>
                <a:rPr lang="zh-CN" altLang="en-US" sz="3600" b="1">
                  <a:latin typeface="幼圆" panose="02010509060101010101" pitchFamily="49" charset="-122"/>
                  <a:ea typeface="幼圆" panose="02010509060101010101" pitchFamily="49" charset="-122"/>
                </a:rPr>
                <a:t> </a:t>
              </a:r>
              <a:r>
                <a:rPr lang="zh-CN" altLang="en-US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分数乘整数</a:t>
              </a:r>
              <a:r>
                <a:rPr lang="en-US" altLang="zh-CN" sz="3600" b="1">
                  <a:latin typeface="黑体" panose="02010609060101010101" pitchFamily="49" charset="-122"/>
                  <a:ea typeface="黑体" panose="02010609060101010101" pitchFamily="49" charset="-122"/>
                </a:rPr>
                <a:t>(1)</a:t>
              </a:r>
              <a:endParaRPr lang="zh-CN" altLang="en-US" sz="36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5150890" y="3655440"/>
              <a:ext cx="73943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9" name="文本框 8"/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9538" y="79375"/>
            <a:ext cx="1746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>
                <a:solidFill>
                  <a:prstClr val="black"/>
                </a:solidFill>
                <a:latin typeface="+mn-lt"/>
                <a:ea typeface="+mn-ea"/>
              </a:rPr>
              <a:t>R·</a:t>
            </a:r>
            <a:r>
              <a:rPr lang="zh-CN" altLang="en-US" sz="2000" b="1">
                <a:solidFill>
                  <a:prstClr val="black"/>
                </a:solidFill>
                <a:latin typeface="+mn-lt"/>
                <a:ea typeface="+mn-ea"/>
              </a:rPr>
              <a:t>六年级上册</a:t>
            </a:r>
            <a:endParaRPr lang="zh-CN" altLang="en-US" sz="1100" b="1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"/>
          <p:cNvSpPr>
            <a:spLocks noChangeArrowheads="1"/>
          </p:cNvSpPr>
          <p:nvPr/>
        </p:nvSpPr>
        <p:spPr bwMode="auto">
          <a:xfrm>
            <a:off x="5580063" y="4914900"/>
            <a:ext cx="2317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ko-KR" sz="1100">
                <a:solidFill>
                  <a:srgbClr val="414141"/>
                </a:solidFill>
              </a:rPr>
              <a:t> </a:t>
            </a:r>
            <a:endParaRPr lang="zh-CN" altLang="ko-KR" sz="1100">
              <a:solidFill>
                <a:srgbClr val="414141"/>
              </a:solidFill>
            </a:endParaRPr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1773238" y="2166938"/>
          <a:ext cx="14986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" r:id="rId1" imgW="469900" imgH="393700" progId="Equation.DSMT4">
                  <p:embed/>
                </p:oleObj>
              </mc:Choice>
              <mc:Fallback>
                <p:oleObj name="" r:id="rId1" imgW="4699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2166938"/>
                        <a:ext cx="14986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1882775" y="3551238"/>
          <a:ext cx="14589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" r:id="rId3" imgW="457200" imgH="393700" progId="Equation.DSMT4">
                  <p:embed/>
                </p:oleObj>
              </mc:Choice>
              <mc:Fallback>
                <p:oleObj name="" r:id="rId3" imgW="4572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3551238"/>
                        <a:ext cx="1458913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119438" y="1030288"/>
          <a:ext cx="20256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" r:id="rId5" imgW="635000" imgH="393700" progId="Equation.DSMT4">
                  <p:embed/>
                </p:oleObj>
              </mc:Choice>
              <mc:Fallback>
                <p:oleObj name="" r:id="rId5" imgW="6350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1030288"/>
                        <a:ext cx="20256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3113088" y="2166938"/>
          <a:ext cx="12160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" r:id="rId7" imgW="381000" imgH="393700" progId="Equation.DSMT4">
                  <p:embed/>
                </p:oleObj>
              </mc:Choice>
              <mc:Fallback>
                <p:oleObj name="" r:id="rId7" imgW="3810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2166938"/>
                        <a:ext cx="12160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51288" y="2551113"/>
            <a:ext cx="447675" cy="2254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176588" y="2776538"/>
            <a:ext cx="504825" cy="26987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06838" y="2025650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en-US" altLang="zh-CN" sz="28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800" b="1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40088" y="2943225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en-US" altLang="zh-CN" sz="28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800" b="1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4484688" y="2170113"/>
          <a:ext cx="10112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" r:id="rId9" imgW="317500" imgH="393700" progId="Equation.DSMT4">
                  <p:embed/>
                </p:oleObj>
              </mc:Choice>
              <mc:Fallback>
                <p:oleObj name="" r:id="rId9" imgW="317500" imgH="393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88" y="2170113"/>
                        <a:ext cx="1011237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3151188" y="3516313"/>
          <a:ext cx="10922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" r:id="rId11" imgW="342900" imgH="393700" progId="Equation.DSMT4">
                  <p:embed/>
                </p:oleObj>
              </mc:Choice>
              <mc:Fallback>
                <p:oleObj name="" r:id="rId11" imgW="342900" imgH="393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3516313"/>
                        <a:ext cx="10922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167063" y="3895725"/>
            <a:ext cx="363537" cy="21748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132138" y="3354388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en-US" altLang="zh-CN" sz="28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en-US" altLang="zh-CN" sz="2800" b="1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3824288" y="4162425"/>
            <a:ext cx="376237" cy="18891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76663" y="4351338"/>
            <a:ext cx="363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en-US" altLang="zh-CN" sz="28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800" b="1">
              <a:solidFill>
                <a:srgbClr val="FF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20497" name="对象 1"/>
          <p:cNvGraphicFramePr>
            <a:graphicFrameLocks noChangeAspect="1"/>
          </p:cNvGraphicFramePr>
          <p:nvPr/>
        </p:nvGraphicFramePr>
        <p:xfrm>
          <a:off x="1752600" y="1023938"/>
          <a:ext cx="14986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name="" r:id="rId13" imgW="469900" imgH="393700" progId="Equation.DSMT4">
                  <p:embed/>
                </p:oleObj>
              </mc:Choice>
              <mc:Fallback>
                <p:oleObj name="" r:id="rId13" imgW="469900" imgH="3937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23938"/>
                        <a:ext cx="14986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TextBox 2"/>
          <p:cNvSpPr txBox="1">
            <a:spLocks noChangeArrowheads="1"/>
          </p:cNvSpPr>
          <p:nvPr/>
        </p:nvSpPr>
        <p:spPr bwMode="auto">
          <a:xfrm>
            <a:off x="1187624" y="483518"/>
            <a:ext cx="3456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计算下面各题。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499" name="文本框 2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0" name="图片 2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Object 13"/>
          <p:cNvGraphicFramePr>
            <a:graphicFrameLocks noChangeAspect="1"/>
          </p:cNvGraphicFramePr>
          <p:nvPr/>
        </p:nvGraphicFramePr>
        <p:xfrm>
          <a:off x="4233863" y="3532188"/>
          <a:ext cx="8096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" r:id="rId18" imgW="254000" imgH="393700" progId="Equation.DSMT4">
                  <p:embed/>
                </p:oleObj>
              </mc:Choice>
              <mc:Fallback>
                <p:oleObj name="" r:id="rId18" imgW="254000" imgH="393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3532188"/>
                        <a:ext cx="8096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57"/>
          <p:cNvSpPr txBox="1">
            <a:spLocks noChangeArrowheads="1"/>
          </p:cNvSpPr>
          <p:nvPr/>
        </p:nvSpPr>
        <p:spPr bwMode="auto">
          <a:xfrm>
            <a:off x="4211960" y="627534"/>
            <a:ext cx="28079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教材</a:t>
            </a:r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P2</a:t>
            </a:r>
            <a:r>
              <a:rPr lang="zh-CN" altLang="en-US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“做一做”第</a:t>
            </a:r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题</a:t>
            </a:r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zh-CN" altLang="en-US" sz="1600" b="1" dirty="0">
              <a:solidFill>
                <a:srgbClr val="66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4"/>
          <p:cNvGrpSpPr/>
          <p:nvPr/>
        </p:nvGrpSpPr>
        <p:grpSpPr bwMode="auto">
          <a:xfrm>
            <a:off x="1187624" y="771550"/>
            <a:ext cx="6912768" cy="1949508"/>
            <a:chOff x="1415900" y="895350"/>
            <a:chExt cx="6434370" cy="1950078"/>
          </a:xfrm>
        </p:grpSpPr>
        <p:sp>
          <p:nvSpPr>
            <p:cNvPr id="40" name="TextBox 2"/>
            <p:cNvSpPr txBox="1">
              <a:spLocks noChangeArrowheads="1"/>
            </p:cNvSpPr>
            <p:nvPr/>
          </p:nvSpPr>
          <p:spPr bwMode="auto">
            <a:xfrm>
              <a:off x="1415900" y="895350"/>
              <a:ext cx="6434370" cy="19500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4.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大约在一万年前，青藏高原平均每年上升约      </a:t>
              </a:r>
              <a:r>
                <a:rPr lang="en-US" altLang="zh-CN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。按照这个速度，在那个时期，青藏高原</a:t>
              </a:r>
              <a:r>
                <a:rPr lang="en-US" altLang="zh-CN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50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年能上升多少米？</a:t>
              </a:r>
              <a:r>
                <a:rPr lang="en-US" altLang="zh-CN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100</a:t>
              </a:r>
              <a:r>
                <a:rPr lang="zh-CN" altLang="en-US" sz="2800" b="1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年呢？</a:t>
              </a:r>
              <a:endParaRPr lang="zh-CN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547" name="对象 3"/>
            <p:cNvGraphicFramePr>
              <a:graphicFrameLocks noChangeAspect="1"/>
            </p:cNvGraphicFramePr>
            <p:nvPr/>
          </p:nvGraphicFramePr>
          <p:xfrm>
            <a:off x="1818048" y="1615641"/>
            <a:ext cx="530225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6" name="" r:id="rId1" imgW="330200" imgH="393700" progId="Equation.DSMT4">
                    <p:embed/>
                  </p:oleObj>
                </mc:Choice>
                <mc:Fallback>
                  <p:oleObj name="" r:id="rId1" imgW="330200" imgH="393700" progId="Equation.DSMT4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8048" y="1615641"/>
                          <a:ext cx="530225" cy="631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对象 45"/>
          <p:cNvGraphicFramePr>
            <a:graphicFrameLocks noChangeAspect="1"/>
          </p:cNvGraphicFramePr>
          <p:nvPr/>
        </p:nvGraphicFramePr>
        <p:xfrm>
          <a:off x="3462338" y="2795588"/>
          <a:ext cx="3048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" r:id="rId3" imgW="165100" imgH="419100" progId="Equation.DSMT4">
                  <p:embed/>
                </p:oleObj>
              </mc:Choice>
              <mc:Fallback>
                <p:oleObj name="" r:id="rId3" imgW="165100" imgH="419100" progId="Equation.DSMT4">
                  <p:embed/>
                  <p:pic>
                    <p:nvPicPr>
                      <p:cNvPr id="0" name="对象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2795588"/>
                        <a:ext cx="304800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3649663" y="2894013"/>
            <a:ext cx="70243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0" name="对象 49"/>
          <p:cNvGraphicFramePr>
            <a:graphicFrameLocks noChangeAspect="1"/>
          </p:cNvGraphicFramePr>
          <p:nvPr/>
        </p:nvGraphicFramePr>
        <p:xfrm>
          <a:off x="7077075" y="2995613"/>
          <a:ext cx="2587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" r:id="rId5" imgW="139700" imgH="190500" progId="Equation.DSMT4">
                  <p:embed/>
                </p:oleObj>
              </mc:Choice>
              <mc:Fallback>
                <p:oleObj name="" r:id="rId5" imgW="139700" imgH="190500" progId="Equation.DSMT4">
                  <p:embed/>
                  <p:pic>
                    <p:nvPicPr>
                      <p:cNvPr id="0" name="对象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075" y="2995613"/>
                        <a:ext cx="2587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7335838" y="2860675"/>
            <a:ext cx="702436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 bwMode="auto">
          <a:xfrm>
            <a:off x="1147763" y="4025900"/>
            <a:ext cx="6096000" cy="614363"/>
            <a:chOff x="1447800" y="4101947"/>
            <a:chExt cx="6096000" cy="614362"/>
          </a:xfrm>
        </p:grpSpPr>
        <p:sp>
          <p:nvSpPr>
            <p:cNvPr id="53" name="TextBox 12"/>
            <p:cNvSpPr txBox="1">
              <a:spLocks noChangeArrowheads="1"/>
            </p:cNvSpPr>
            <p:nvPr/>
          </p:nvSpPr>
          <p:spPr bwMode="auto">
            <a:xfrm>
              <a:off x="1447800" y="4213072"/>
              <a:ext cx="6096000" cy="49212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答：</a:t>
              </a:r>
              <a:r>
                <a:rPr lang="en-US" altLang="zh-CN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50</a:t>
              </a:r>
              <a:r>
                <a:rPr lang="zh-CN" altLang="en-US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年能上升    </a:t>
              </a:r>
              <a:r>
                <a:rPr lang="en-US" altLang="zh-CN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m</a:t>
              </a:r>
              <a:r>
                <a:rPr lang="zh-CN" altLang="en-US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，</a:t>
              </a:r>
              <a:r>
                <a:rPr lang="en-US" altLang="zh-CN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100</a:t>
              </a:r>
              <a:r>
                <a:rPr lang="zh-CN" altLang="en-US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年能上升</a:t>
              </a:r>
              <a:r>
                <a:rPr lang="en-US" altLang="zh-CN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7m</a:t>
              </a:r>
              <a:r>
                <a:rPr lang="zh-CN" altLang="en-US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。</a:t>
              </a:r>
              <a:endParaRPr lang="zh-CN" altLang="en-US" sz="26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545" name="对象 19"/>
            <p:cNvGraphicFramePr>
              <a:graphicFrameLocks noChangeAspect="1"/>
            </p:cNvGraphicFramePr>
            <p:nvPr/>
          </p:nvGraphicFramePr>
          <p:xfrm>
            <a:off x="3935933" y="4101947"/>
            <a:ext cx="255588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9" name="" r:id="rId7" imgW="177800" imgH="431800" progId="Equation.DSMT4">
                    <p:embed/>
                  </p:oleObj>
                </mc:Choice>
                <mc:Fallback>
                  <p:oleObj name="" r:id="rId7" imgW="177800" imgH="431800" progId="Equation.DSMT4">
                    <p:embed/>
                    <p:pic>
                      <p:nvPicPr>
                        <p:cNvPr id="0" name="对象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5933" y="4101947"/>
                          <a:ext cx="255588" cy="614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36" name="文本框 2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7" name="图片 2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316163" y="2963863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×</a:t>
            </a:r>
            <a:r>
              <a:rPr lang="en-US" altLang="zh-CN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50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＝</a:t>
            </a:r>
            <a:endParaRPr lang="zh-CN" altLang="en-US" sz="24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563688" y="2795588"/>
            <a:ext cx="752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endParaRPr lang="en-US" altLang="zh-CN" sz="24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100</a:t>
            </a:r>
            <a:endParaRPr lang="en-US" altLang="zh-CN" sz="24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622425" y="3182938"/>
            <a:ext cx="7524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749925" y="2927350"/>
            <a:ext cx="1373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×</a:t>
            </a:r>
            <a:r>
              <a:rPr lang="en-US" altLang="zh-CN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100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＝</a:t>
            </a:r>
            <a:endParaRPr lang="zh-CN" altLang="en-US" sz="24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078413" y="2706688"/>
            <a:ext cx="752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endParaRPr lang="en-US" altLang="zh-CN" sz="24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 eaLnBrk="1" hangingPunct="1"/>
            <a:r>
              <a:rPr lang="en-US" altLang="zh-CN" sz="2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100</a:t>
            </a:r>
            <a:endParaRPr lang="en-US" altLang="zh-CN" sz="24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137150" y="3138488"/>
            <a:ext cx="619125" cy="1111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文本框 57"/>
          <p:cNvSpPr txBox="1">
            <a:spLocks noChangeArrowheads="1"/>
          </p:cNvSpPr>
          <p:nvPr/>
        </p:nvSpPr>
        <p:spPr bwMode="auto">
          <a:xfrm>
            <a:off x="4427984" y="483518"/>
            <a:ext cx="28079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教材</a:t>
            </a:r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P6</a:t>
            </a:r>
            <a:r>
              <a:rPr lang="zh-CN" altLang="en-US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“练习一”第</a:t>
            </a:r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题</a:t>
            </a:r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zh-CN" altLang="en-US" sz="1600" b="1" dirty="0">
              <a:solidFill>
                <a:srgbClr val="66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2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67544" y="1131590"/>
            <a:ext cx="8064896" cy="13031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5. </a:t>
            </a:r>
            <a:r>
              <a:rPr lang="zh-CN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用洗衣机洗衣物，洗</a:t>
            </a:r>
            <a:r>
              <a:rPr lang="en-US" altLang="zh-C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kg</a:t>
            </a:r>
            <a:r>
              <a:rPr lang="zh-CN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衣物要用</a:t>
            </a:r>
            <a:r>
              <a:rPr lang="en-US" altLang="zh-C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勺洗衣粉。洗衣机里大约有</a:t>
            </a:r>
            <a:r>
              <a:rPr lang="en-US" altLang="zh-C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 kg</a:t>
            </a:r>
            <a:r>
              <a:rPr lang="zh-CN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衣物，一共需要放几勺洗衣粉</a:t>
            </a:r>
            <a:r>
              <a:rPr lang="en-US" altLang="zh-CN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en-US" altLang="zh-CN" sz="2800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635896" y="2715766"/>
          <a:ext cx="1608137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1" imgW="825500" imgH="393700" progId="Equation.DSMT4">
                  <p:embed/>
                </p:oleObj>
              </mc:Choice>
              <mc:Fallback>
                <p:oleObj name="Equation" r:id="rId1" imgW="825500" imgH="39370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715766"/>
                        <a:ext cx="1608137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组合 11"/>
          <p:cNvGrpSpPr/>
          <p:nvPr/>
        </p:nvGrpSpPr>
        <p:grpSpPr bwMode="auto">
          <a:xfrm>
            <a:off x="2267744" y="3867894"/>
            <a:ext cx="6096000" cy="614363"/>
            <a:chOff x="1447800" y="4101947"/>
            <a:chExt cx="6096000" cy="614362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1447800" y="4213072"/>
              <a:ext cx="6096000" cy="49212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00" b="1" kern="0" dirty="0">
                  <a:solidFill>
                    <a:srgbClr val="FF000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答：一共需要放    勺洗衣粉。</a:t>
              </a:r>
              <a:endParaRPr lang="en-US" altLang="zh-CN" sz="26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对象 19"/>
            <p:cNvGraphicFramePr>
              <a:graphicFrameLocks noChangeAspect="1"/>
            </p:cNvGraphicFramePr>
            <p:nvPr/>
          </p:nvGraphicFramePr>
          <p:xfrm>
            <a:off x="3935933" y="4101947"/>
            <a:ext cx="255588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8" name="Equation" r:id="rId3" imgW="177800" imgH="431165" progId="Equation.DSMT4">
                    <p:embed/>
                  </p:oleObj>
                </mc:Choice>
                <mc:Fallback>
                  <p:oleObj name="Equation" r:id="rId3" imgW="177800" imgH="431165" progId="Equation.DSMT4">
                    <p:embed/>
                    <p:pic>
                      <p:nvPicPr>
                        <p:cNvPr id="0" name="对象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5933" y="4101947"/>
                          <a:ext cx="255588" cy="614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6228184" y="1131590"/>
          <a:ext cx="296863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5" imgW="3657600" imgH="9448800" progId="Equation.DSMT4">
                  <p:embed/>
                </p:oleObj>
              </mc:Choice>
              <mc:Fallback>
                <p:oleObj name="Equation" r:id="rId5" imgW="3657600" imgH="94488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131590"/>
                        <a:ext cx="296863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57"/>
          <p:cNvSpPr txBox="1">
            <a:spLocks noChangeArrowheads="1"/>
          </p:cNvSpPr>
          <p:nvPr/>
        </p:nvSpPr>
        <p:spPr bwMode="auto">
          <a:xfrm>
            <a:off x="4427984" y="483518"/>
            <a:ext cx="28079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教材</a:t>
            </a:r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P6</a:t>
            </a:r>
            <a:r>
              <a:rPr lang="zh-CN" altLang="en-US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“练习一”第</a:t>
            </a:r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题</a:t>
            </a:r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zh-CN" altLang="en-US" sz="1600" b="1" dirty="0">
              <a:solidFill>
                <a:srgbClr val="66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6"/>
          <p:cNvSpPr>
            <a:spLocks noChangeArrowheads="1"/>
          </p:cNvSpPr>
          <p:nvPr/>
        </p:nvSpPr>
        <p:spPr bwMode="auto">
          <a:xfrm>
            <a:off x="468313" y="195263"/>
            <a:ext cx="30241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ea typeface="黑体" panose="02010609060101010101" pitchFamily="49" charset="-122"/>
              </a:rPr>
              <a:t>课外阅读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519113" y="1058863"/>
            <a:ext cx="8229600" cy="3338512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12700">
            <a:solidFill>
              <a:srgbClr val="FFC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indent="575945" eaLnBrk="1" latinLnBrk="1" hangingPunct="1">
              <a:lnSpc>
                <a:spcPct val="120000"/>
              </a:lnSpc>
              <a:defRPr/>
            </a:pPr>
            <a:r>
              <a:rPr lang="zh-CN" altLang="zh-CN" sz="2200" b="1" dirty="0">
                <a:latin typeface="+mn-lt"/>
                <a:ea typeface="黑体" panose="02010609060101010101" pitchFamily="49" charset="-122"/>
              </a:rPr>
              <a:t>最早使用分数的国家是中国。我国古代有许多关于分数的记载。在《左传》一书中记载，春秋时代，诸侯的城池，最大不能超过周国的</a:t>
            </a:r>
            <a:r>
              <a:rPr lang="en-US" altLang="zh-CN" sz="2200" b="1" dirty="0">
                <a:latin typeface="+mn-lt"/>
                <a:ea typeface="黑体" panose="02010609060101010101" pitchFamily="49" charset="-122"/>
              </a:rPr>
              <a:t>  </a:t>
            </a:r>
            <a:r>
              <a:rPr lang="zh-CN" altLang="zh-CN" sz="2200" b="1" dirty="0">
                <a:latin typeface="+mn-lt"/>
                <a:ea typeface="黑体" panose="02010609060101010101" pitchFamily="49" charset="-122"/>
              </a:rPr>
              <a:t>，中等的不得超过</a:t>
            </a:r>
            <a:r>
              <a:rPr lang="en-US" altLang="zh-CN" sz="2200" b="1" dirty="0">
                <a:latin typeface="+mn-lt"/>
                <a:ea typeface="黑体" panose="02010609060101010101" pitchFamily="49" charset="-122"/>
              </a:rPr>
              <a:t>  </a:t>
            </a:r>
            <a:r>
              <a:rPr lang="zh-CN" altLang="zh-CN" sz="2200" b="1" dirty="0">
                <a:latin typeface="+mn-lt"/>
                <a:ea typeface="黑体" panose="02010609060101010101" pitchFamily="49" charset="-122"/>
              </a:rPr>
              <a:t>，小的不得超过</a:t>
            </a:r>
            <a:r>
              <a:rPr lang="en-US" altLang="zh-CN" sz="2200" b="1" dirty="0">
                <a:latin typeface="+mn-lt"/>
                <a:ea typeface="黑体" panose="02010609060101010101" pitchFamily="49" charset="-122"/>
              </a:rPr>
              <a:t>  </a:t>
            </a:r>
            <a:r>
              <a:rPr lang="zh-CN" altLang="zh-CN" sz="2200" b="1" dirty="0">
                <a:latin typeface="+mn-lt"/>
                <a:ea typeface="黑体" panose="02010609060101010101" pitchFamily="49" charset="-122"/>
              </a:rPr>
              <a:t>。</a:t>
            </a:r>
            <a:endParaRPr lang="zh-CN" altLang="zh-CN" sz="2200" b="1" dirty="0">
              <a:latin typeface="+mn-lt"/>
              <a:ea typeface="黑体" panose="02010609060101010101" pitchFamily="49" charset="-122"/>
            </a:endParaRPr>
          </a:p>
          <a:p>
            <a:pPr indent="575945" eaLnBrk="1" latinLnBrk="1" hangingPunct="1">
              <a:lnSpc>
                <a:spcPct val="120000"/>
              </a:lnSpc>
              <a:defRPr/>
            </a:pPr>
            <a:r>
              <a:rPr lang="zh-CN" altLang="zh-CN" sz="2200" b="1" dirty="0">
                <a:latin typeface="+mn-lt"/>
                <a:ea typeface="黑体" panose="02010609060101010101" pitchFamily="49" charset="-122"/>
              </a:rPr>
              <a:t>秦始皇时期，拟定了一年的天数为</a:t>
            </a:r>
            <a:r>
              <a:rPr lang="en-US" altLang="zh-CN" sz="2200" b="1" dirty="0">
                <a:latin typeface="+mn-lt"/>
                <a:ea typeface="黑体" panose="02010609060101010101" pitchFamily="49" charset="-122"/>
              </a:rPr>
              <a:t>365  </a:t>
            </a:r>
            <a:r>
              <a:rPr lang="zh-CN" altLang="zh-CN" sz="2200" b="1" dirty="0">
                <a:latin typeface="+mn-lt"/>
                <a:ea typeface="黑体" panose="02010609060101010101" pitchFamily="49" charset="-122"/>
              </a:rPr>
              <a:t>天。</a:t>
            </a:r>
            <a:endParaRPr lang="zh-CN" altLang="zh-CN" sz="2200" b="1" dirty="0">
              <a:latin typeface="+mn-lt"/>
              <a:ea typeface="黑体" panose="02010609060101010101" pitchFamily="49" charset="-122"/>
            </a:endParaRPr>
          </a:p>
          <a:p>
            <a:pPr indent="575945" eaLnBrk="1" latinLnBrk="1" hangingPunct="1">
              <a:lnSpc>
                <a:spcPct val="120000"/>
              </a:lnSpc>
              <a:defRPr/>
            </a:pPr>
            <a:r>
              <a:rPr lang="zh-CN" altLang="zh-CN" sz="2200" b="1" dirty="0">
                <a:latin typeface="+mn-lt"/>
                <a:ea typeface="黑体" panose="02010609060101010101" pitchFamily="49" charset="-122"/>
              </a:rPr>
              <a:t>《九章算术》是我国</a:t>
            </a:r>
            <a:r>
              <a:rPr lang="en-US" altLang="zh-CN" sz="2200" b="1" dirty="0">
                <a:latin typeface="+mn-lt"/>
                <a:ea typeface="黑体" panose="02010609060101010101" pitchFamily="49" charset="-122"/>
              </a:rPr>
              <a:t>1800</a:t>
            </a:r>
            <a:r>
              <a:rPr lang="zh-CN" altLang="zh-CN" sz="2200" b="1" dirty="0">
                <a:latin typeface="+mn-lt"/>
                <a:ea typeface="黑体" panose="02010609060101010101" pitchFamily="49" charset="-122"/>
              </a:rPr>
              <a:t>多年前的一本数学专著，其中第一章《方田》里就讲了分数四则算法</a:t>
            </a:r>
            <a:r>
              <a:rPr lang="zh-CN" altLang="en-US" sz="2200" b="1" dirty="0">
                <a:latin typeface="+mn-lt"/>
                <a:ea typeface="黑体" panose="02010609060101010101" pitchFamily="49" charset="-122"/>
              </a:rPr>
              <a:t>。</a:t>
            </a:r>
            <a:endParaRPr lang="zh-CN" altLang="zh-CN" sz="2200" b="1" dirty="0">
              <a:latin typeface="+mn-lt"/>
              <a:ea typeface="黑体" panose="02010609060101010101" pitchFamily="49" charset="-122"/>
            </a:endParaRPr>
          </a:p>
          <a:p>
            <a:pPr indent="575945" eaLnBrk="1" latinLnBrk="1" hangingPunct="1">
              <a:lnSpc>
                <a:spcPct val="120000"/>
              </a:lnSpc>
              <a:defRPr/>
            </a:pPr>
            <a:r>
              <a:rPr lang="zh-CN" altLang="zh-CN" sz="2200" b="1" dirty="0">
                <a:latin typeface="+mn-lt"/>
                <a:ea typeface="黑体" panose="02010609060101010101" pitchFamily="49" charset="-122"/>
              </a:rPr>
              <a:t>在古代，中国使用分数比其他国家要早出一千多</a:t>
            </a:r>
            <a:r>
              <a:rPr lang="zh-CN" altLang="en-US" sz="2200" b="1" dirty="0">
                <a:latin typeface="+mn-lt"/>
                <a:ea typeface="黑体" panose="02010609060101010101" pitchFamily="49" charset="-122"/>
              </a:rPr>
              <a:t>年。</a:t>
            </a:r>
            <a:r>
              <a:rPr lang="zh-CN" altLang="zh-CN" sz="2200" b="1" dirty="0">
                <a:latin typeface="+mn-lt"/>
                <a:ea typeface="黑体" panose="02010609060101010101" pitchFamily="49" charset="-122"/>
              </a:rPr>
              <a:t>所以说中国有着悠久的历史，多么灿烂的分数的文化啊！</a:t>
            </a:r>
            <a:endParaRPr lang="zh-CN" altLang="zh-CN" sz="22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5604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605" name="图片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6" name="对象 1"/>
          <p:cNvGraphicFramePr>
            <a:graphicFrameLocks noChangeAspect="1"/>
          </p:cNvGraphicFramePr>
          <p:nvPr/>
        </p:nvGraphicFramePr>
        <p:xfrm>
          <a:off x="1995488" y="1838325"/>
          <a:ext cx="2016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" r:id="rId5" imgW="152400" imgH="393700" progId="Equation.DSMT4">
                  <p:embed/>
                </p:oleObj>
              </mc:Choice>
              <mc:Fallback>
                <p:oleObj name="" r:id="rId5" imgW="152400" imgH="3937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1838325"/>
                        <a:ext cx="20161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对象 7"/>
          <p:cNvGraphicFramePr>
            <a:graphicFrameLocks noChangeAspect="1"/>
          </p:cNvGraphicFramePr>
          <p:nvPr/>
        </p:nvGraphicFramePr>
        <p:xfrm>
          <a:off x="4408488" y="1838325"/>
          <a:ext cx="1857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" r:id="rId7" imgW="139700" imgH="393700" progId="Equation.DSMT4">
                  <p:embed/>
                </p:oleObj>
              </mc:Choice>
              <mc:Fallback>
                <p:oleObj name="" r:id="rId7" imgW="139700" imgH="3937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8" y="1838325"/>
                        <a:ext cx="1857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对象 8"/>
          <p:cNvGraphicFramePr>
            <a:graphicFrameLocks noChangeAspect="1"/>
          </p:cNvGraphicFramePr>
          <p:nvPr/>
        </p:nvGraphicFramePr>
        <p:xfrm>
          <a:off x="6510338" y="1838325"/>
          <a:ext cx="1857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" r:id="rId9" imgW="139700" imgH="393700" progId="Equation.DSMT4">
                  <p:embed/>
                </p:oleObj>
              </mc:Choice>
              <mc:Fallback>
                <p:oleObj name="" r:id="rId9" imgW="139700" imgH="3937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1838325"/>
                        <a:ext cx="1857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对象 9"/>
          <p:cNvGraphicFramePr>
            <a:graphicFrameLocks noChangeAspect="1"/>
          </p:cNvGraphicFramePr>
          <p:nvPr/>
        </p:nvGraphicFramePr>
        <p:xfrm>
          <a:off x="5826125" y="2236788"/>
          <a:ext cx="1857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" r:id="rId11" imgW="139700" imgH="393700" progId="Equation.DSMT4">
                  <p:embed/>
                </p:oleObj>
              </mc:Choice>
              <mc:Fallback>
                <p:oleObj name="" r:id="rId11" imgW="139700" imgH="3937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236788"/>
                        <a:ext cx="1857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619375" y="950913"/>
            <a:ext cx="3905250" cy="1295400"/>
            <a:chOff x="2697163" y="955675"/>
            <a:chExt cx="3905250" cy="1295400"/>
          </a:xfrm>
        </p:grpSpPr>
        <p:graphicFrame>
          <p:nvGraphicFramePr>
            <p:cNvPr id="26633" name="对象 64"/>
            <p:cNvGraphicFramePr>
              <a:graphicFrameLocks noChangeAspect="1"/>
            </p:cNvGraphicFramePr>
            <p:nvPr/>
          </p:nvGraphicFramePr>
          <p:xfrm>
            <a:off x="3783013" y="955675"/>
            <a:ext cx="833437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2" name="" r:id="rId1" imgW="330200" imgH="393700" progId="Equation.DSMT4">
                    <p:embed/>
                  </p:oleObj>
                </mc:Choice>
                <mc:Fallback>
                  <p:oleObj name="" r:id="rId1" imgW="330200" imgH="393700" progId="Equation.DSMT4">
                    <p:embed/>
                    <p:pic>
                      <p:nvPicPr>
                        <p:cNvPr id="0" name="对象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3013" y="955675"/>
                          <a:ext cx="833437" cy="99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4" name="对象 65"/>
            <p:cNvGraphicFramePr>
              <a:graphicFrameLocks noChangeAspect="1"/>
            </p:cNvGraphicFramePr>
            <p:nvPr/>
          </p:nvGraphicFramePr>
          <p:xfrm>
            <a:off x="2697163" y="1062038"/>
            <a:ext cx="862012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3" name="" r:id="rId3" imgW="355600" imgH="405765" progId="Equation.DSMT4">
                    <p:embed/>
                  </p:oleObj>
                </mc:Choice>
                <mc:Fallback>
                  <p:oleObj name="" r:id="rId3" imgW="355600" imgH="405765" progId="Equation.DSMT4">
                    <p:embed/>
                    <p:pic>
                      <p:nvPicPr>
                        <p:cNvPr id="0" name="对象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7163" y="1062038"/>
                          <a:ext cx="862012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5" name="对象 70"/>
            <p:cNvGraphicFramePr>
              <a:graphicFrameLocks noChangeAspect="1"/>
            </p:cNvGraphicFramePr>
            <p:nvPr/>
          </p:nvGraphicFramePr>
          <p:xfrm>
            <a:off x="4621213" y="955675"/>
            <a:ext cx="625475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4" name="" r:id="rId5" imgW="266700" imgH="393700" progId="Equation.DSMT4">
                    <p:embed/>
                  </p:oleObj>
                </mc:Choice>
                <mc:Fallback>
                  <p:oleObj name="" r:id="rId5" imgW="266700" imgH="393700" progId="Equation.DSMT4">
                    <p:embed/>
                    <p:pic>
                      <p:nvPicPr>
                        <p:cNvPr id="0" name="对象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1213" y="955675"/>
                          <a:ext cx="625475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6" name="对象 71"/>
            <p:cNvGraphicFramePr>
              <a:graphicFrameLocks noChangeAspect="1"/>
            </p:cNvGraphicFramePr>
            <p:nvPr/>
          </p:nvGraphicFramePr>
          <p:xfrm>
            <a:off x="5292725" y="987425"/>
            <a:ext cx="1309688" cy="882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5" name="" r:id="rId7" imgW="584200" imgH="393700" progId="Equation.DSMT4">
                    <p:embed/>
                  </p:oleObj>
                </mc:Choice>
                <mc:Fallback>
                  <p:oleObj name="" r:id="rId7" imgW="584200" imgH="393700" progId="Equation.DSMT4">
                    <p:embed/>
                    <p:pic>
                      <p:nvPicPr>
                        <p:cNvPr id="0" name="对象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725" y="987425"/>
                          <a:ext cx="1309688" cy="882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637" name="直接连接符 72"/>
            <p:cNvCxnSpPr>
              <a:cxnSpLocks noChangeShapeType="1"/>
            </p:cNvCxnSpPr>
            <p:nvPr/>
          </p:nvCxnSpPr>
          <p:spPr bwMode="auto">
            <a:xfrm>
              <a:off x="4926013" y="987425"/>
              <a:ext cx="212725" cy="34925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8" name="直接连接符 73"/>
            <p:cNvCxnSpPr>
              <a:cxnSpLocks noChangeShapeType="1"/>
            </p:cNvCxnSpPr>
            <p:nvPr/>
          </p:nvCxnSpPr>
          <p:spPr bwMode="auto">
            <a:xfrm>
              <a:off x="4941888" y="1489075"/>
              <a:ext cx="212725" cy="34925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39" name="TextBox 75"/>
            <p:cNvSpPr txBox="1">
              <a:spLocks noChangeArrowheads="1"/>
            </p:cNvSpPr>
            <p:nvPr/>
          </p:nvSpPr>
          <p:spPr bwMode="auto">
            <a:xfrm>
              <a:off x="4929188" y="1789113"/>
              <a:ext cx="2381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en-US" altLang="zh-CN" sz="2400" b="1">
                  <a:solidFill>
                    <a:srgbClr val="FF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zh-CN" altLang="en-US" sz="24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6640" name="TextBox 76"/>
            <p:cNvSpPr txBox="1">
              <a:spLocks noChangeArrowheads="1"/>
            </p:cNvSpPr>
            <p:nvPr/>
          </p:nvSpPr>
          <p:spPr bwMode="auto">
            <a:xfrm>
              <a:off x="3478213" y="1189038"/>
              <a:ext cx="38100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r>
                <a:rPr lang="en-US" altLang="zh-CN" sz="2600" b="1"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endPara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6627" name="文本框 3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628" name="图片 37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16"/>
          <p:cNvSpPr>
            <a:spLocks noChangeArrowheads="1"/>
          </p:cNvSpPr>
          <p:nvPr/>
        </p:nvSpPr>
        <p:spPr bwMode="auto">
          <a:xfrm>
            <a:off x="468313" y="195263"/>
            <a:ext cx="3671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ea typeface="黑体" panose="02010609060101010101" pitchFamily="49" charset="-122"/>
              </a:rPr>
              <a:t>四、课堂小结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sp>
        <p:nvSpPr>
          <p:cNvPr id="38" name="AutoShape 3"/>
          <p:cNvSpPr/>
          <p:nvPr/>
        </p:nvSpPr>
        <p:spPr>
          <a:xfrm>
            <a:off x="2074863" y="2246313"/>
            <a:ext cx="4994275" cy="990600"/>
          </a:xfrm>
          <a:prstGeom prst="wedgeRoundRectCallout">
            <a:avLst>
              <a:gd name="adj1" fmla="val 43343"/>
              <a:gd name="adj2" fmla="val -10261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ea"/>
                <a:ea typeface="+mn-ea"/>
              </a:rPr>
              <a:t>分数乘整数，表示求几个相同分数和的简便运算。</a:t>
            </a:r>
            <a:endParaRPr lang="zh-CN" altLang="en-US" sz="2400" b="1">
              <a:latin typeface="+mn-ea"/>
              <a:ea typeface="+mn-ea"/>
            </a:endParaRPr>
          </a:p>
        </p:txBody>
      </p:sp>
      <p:sp>
        <p:nvSpPr>
          <p:cNvPr id="39" name="AutoShape 3"/>
          <p:cNvSpPr/>
          <p:nvPr/>
        </p:nvSpPr>
        <p:spPr>
          <a:xfrm>
            <a:off x="2074863" y="3538538"/>
            <a:ext cx="4994275" cy="990600"/>
          </a:xfrm>
          <a:prstGeom prst="wedgeRoundRectCallout">
            <a:avLst>
              <a:gd name="adj1" fmla="val 43343"/>
              <a:gd name="adj2" fmla="val -10261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ea"/>
                <a:ea typeface="+mn-ea"/>
              </a:rPr>
              <a:t>分数乘整数，用分子乘整数的积作分子，分母不变。</a:t>
            </a:r>
            <a:endParaRPr lang="zh-CN" altLang="en-US" sz="2400" b="1">
              <a:latin typeface="+mn-ea"/>
              <a:ea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826000" y="650875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>
                <a:solidFill>
                  <a:srgbClr val="FF00FF"/>
                </a:solidFill>
              </a:rPr>
              <a:t>2</a:t>
            </a:r>
            <a:endParaRPr lang="en-US" altLang="zh-CN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76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96969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20545595">
            <a:off x="4041775" y="2677795"/>
            <a:ext cx="392430" cy="14478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07704" y="1996096"/>
            <a:ext cx="5328592" cy="11513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indent="0">
              <a:lnSpc>
                <a:spcPct val="150000"/>
              </a:lnSpc>
              <a:defRPr/>
            </a:pPr>
            <a:r>
              <a:rPr lang="zh-CN" altLang="en-US" sz="4000" b="1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黑体" panose="02010609060101010101" pitchFamily="49" charset="-122"/>
              </a:rPr>
              <a:t>完成对应</a:t>
            </a:r>
            <a:r>
              <a:rPr lang="zh-CN" altLang="en-US" sz="4000" b="1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  <a:cs typeface="黑体" panose="02010609060101010101" pitchFamily="49" charset="-122"/>
              </a:rPr>
              <a:t>课时的练习。</a:t>
            </a:r>
            <a:endParaRPr lang="zh-CN" altLang="en-US" sz="4000" b="1" dirty="0">
              <a:solidFill>
                <a:prstClr val="black"/>
              </a:solidFill>
              <a:latin typeface="+mn-lt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/>
          <p:cNvSpPr>
            <a:spLocks noChangeArrowheads="1"/>
          </p:cNvSpPr>
          <p:nvPr/>
        </p:nvSpPr>
        <p:spPr bwMode="auto">
          <a:xfrm>
            <a:off x="468313" y="195263"/>
            <a:ext cx="5616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ea typeface="黑体" panose="02010609060101010101" pitchFamily="49" charset="-122"/>
              </a:rPr>
              <a:t>一、激活经验，导入新课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331913" y="781050"/>
            <a:ext cx="6985000" cy="2519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indent="0" eaLnBrk="1" latinLnBrk="1" hangingPunct="1">
              <a:spcBef>
                <a:spcPts val="0"/>
              </a:spcBef>
              <a:defRPr/>
            </a:pPr>
            <a:r>
              <a:rPr lang="en-US" altLang="zh-CN" sz="3200" b="1">
                <a:latin typeface="+mn-lt"/>
                <a:ea typeface="+mj-ea"/>
                <a:cs typeface="Times New Roman" panose="02020603050405020304" pitchFamily="18" charset="0"/>
              </a:rPr>
              <a:t>1.</a:t>
            </a:r>
            <a:r>
              <a:rPr lang="zh-CN" altLang="en-US" sz="3200" b="1">
                <a:latin typeface="+mn-lt"/>
                <a:ea typeface="+mj-ea"/>
                <a:cs typeface="Times New Roman" panose="02020603050405020304" pitchFamily="18" charset="0"/>
              </a:rPr>
              <a:t>根据题意列出算式：</a:t>
            </a:r>
            <a:endParaRPr lang="zh-CN" altLang="en-US" sz="3200" b="1">
              <a:latin typeface="+mn-lt"/>
              <a:ea typeface="+mj-ea"/>
              <a:cs typeface="Times New Roman" panose="02020603050405020304" pitchFamily="18" charset="0"/>
            </a:endParaRPr>
          </a:p>
          <a:p>
            <a:pPr eaLnBrk="1" latinLnBrk="1" hangingPunct="1">
              <a:spcBef>
                <a:spcPts val="0"/>
              </a:spcBef>
              <a:defRPr/>
            </a:pPr>
            <a:r>
              <a:rPr lang="zh-CN" altLang="en-US" sz="3200" b="1">
                <a:latin typeface="+mn-lt"/>
                <a:ea typeface="+mj-ea"/>
                <a:cs typeface="Times New Roman" panose="02020603050405020304" pitchFamily="18" charset="0"/>
              </a:rPr>
              <a:t>    </a:t>
            </a:r>
            <a:r>
              <a:rPr lang="en-US" altLang="zh-CN" sz="3200" b="1">
                <a:latin typeface="+mn-lt"/>
                <a:ea typeface="+mj-ea"/>
                <a:cs typeface="Times New Roman" panose="02020603050405020304" pitchFamily="18" charset="0"/>
              </a:rPr>
              <a:t>(1)5</a:t>
            </a:r>
            <a:r>
              <a:rPr lang="zh-CN" altLang="en-US" sz="3200" b="1">
                <a:latin typeface="+mn-lt"/>
                <a:ea typeface="+mj-ea"/>
                <a:cs typeface="Times New Roman" panose="02020603050405020304" pitchFamily="18" charset="0"/>
              </a:rPr>
              <a:t>个</a:t>
            </a:r>
            <a:r>
              <a:rPr lang="en-US" altLang="zh-CN" sz="3200" b="1">
                <a:latin typeface="+mn-lt"/>
                <a:ea typeface="+mj-ea"/>
                <a:cs typeface="Times New Roman" panose="02020603050405020304" pitchFamily="18" charset="0"/>
              </a:rPr>
              <a:t>15</a:t>
            </a:r>
            <a:r>
              <a:rPr lang="zh-CN" altLang="en-US" sz="3200" b="1">
                <a:latin typeface="+mn-lt"/>
                <a:ea typeface="+mj-ea"/>
                <a:cs typeface="Times New Roman" panose="02020603050405020304" pitchFamily="18" charset="0"/>
              </a:rPr>
              <a:t>是多少？</a:t>
            </a:r>
            <a:endParaRPr lang="en-US" altLang="zh-CN" sz="3200" b="1">
              <a:latin typeface="+mn-lt"/>
              <a:ea typeface="+mj-ea"/>
              <a:cs typeface="Times New Roman" panose="02020603050405020304" pitchFamily="18" charset="0"/>
            </a:endParaRPr>
          </a:p>
          <a:p>
            <a:pPr eaLnBrk="1" latinLnBrk="1" hangingPunct="1">
              <a:spcBef>
                <a:spcPts val="0"/>
              </a:spcBef>
              <a:defRPr/>
            </a:pPr>
            <a:r>
              <a:rPr lang="en-US" altLang="zh-CN" sz="32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</a:rPr>
              <a:t>	</a:t>
            </a:r>
            <a:endParaRPr lang="en-US" altLang="zh-CN" sz="3200" b="1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</a:endParaRPr>
          </a:p>
          <a:p>
            <a:pPr eaLnBrk="1" latinLnBrk="1" hangingPunct="1">
              <a:spcBef>
                <a:spcPts val="0"/>
              </a:spcBef>
              <a:defRPr/>
            </a:pPr>
            <a:r>
              <a:rPr lang="en-US" altLang="zh-CN" sz="3200" b="1">
                <a:latin typeface="+mn-lt"/>
                <a:ea typeface="+mj-ea"/>
                <a:cs typeface="Times New Roman" panose="02020603050405020304" pitchFamily="18" charset="0"/>
              </a:rPr>
              <a:t>    (2)3</a:t>
            </a:r>
            <a:r>
              <a:rPr lang="zh-CN" altLang="en-US" sz="3200" b="1">
                <a:latin typeface="+mn-lt"/>
                <a:ea typeface="+mj-ea"/>
                <a:cs typeface="Times New Roman" panose="02020603050405020304" pitchFamily="18" charset="0"/>
              </a:rPr>
              <a:t>个</a:t>
            </a:r>
            <a:r>
              <a:rPr lang="en-US" altLang="zh-CN" sz="3200" b="1">
                <a:latin typeface="+mn-lt"/>
                <a:ea typeface="+mj-ea"/>
                <a:cs typeface="Times New Roman" panose="02020603050405020304" pitchFamily="18" charset="0"/>
              </a:rPr>
              <a:t>17</a:t>
            </a:r>
            <a:r>
              <a:rPr lang="zh-CN" altLang="en-US" sz="3200" b="1">
                <a:latin typeface="+mn-lt"/>
                <a:ea typeface="+mj-ea"/>
                <a:cs typeface="Times New Roman" panose="02020603050405020304" pitchFamily="18" charset="0"/>
              </a:rPr>
              <a:t>是多少？ </a:t>
            </a:r>
            <a:endParaRPr lang="en-US" altLang="zh-CN" sz="3200" b="1">
              <a:latin typeface="+mn-lt"/>
              <a:ea typeface="+mj-ea"/>
              <a:cs typeface="Times New Roman" panose="02020603050405020304" pitchFamily="18" charset="0"/>
            </a:endParaRPr>
          </a:p>
          <a:p>
            <a:pPr eaLnBrk="1" latinLnBrk="1" hangingPunct="1">
              <a:spcBef>
                <a:spcPts val="0"/>
              </a:spcBef>
              <a:defRPr/>
            </a:pPr>
            <a:r>
              <a:rPr lang="en-US" altLang="zh-CN" sz="3200" b="1">
                <a:solidFill>
                  <a:srgbClr val="FF0000"/>
                </a:solidFill>
                <a:latin typeface="+mn-lt"/>
                <a:ea typeface="+mj-ea"/>
                <a:cs typeface="Times New Roman" panose="02020603050405020304" pitchFamily="18" charset="0"/>
              </a:rPr>
              <a:t>	</a:t>
            </a:r>
            <a:endParaRPr lang="en-US" altLang="zh-CN" sz="3200" b="1">
              <a:solidFill>
                <a:srgbClr val="FF0000"/>
              </a:solidFill>
              <a:latin typeface="+mn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78013" y="1747838"/>
            <a:ext cx="6462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 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或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15×5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919288" y="2805113"/>
            <a:ext cx="4192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17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17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17 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或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17×3</a:t>
            </a: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1691680" y="3291830"/>
            <a:ext cx="6447864" cy="1331703"/>
            <a:chOff x="1842492" y="3220060"/>
            <a:chExt cx="6449261" cy="1332180"/>
          </a:xfrm>
        </p:grpSpPr>
        <p:sp>
          <p:nvSpPr>
            <p:cNvPr id="8" name="AutoShape 3"/>
            <p:cNvSpPr/>
            <p:nvPr/>
          </p:nvSpPr>
          <p:spPr>
            <a:xfrm>
              <a:off x="1842492" y="3434079"/>
              <a:ext cx="4962012" cy="533591"/>
            </a:xfrm>
            <a:prstGeom prst="wedgeRoundRectCallout">
              <a:avLst>
                <a:gd name="adj1" fmla="val 54636"/>
                <a:gd name="adj2" fmla="val 50964"/>
                <a:gd name="adj3" fmla="val 16667"/>
              </a:avLst>
            </a:prstGeom>
            <a:solidFill>
              <a:schemeClr val="bg1"/>
            </a:solidFill>
            <a:ln w="2857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eaLnBrk="1" latinLnBrk="1" hangingPunct="1">
                <a:spcBef>
                  <a:spcPct val="50000"/>
                </a:spcBef>
                <a:defRPr/>
              </a:pPr>
              <a:r>
                <a:rPr lang="zh-CN" altLang="en-US" sz="2400" b="1">
                  <a:latin typeface="+mn-ea"/>
                  <a:ea typeface="+mn-ea"/>
                </a:rPr>
                <a:t>回忆一下，整数乘法的意义是什么？</a:t>
              </a:r>
              <a:endParaRPr lang="zh-CN" altLang="en-US" sz="2400" b="1">
                <a:latin typeface="+mn-ea"/>
                <a:ea typeface="+mn-ea"/>
              </a:endParaRPr>
            </a:p>
          </p:txBody>
        </p:sp>
        <p:pic>
          <p:nvPicPr>
            <p:cNvPr id="7179" name="图片 8"/>
            <p:cNvPicPr>
              <a:picLocks noChangeAspect="1" noChangeArrowheads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576"/>
            <a:stretch>
              <a:fillRect/>
            </a:stretch>
          </p:blipFill>
          <p:spPr bwMode="auto">
            <a:xfrm>
              <a:off x="7020798" y="3220060"/>
              <a:ext cx="1270955" cy="1332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 bwMode="auto">
          <a:xfrm>
            <a:off x="1674813" y="4246563"/>
            <a:ext cx="5794375" cy="538162"/>
            <a:chOff x="1426492" y="4101629"/>
            <a:chExt cx="5793755" cy="537305"/>
          </a:xfrm>
        </p:grpSpPr>
        <p:sp>
          <p:nvSpPr>
            <p:cNvPr id="13" name="AutoShape 3"/>
            <p:cNvSpPr/>
            <p:nvPr/>
          </p:nvSpPr>
          <p:spPr>
            <a:xfrm>
              <a:off x="1426492" y="4104799"/>
              <a:ext cx="5377875" cy="534135"/>
            </a:xfrm>
            <a:prstGeom prst="wedgeRoundRectCallout">
              <a:avLst>
                <a:gd name="adj1" fmla="val 46573"/>
                <a:gd name="adj2" fmla="val 29535"/>
                <a:gd name="adj3" fmla="val 16667"/>
              </a:avLst>
            </a:prstGeom>
            <a:solidFill>
              <a:schemeClr val="bg1"/>
            </a:solidFill>
            <a:ln w="2857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eaLnBrk="1" latinLnBrk="1" hangingPunct="1">
                <a:spcBef>
                  <a:spcPct val="50000"/>
                </a:spcBef>
                <a:defRPr/>
              </a:pPr>
              <a:endParaRPr lang="zh-CN" altLang="en-US" sz="2400" b="1">
                <a:latin typeface="+mn-ea"/>
                <a:ea typeface="+mn-ea"/>
              </a:endParaRPr>
            </a:p>
          </p:txBody>
        </p:sp>
        <p:sp>
          <p:nvSpPr>
            <p:cNvPr id="7177" name="矩形 11"/>
            <p:cNvSpPr>
              <a:spLocks noChangeArrowheads="1"/>
            </p:cNvSpPr>
            <p:nvPr/>
          </p:nvSpPr>
          <p:spPr bwMode="auto">
            <a:xfrm>
              <a:off x="1426493" y="4101629"/>
              <a:ext cx="57937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latinLnBrk="1"/>
              <a:r>
                <a:rPr lang="zh-CN" altLang="en-US" sz="28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求几个相同加数的和的简便运算。</a:t>
              </a:r>
              <a:endPara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0%}B_EAV5W@_[XY~K%$[V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28700"/>
            <a:ext cx="26384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矩形 3"/>
          <p:cNvSpPr>
            <a:spLocks noChangeArrowheads="1"/>
          </p:cNvSpPr>
          <p:nvPr/>
        </p:nvSpPr>
        <p:spPr bwMode="auto">
          <a:xfrm>
            <a:off x="5580063" y="4914900"/>
            <a:ext cx="236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zh-CN" altLang="ko-KR" sz="1200">
                <a:solidFill>
                  <a:srgbClr val="414141"/>
                </a:solidFill>
              </a:rPr>
              <a:t> </a:t>
            </a:r>
            <a:endParaRPr lang="zh-CN" altLang="ko-KR" sz="1200">
              <a:solidFill>
                <a:srgbClr val="414141"/>
              </a:solidFill>
            </a:endParaRPr>
          </a:p>
        </p:txBody>
      </p:sp>
      <p:sp>
        <p:nvSpPr>
          <p:cNvPr id="8196" name="内容占位符 1"/>
          <p:cNvSpPr txBox="1">
            <a:spLocks noChangeArrowheads="1"/>
          </p:cNvSpPr>
          <p:nvPr/>
        </p:nvSpPr>
        <p:spPr bwMode="auto">
          <a:xfrm>
            <a:off x="1116013" y="354013"/>
            <a:ext cx="640873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计算下列各题。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571750" y="1177925"/>
          <a:ext cx="3159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2" imgW="165100" imgH="406400" progId="Equation.DSMT4">
                  <p:embed/>
                </p:oleObj>
              </mc:Choice>
              <mc:Fallback>
                <p:oleObj name="" r:id="rId2" imgW="165100" imgH="4064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177925"/>
                        <a:ext cx="31591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2876550" y="1281113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</a:t>
            </a:r>
            <a:endParaRPr lang="zh-CN" altLang="en-US" sz="32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圆角矩形标注 18"/>
          <p:cNvSpPr/>
          <p:nvPr/>
        </p:nvSpPr>
        <p:spPr bwMode="auto">
          <a:xfrm flipH="1">
            <a:off x="1946275" y="3152775"/>
            <a:ext cx="4137025" cy="1295400"/>
          </a:xfrm>
          <a:prstGeom prst="wedgeRoundRectCallout">
            <a:avLst>
              <a:gd name="adj1" fmla="val 42640"/>
              <a:gd name="adj2" fmla="val 29079"/>
              <a:gd name="adj3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E7FF">
                  <a:lumMod val="65000"/>
                  <a:lumOff val="35000"/>
                </a:srgbClr>
              </a:gs>
            </a:gsLst>
            <a:lin ang="5040000" scaled="1"/>
          </a:gradFill>
          <a:ln w="12700" cap="flat" cmpd="sng" algn="ctr">
            <a:solidFill>
              <a:srgbClr val="A5D028"/>
            </a:solidFill>
            <a:prstDash val="solid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同分母分数的加法：</a:t>
            </a:r>
            <a:endParaRPr lang="en-US" altLang="zh-CN" sz="2800" b="1" kern="0" dirty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u="sng" kern="0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   </a:t>
            </a:r>
            <a:r>
              <a:rPr lang="zh-CN" altLang="en-US" sz="2800" b="1" kern="0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kern="0" dirty="0">
              <a:solidFill>
                <a:srgbClr val="C6E7FC">
                  <a:lumMod val="20000"/>
                  <a:lumOff val="80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2065338" y="3732213"/>
            <a:ext cx="36576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分母不变，分子相加</a:t>
            </a:r>
            <a:endParaRPr lang="zh-CN" altLang="en-US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1" name="文本框 2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202" name="图片 2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20"/>
          <p:cNvGrpSpPr/>
          <p:nvPr/>
        </p:nvGrpSpPr>
        <p:grpSpPr bwMode="auto">
          <a:xfrm>
            <a:off x="4014788" y="1490667"/>
            <a:ext cx="5129213" cy="1895477"/>
            <a:chOff x="3911004" y="3270769"/>
            <a:chExt cx="5130889" cy="1895773"/>
          </a:xfrm>
        </p:grpSpPr>
        <p:sp>
          <p:nvSpPr>
            <p:cNvPr id="22" name="AutoShape 3"/>
            <p:cNvSpPr/>
            <p:nvPr/>
          </p:nvSpPr>
          <p:spPr>
            <a:xfrm>
              <a:off x="3911004" y="3270769"/>
              <a:ext cx="3952576" cy="533484"/>
            </a:xfrm>
            <a:prstGeom prst="wedgeRoundRectCallout">
              <a:avLst>
                <a:gd name="adj1" fmla="val 54636"/>
                <a:gd name="adj2" fmla="val 50964"/>
                <a:gd name="adj3" fmla="val 16667"/>
              </a:avLst>
            </a:prstGeom>
            <a:solidFill>
              <a:schemeClr val="bg1"/>
            </a:solidFill>
            <a:ln w="2857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eaLnBrk="1" latinLnBrk="1" hangingPunct="1">
                <a:spcBef>
                  <a:spcPct val="50000"/>
                </a:spcBef>
                <a:defRPr/>
              </a:pPr>
              <a:r>
                <a:rPr lang="zh-CN" altLang="en-US" sz="2400" b="1">
                  <a:latin typeface="+mn-ea"/>
                  <a:ea typeface="+mn-ea"/>
                </a:rPr>
                <a:t>同分母分数加法怎样计算？</a:t>
              </a:r>
              <a:endParaRPr lang="zh-CN" altLang="en-US" sz="2400" b="1">
                <a:latin typeface="+mn-ea"/>
                <a:ea typeface="+mn-ea"/>
              </a:endParaRPr>
            </a:p>
          </p:txBody>
        </p:sp>
        <p:pic>
          <p:nvPicPr>
            <p:cNvPr id="8209" name="图片 22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722"/>
            <a:stretch>
              <a:fillRect/>
            </a:stretch>
          </p:blipFill>
          <p:spPr bwMode="auto">
            <a:xfrm>
              <a:off x="7503558" y="3559809"/>
              <a:ext cx="1538335" cy="1606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椭圆 1"/>
          <p:cNvSpPr/>
          <p:nvPr/>
        </p:nvSpPr>
        <p:spPr>
          <a:xfrm>
            <a:off x="323850" y="1098550"/>
            <a:ext cx="2087563" cy="981075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3" name="椭圆 2"/>
          <p:cNvSpPr/>
          <p:nvPr/>
        </p:nvSpPr>
        <p:spPr>
          <a:xfrm>
            <a:off x="323850" y="2081213"/>
            <a:ext cx="2087563" cy="981075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565400" y="2039938"/>
            <a:ext cx="587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F0000"/>
                </a:solidFill>
              </a:rPr>
              <a:t>9</a:t>
            </a:r>
            <a:endParaRPr lang="en-US" altLang="zh-CN" sz="240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zh-CN" sz="2400">
                <a:solidFill>
                  <a:srgbClr val="FF0000"/>
                </a:solidFill>
              </a:rPr>
              <a:t>11</a:t>
            </a:r>
            <a:endParaRPr lang="en-US" altLang="zh-CN" sz="2400">
              <a:solidFill>
                <a:srgbClr val="FF0000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714625" y="2454275"/>
            <a:ext cx="288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2" grpId="0" animBg="1"/>
      <p:bldP spid="2" grpId="1" animBg="1"/>
      <p:bldP spid="3" grpId="0" animBg="1"/>
      <p:bldP spid="3" grpId="1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342900" y="1069979"/>
            <a:ext cx="8045524" cy="6376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ct val="150000"/>
              </a:lnSpc>
              <a:defRPr/>
            </a:pPr>
            <a:r>
              <a:rPr lang="zh-CN" altLang="en-US" sz="2800" b="1" dirty="0">
                <a:latin typeface="+mj-ea"/>
                <a:ea typeface="+mj-ea"/>
                <a:cs typeface="Times New Roman" panose="02020603050405020304" pitchFamily="18" charset="0"/>
              </a:rPr>
              <a:t>   小雅、爸爸、妈妈一起吃蛋糕，每人吃  个，</a:t>
            </a:r>
            <a:endParaRPr lang="zh-CN" altLang="en-US" sz="2800" b="1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219" name="Object 12"/>
          <p:cNvGraphicFramePr>
            <a:graphicFrameLocks noChangeAspect="1"/>
          </p:cNvGraphicFramePr>
          <p:nvPr/>
        </p:nvGraphicFramePr>
        <p:xfrm>
          <a:off x="7020272" y="938310"/>
          <a:ext cx="3873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" r:id="rId1" imgW="152400" imgH="394335" progId="Equation.3">
                  <p:embed/>
                </p:oleObj>
              </mc:Choice>
              <mc:Fallback>
                <p:oleObj name="" r:id="rId1" imgW="152400" imgH="39433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938310"/>
                        <a:ext cx="3873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7020272" y="928785"/>
            <a:ext cx="381000" cy="1039812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979488" y="1684338"/>
            <a:ext cx="3251200" cy="6381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ct val="150000"/>
              </a:lnSpc>
              <a:defRPr/>
            </a:pPr>
            <a:r>
              <a:rPr lang="en-US" altLang="zh-CN" sz="28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人一共吃多少个？</a:t>
            </a:r>
            <a:endParaRPr lang="zh-CN" altLang="en-US" sz="2800" b="1">
              <a:solidFill>
                <a:srgbClr val="0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222" name="文本框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23" name="图片 3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47" y="1684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16"/>
          <p:cNvSpPr>
            <a:spLocks noChangeArrowheads="1"/>
          </p:cNvSpPr>
          <p:nvPr/>
        </p:nvSpPr>
        <p:spPr bwMode="auto">
          <a:xfrm>
            <a:off x="468313" y="195263"/>
            <a:ext cx="5616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ea typeface="黑体" panose="02010609060101010101" pitchFamily="49" charset="-122"/>
              </a:rPr>
              <a:t>二、经历过程，探究新知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4427984" y="2355726"/>
            <a:ext cx="4343655" cy="1876547"/>
            <a:chOff x="3406004" y="1926954"/>
            <a:chExt cx="4344094" cy="1877215"/>
          </a:xfrm>
        </p:grpSpPr>
        <p:sp>
          <p:nvSpPr>
            <p:cNvPr id="40" name="AutoShape 3"/>
            <p:cNvSpPr/>
            <p:nvPr/>
          </p:nvSpPr>
          <p:spPr>
            <a:xfrm>
              <a:off x="3406004" y="3270579"/>
              <a:ext cx="3780220" cy="533590"/>
            </a:xfrm>
            <a:prstGeom prst="wedgeRoundRectCallout">
              <a:avLst>
                <a:gd name="adj1" fmla="val 35630"/>
                <a:gd name="adj2" fmla="val -90331"/>
                <a:gd name="adj3" fmla="val 16667"/>
              </a:avLst>
            </a:prstGeom>
            <a:solidFill>
              <a:schemeClr val="bg1"/>
            </a:solidFill>
            <a:ln w="2857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eaLnBrk="1" latinLnBrk="1" hangingPunct="1">
                <a:spcBef>
                  <a:spcPct val="50000"/>
                </a:spcBef>
                <a:defRPr/>
              </a:pPr>
              <a:r>
                <a:rPr lang="zh-CN" altLang="en-US" sz="2400" b="1">
                  <a:latin typeface="+mn-ea"/>
                  <a:ea typeface="+mn-ea"/>
                </a:rPr>
                <a:t>想一想，怎样列式计算呢？</a:t>
              </a:r>
              <a:endParaRPr lang="zh-CN" altLang="en-US" sz="2400" b="1">
                <a:latin typeface="+mn-ea"/>
                <a:ea typeface="+mn-ea"/>
              </a:endParaRPr>
            </a:p>
          </p:txBody>
        </p:sp>
        <p:pic>
          <p:nvPicPr>
            <p:cNvPr id="9245" name="图片 40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157"/>
            <a:stretch>
              <a:fillRect/>
            </a:stretch>
          </p:blipFill>
          <p:spPr bwMode="auto">
            <a:xfrm>
              <a:off x="6410453" y="1926954"/>
              <a:ext cx="1339645" cy="1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/>
          <p:nvPr/>
        </p:nvGrpSpPr>
        <p:grpSpPr bwMode="auto">
          <a:xfrm>
            <a:off x="374650" y="2389188"/>
            <a:ext cx="4073525" cy="1943100"/>
            <a:chOff x="359472" y="2388593"/>
            <a:chExt cx="4073274" cy="1943404"/>
          </a:xfrm>
        </p:grpSpPr>
        <p:grpSp>
          <p:nvGrpSpPr>
            <p:cNvPr id="9235" name="组合 5"/>
            <p:cNvGrpSpPr/>
            <p:nvPr/>
          </p:nvGrpSpPr>
          <p:grpSpPr bwMode="auto">
            <a:xfrm>
              <a:off x="359472" y="2388593"/>
              <a:ext cx="4073274" cy="1070421"/>
              <a:chOff x="359472" y="2388593"/>
              <a:chExt cx="4073274" cy="1070421"/>
            </a:xfrm>
          </p:grpSpPr>
          <p:pic>
            <p:nvPicPr>
              <p:cNvPr id="9238" name="Picture 15" descr="D:\2016秋上\人六数上课课件制作\第1课时 分数乘整数\图片10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472" y="2388593"/>
                <a:ext cx="1605633" cy="107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9" name="Picture 16" descr="D:\2016秋上\人六数上课课件制作\第1课时 分数乘整数\图片1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816548">
                <a:off x="591997" y="2623964"/>
                <a:ext cx="640998" cy="504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0" name="Picture 15" descr="D:\2016秋上\人六数上课课件制作\第1课时 分数乘整数\图片10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292" y="2388593"/>
                <a:ext cx="1605633" cy="107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1" name="Picture 16" descr="D:\2016秋上\人六数上课课件制作\第1课时 分数乘整数\图片1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7497" y="2425709"/>
                <a:ext cx="640998" cy="504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2" name="Picture 15" descr="D:\2016秋上\人六数上课课件制作\第1课时 分数乘整数\图片10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7113" y="2388593"/>
                <a:ext cx="1605633" cy="107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3" name="Picture 16" descr="D:\2016秋上\人六数上课课件制作\第1课时 分数乘整数\图片1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839079">
                <a:off x="3543926" y="2634621"/>
                <a:ext cx="640998" cy="504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左大括号 6"/>
            <p:cNvSpPr/>
            <p:nvPr/>
          </p:nvSpPr>
          <p:spPr>
            <a:xfrm rot="16200000">
              <a:off x="2179382" y="1822948"/>
              <a:ext cx="433456" cy="3555781"/>
            </a:xfrm>
            <a:prstGeom prst="leftBrace">
              <a:avLst>
                <a:gd name="adj1" fmla="val 11793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237" name="矩形 7"/>
            <p:cNvSpPr>
              <a:spLocks noChangeArrowheads="1"/>
            </p:cNvSpPr>
            <p:nvPr/>
          </p:nvSpPr>
          <p:spPr bwMode="auto">
            <a:xfrm>
              <a:off x="2035599" y="3870332"/>
              <a:ext cx="8034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？个</a:t>
              </a:r>
              <a:endParaRPr lang="zh-CN" altLang="en-US"/>
            </a:p>
          </p:txBody>
        </p:sp>
      </p:grpSp>
      <p:grpSp>
        <p:nvGrpSpPr>
          <p:cNvPr id="17423" name="组合 33"/>
          <p:cNvGrpSpPr/>
          <p:nvPr/>
        </p:nvGrpSpPr>
        <p:grpSpPr bwMode="auto">
          <a:xfrm>
            <a:off x="2738438" y="3698875"/>
            <a:ext cx="1604962" cy="1069975"/>
            <a:chOff x="359472" y="2388593"/>
            <a:chExt cx="1605633" cy="1070421"/>
          </a:xfrm>
        </p:grpSpPr>
        <p:pic>
          <p:nvPicPr>
            <p:cNvPr id="9231" name="Picture 15" descr="D:\2016秋上\人六数上课课件制作\第1课时 分数乘整数\图片1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72" y="2388593"/>
              <a:ext cx="1605633" cy="107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6" descr="D:\2016秋上\人六数上课课件制作\第1课时 分数乘整数\图片1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816548">
              <a:off x="591997" y="2623964"/>
              <a:ext cx="640998" cy="50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6" descr="D:\2016秋上\人六数上课课件制作\第1课时 分数乘整数\图片1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44" y="2427920"/>
              <a:ext cx="640998" cy="50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6" descr="D:\2016秋上\人六数上课课件制作\第1课时 分数乘整数\图片1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09018">
              <a:off x="1079546" y="2627096"/>
              <a:ext cx="640998" cy="50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9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9582"/>
            <a:ext cx="670946" cy="66760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3"/>
          <p:cNvSpPr>
            <a:spLocks noChangeArrowheads="1"/>
          </p:cNvSpPr>
          <p:nvPr/>
        </p:nvSpPr>
        <p:spPr bwMode="auto">
          <a:xfrm>
            <a:off x="5580063" y="4914900"/>
            <a:ext cx="2317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414141"/>
                </a:solidFill>
              </a:rPr>
              <a:t> </a:t>
            </a:r>
            <a:endParaRPr lang="ko-KR" altLang="en-US" sz="1100">
              <a:solidFill>
                <a:srgbClr val="414141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721225" y="1841500"/>
          <a:ext cx="20002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" r:id="rId1" imgW="1180465" imgH="406400" progId="Equation.DSMT4">
                  <p:embed/>
                </p:oleObj>
              </mc:Choice>
              <mc:Fallback>
                <p:oleObj name="" r:id="rId1" imgW="1180465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1841500"/>
                        <a:ext cx="20002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文本框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9" name="图片 1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组合 44"/>
          <p:cNvGrpSpPr/>
          <p:nvPr/>
        </p:nvGrpSpPr>
        <p:grpSpPr bwMode="auto">
          <a:xfrm>
            <a:off x="374650" y="2389188"/>
            <a:ext cx="4073525" cy="1943100"/>
            <a:chOff x="359472" y="2388593"/>
            <a:chExt cx="4073274" cy="1943404"/>
          </a:xfrm>
        </p:grpSpPr>
        <p:grpSp>
          <p:nvGrpSpPr>
            <p:cNvPr id="11289" name="组合 45"/>
            <p:cNvGrpSpPr/>
            <p:nvPr/>
          </p:nvGrpSpPr>
          <p:grpSpPr bwMode="auto">
            <a:xfrm>
              <a:off x="359472" y="2388593"/>
              <a:ext cx="4073274" cy="1070421"/>
              <a:chOff x="359472" y="2388593"/>
              <a:chExt cx="4073274" cy="1070421"/>
            </a:xfrm>
          </p:grpSpPr>
          <p:pic>
            <p:nvPicPr>
              <p:cNvPr id="11292" name="Picture 15" descr="D:\2016秋上\人六数上课课件制作\第1课时 分数乘整数\图片10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472" y="2388593"/>
                <a:ext cx="1605633" cy="107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3" name="Picture 16" descr="D:\2016秋上\人六数上课课件制作\第1课时 分数乘整数\图片12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816548">
                <a:off x="591997" y="2623964"/>
                <a:ext cx="640998" cy="504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4" name="Picture 15" descr="D:\2016秋上\人六数上课课件制作\第1课时 分数乘整数\图片10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292" y="2388593"/>
                <a:ext cx="1605633" cy="107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5" name="Picture 16" descr="D:\2016秋上\人六数上课课件制作\第1课时 分数乘整数\图片12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7497" y="2425709"/>
                <a:ext cx="640998" cy="504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6" name="Picture 15" descr="D:\2016秋上\人六数上课课件制作\第1课时 分数乘整数\图片10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7113" y="2388593"/>
                <a:ext cx="1605633" cy="107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7" name="Picture 16" descr="D:\2016秋上\人六数上课课件制作\第1课时 分数乘整数\图片12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839079">
                <a:off x="3543926" y="2634621"/>
                <a:ext cx="640998" cy="504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" name="左大括号 46"/>
            <p:cNvSpPr/>
            <p:nvPr/>
          </p:nvSpPr>
          <p:spPr>
            <a:xfrm rot="16200000">
              <a:off x="2179382" y="1822948"/>
              <a:ext cx="433456" cy="3555781"/>
            </a:xfrm>
            <a:prstGeom prst="leftBrace">
              <a:avLst>
                <a:gd name="adj1" fmla="val 11793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91" name="矩形 47"/>
            <p:cNvSpPr>
              <a:spLocks noChangeArrowheads="1"/>
            </p:cNvSpPr>
            <p:nvPr/>
          </p:nvSpPr>
          <p:spPr bwMode="auto">
            <a:xfrm>
              <a:off x="2035599" y="3870332"/>
              <a:ext cx="8034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？个</a:t>
              </a:r>
              <a:endParaRPr lang="zh-CN" altLang="en-US"/>
            </a:p>
          </p:txBody>
        </p:sp>
      </p:grpSp>
      <p:sp>
        <p:nvSpPr>
          <p:cNvPr id="55" name="AutoShape 3"/>
          <p:cNvSpPr/>
          <p:nvPr/>
        </p:nvSpPr>
        <p:spPr>
          <a:xfrm>
            <a:off x="4714875" y="3365500"/>
            <a:ext cx="2962275" cy="533400"/>
          </a:xfrm>
          <a:prstGeom prst="wedgeRoundRectCallout">
            <a:avLst>
              <a:gd name="adj1" fmla="val -24369"/>
              <a:gd name="adj2" fmla="val -117403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400" b="1">
                <a:latin typeface="+mn-ea"/>
                <a:ea typeface="+mn-ea"/>
              </a:rPr>
              <a:t>为什么用加法计算？</a:t>
            </a:r>
            <a:endParaRPr lang="zh-CN" altLang="en-US" sz="2400" b="1">
              <a:latin typeface="+mn-ea"/>
              <a:ea typeface="+mn-ea"/>
            </a:endParaRPr>
          </a:p>
        </p:txBody>
      </p:sp>
      <p:grpSp>
        <p:nvGrpSpPr>
          <p:cNvPr id="11276" name="组合 56"/>
          <p:cNvGrpSpPr/>
          <p:nvPr/>
        </p:nvGrpSpPr>
        <p:grpSpPr bwMode="auto">
          <a:xfrm>
            <a:off x="2738438" y="3698875"/>
            <a:ext cx="1604962" cy="1069975"/>
            <a:chOff x="359472" y="2388593"/>
            <a:chExt cx="1605633" cy="1070421"/>
          </a:xfrm>
        </p:grpSpPr>
        <p:pic>
          <p:nvPicPr>
            <p:cNvPr id="11285" name="Picture 15" descr="D:\2016秋上\人六数上课课件制作\第1课时 分数乘整数\图片1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72" y="2388593"/>
              <a:ext cx="1605633" cy="107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6" name="Picture 16" descr="D:\2016秋上\人六数上课课件制作\第1课时 分数乘整数\图片1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816548">
              <a:off x="591997" y="2623964"/>
              <a:ext cx="640998" cy="50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Picture 16" descr="D:\2016秋上\人六数上课课件制作\第1课时 分数乘整数\图片1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44" y="2427920"/>
              <a:ext cx="640998" cy="50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8" name="Picture 16" descr="D:\2016秋上\人六数上课课件制作\第1课时 分数乘整数\图片1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09018">
              <a:off x="1079546" y="2627096"/>
              <a:ext cx="640998" cy="50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 bwMode="auto">
          <a:xfrm>
            <a:off x="4718050" y="3354388"/>
            <a:ext cx="2962275" cy="1284287"/>
            <a:chOff x="4717481" y="3355036"/>
            <a:chExt cx="2962666" cy="1284006"/>
          </a:xfrm>
        </p:grpSpPr>
        <p:sp>
          <p:nvSpPr>
            <p:cNvPr id="68" name="AutoShape 3"/>
            <p:cNvSpPr/>
            <p:nvPr/>
          </p:nvSpPr>
          <p:spPr>
            <a:xfrm>
              <a:off x="4717481" y="3355036"/>
              <a:ext cx="2962666" cy="1284006"/>
            </a:xfrm>
            <a:prstGeom prst="wedgeRoundRectCallout">
              <a:avLst>
                <a:gd name="adj1" fmla="val -24920"/>
                <a:gd name="adj2" fmla="val -77981"/>
                <a:gd name="adj3" fmla="val 16667"/>
              </a:avLst>
            </a:prstGeom>
            <a:solidFill>
              <a:schemeClr val="bg1"/>
            </a:solidFill>
            <a:ln w="2857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eaLnBrk="1" latinLnBrk="1" hangingPunct="1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2400" b="1">
                  <a:latin typeface="+mn-lt"/>
                  <a:ea typeface="+mn-ea"/>
                </a:rPr>
                <a:t>3</a:t>
              </a:r>
              <a:r>
                <a:rPr lang="zh-CN" altLang="en-US" sz="2400" b="1">
                  <a:latin typeface="+mn-lt"/>
                  <a:ea typeface="+mn-ea"/>
                </a:rPr>
                <a:t>个   相加，用乘法表示就是     或      。</a:t>
              </a:r>
              <a:endParaRPr lang="zh-CN" altLang="en-US" sz="2400" b="1">
                <a:latin typeface="+mn-lt"/>
                <a:ea typeface="+mn-ea"/>
              </a:endParaRPr>
            </a:p>
          </p:txBody>
        </p:sp>
        <p:graphicFrame>
          <p:nvGraphicFramePr>
            <p:cNvPr id="11282" name="对象 5"/>
            <p:cNvGraphicFramePr>
              <a:graphicFrameLocks noChangeAspect="1"/>
            </p:cNvGraphicFramePr>
            <p:nvPr/>
          </p:nvGraphicFramePr>
          <p:xfrm>
            <a:off x="5335549" y="3444550"/>
            <a:ext cx="221192" cy="578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5" name="" r:id="rId8" imgW="152400" imgH="393700" progId="Equation.DSMT4">
                    <p:embed/>
                  </p:oleObj>
                </mc:Choice>
                <mc:Fallback>
                  <p:oleObj name="" r:id="rId8" imgW="152400" imgH="393700" progId="Equation.DSMT4">
                    <p:embed/>
                    <p:pic>
                      <p:nvPicPr>
                        <p:cNvPr id="0" name="对象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5549" y="3444550"/>
                          <a:ext cx="221192" cy="5785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3" name="对象 68"/>
            <p:cNvGraphicFramePr>
              <a:graphicFrameLocks noChangeAspect="1"/>
            </p:cNvGraphicFramePr>
            <p:nvPr/>
          </p:nvGraphicFramePr>
          <p:xfrm>
            <a:off x="6059309" y="4041126"/>
            <a:ext cx="454603" cy="526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6" name="" r:id="rId10" imgW="342900" imgH="393700" progId="Equation.DSMT4">
                    <p:embed/>
                  </p:oleObj>
                </mc:Choice>
                <mc:Fallback>
                  <p:oleObj name="" r:id="rId10" imgW="342900" imgH="393700" progId="Equation.DSMT4">
                    <p:embed/>
                    <p:pic>
                      <p:nvPicPr>
                        <p:cNvPr id="0" name="对象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9309" y="4041126"/>
                          <a:ext cx="454603" cy="5267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4" name="对象 69"/>
            <p:cNvGraphicFramePr>
              <a:graphicFrameLocks noChangeAspect="1"/>
            </p:cNvGraphicFramePr>
            <p:nvPr/>
          </p:nvGraphicFramePr>
          <p:xfrm>
            <a:off x="6768179" y="4041126"/>
            <a:ext cx="454603" cy="526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7" name="" r:id="rId12" imgW="342900" imgH="393700" progId="Equation.DSMT4">
                    <p:embed/>
                  </p:oleObj>
                </mc:Choice>
                <mc:Fallback>
                  <p:oleObj name="" r:id="rId12" imgW="342900" imgH="393700" progId="Equation.DSMT4">
                    <p:embed/>
                    <p:pic>
                      <p:nvPicPr>
                        <p:cNvPr id="0" name="对象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8179" y="4041126"/>
                          <a:ext cx="454603" cy="5267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" name="对象 71"/>
          <p:cNvGraphicFramePr>
            <a:graphicFrameLocks noChangeAspect="1"/>
          </p:cNvGraphicFramePr>
          <p:nvPr/>
        </p:nvGraphicFramePr>
        <p:xfrm>
          <a:off x="4713288" y="2414588"/>
          <a:ext cx="7540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" r:id="rId14" imgW="443865" imgH="405765" progId="Equation.DSMT4">
                  <p:embed/>
                </p:oleObj>
              </mc:Choice>
              <mc:Fallback>
                <p:oleObj name="" r:id="rId14" imgW="443865" imgH="405765" progId="Equation.DSMT4">
                  <p:embed/>
                  <p:pic>
                    <p:nvPicPr>
                      <p:cNvPr id="0" name="对象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2414588"/>
                        <a:ext cx="75406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AutoShape 3"/>
          <p:cNvSpPr/>
          <p:nvPr/>
        </p:nvSpPr>
        <p:spPr>
          <a:xfrm>
            <a:off x="4721225" y="3289300"/>
            <a:ext cx="2962275" cy="1284288"/>
          </a:xfrm>
          <a:prstGeom prst="wedgeRoundRectCallout">
            <a:avLst>
              <a:gd name="adj1" fmla="val -24920"/>
              <a:gd name="adj2" fmla="val -77981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400" b="1">
                <a:latin typeface="+mn-lt"/>
                <a:ea typeface="+mn-ea"/>
              </a:rPr>
              <a:t>你会算吗？自己试一试。</a:t>
            </a:r>
            <a:endParaRPr lang="zh-CN" altLang="en-US" sz="2400" b="1">
              <a:latin typeface="+mn-lt"/>
              <a:ea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589713" y="1949450"/>
            <a:ext cx="81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/>
              <a:t>（个）</a:t>
            </a:r>
            <a:endParaRPr lang="zh-CN" altLang="en-US"/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342900" y="1069979"/>
            <a:ext cx="8045524" cy="6376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ct val="150000"/>
              </a:lnSpc>
              <a:defRPr/>
            </a:pPr>
            <a:r>
              <a:rPr lang="zh-CN" altLang="en-US" sz="2800" b="1" dirty="0">
                <a:latin typeface="+mj-ea"/>
                <a:ea typeface="+mj-ea"/>
                <a:cs typeface="Times New Roman" panose="02020603050405020304" pitchFamily="18" charset="0"/>
              </a:rPr>
              <a:t>   小雅、爸爸、妈妈一起吃蛋糕，每人吃  个，</a:t>
            </a:r>
            <a:endParaRPr lang="zh-CN" altLang="en-US" sz="2800" b="1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12"/>
          <p:cNvGraphicFramePr>
            <a:graphicFrameLocks noChangeAspect="1"/>
          </p:cNvGraphicFramePr>
          <p:nvPr/>
        </p:nvGraphicFramePr>
        <p:xfrm>
          <a:off x="7020272" y="938310"/>
          <a:ext cx="3873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" r:id="rId16" imgW="152400" imgH="394335" progId="Equation.3">
                  <p:embed/>
                </p:oleObj>
              </mc:Choice>
              <mc:Fallback>
                <p:oleObj name="" r:id="rId16" imgW="152400" imgH="39433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938310"/>
                        <a:ext cx="3873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979488" y="1684338"/>
            <a:ext cx="3251200" cy="6381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ct val="150000"/>
              </a:lnSpc>
              <a:defRPr/>
            </a:pPr>
            <a:r>
              <a:rPr lang="en-US" altLang="zh-CN" sz="28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人一共吃多少个？</a:t>
            </a:r>
            <a:endParaRPr lang="zh-CN" altLang="en-US" sz="2800" b="1">
              <a:solidFill>
                <a:srgbClr val="0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8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9582"/>
            <a:ext cx="670946" cy="66760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8" name="组合 19"/>
          <p:cNvGrpSpPr/>
          <p:nvPr/>
        </p:nvGrpSpPr>
        <p:grpSpPr bwMode="auto">
          <a:xfrm>
            <a:off x="358775" y="2389188"/>
            <a:ext cx="4073525" cy="1941512"/>
            <a:chOff x="359472" y="2388593"/>
            <a:chExt cx="4073274" cy="1942186"/>
          </a:xfrm>
        </p:grpSpPr>
        <p:grpSp>
          <p:nvGrpSpPr>
            <p:cNvPr id="13338" name="组合 24"/>
            <p:cNvGrpSpPr/>
            <p:nvPr/>
          </p:nvGrpSpPr>
          <p:grpSpPr bwMode="auto">
            <a:xfrm>
              <a:off x="359472" y="2388593"/>
              <a:ext cx="4073274" cy="1070421"/>
              <a:chOff x="359472" y="2388593"/>
              <a:chExt cx="4073274" cy="1070421"/>
            </a:xfrm>
          </p:grpSpPr>
          <p:pic>
            <p:nvPicPr>
              <p:cNvPr id="13341" name="Picture 15" descr="D:\2016秋上\人六数上课课件制作\第1课时 分数乘整数\图片10.png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472" y="2388593"/>
                <a:ext cx="1605633" cy="107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2" name="Picture 16" descr="D:\2016秋上\人六数上课课件制作\第1课时 分数乘整数\图片1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816548">
                <a:off x="591997" y="2623964"/>
                <a:ext cx="640998" cy="504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3" name="Picture 15" descr="D:\2016秋上\人六数上课课件制作\第1课时 分数乘整数\图片10.png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292" y="2388593"/>
                <a:ext cx="1605633" cy="107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4" name="Picture 16" descr="D:\2016秋上\人六数上课课件制作\第1课时 分数乘整数\图片1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7497" y="2425709"/>
                <a:ext cx="640998" cy="504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5" name="Picture 15" descr="D:\2016秋上\人六数上课课件制作\第1课时 分数乘整数\图片10.png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7113" y="2388593"/>
                <a:ext cx="1605633" cy="1070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6" name="Picture 16" descr="D:\2016秋上\人六数上课课件制作\第1课时 分数乘整数\图片1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839079">
                <a:off x="3543926" y="2634621"/>
                <a:ext cx="640998" cy="504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左大括号 25"/>
            <p:cNvSpPr/>
            <p:nvPr/>
          </p:nvSpPr>
          <p:spPr>
            <a:xfrm rot="16200000">
              <a:off x="2179340" y="1823179"/>
              <a:ext cx="433538" cy="3555781"/>
            </a:xfrm>
            <a:prstGeom prst="leftBrace">
              <a:avLst>
                <a:gd name="adj1" fmla="val 11793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340" name="矩形 26"/>
            <p:cNvSpPr>
              <a:spLocks noChangeArrowheads="1"/>
            </p:cNvSpPr>
            <p:nvPr/>
          </p:nvSpPr>
          <p:spPr bwMode="auto">
            <a:xfrm>
              <a:off x="2035599" y="3870332"/>
              <a:ext cx="794971" cy="460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？个</a:t>
              </a:r>
              <a:endParaRPr lang="zh-CN" altLang="en-US"/>
            </a:p>
          </p:txBody>
        </p:sp>
      </p:grpSp>
      <p:grpSp>
        <p:nvGrpSpPr>
          <p:cNvPr id="13319" name="组合 33"/>
          <p:cNvGrpSpPr/>
          <p:nvPr/>
        </p:nvGrpSpPr>
        <p:grpSpPr bwMode="auto">
          <a:xfrm>
            <a:off x="2738438" y="3698875"/>
            <a:ext cx="1604962" cy="1069975"/>
            <a:chOff x="359472" y="2388593"/>
            <a:chExt cx="1605633" cy="1070421"/>
          </a:xfrm>
        </p:grpSpPr>
        <p:pic>
          <p:nvPicPr>
            <p:cNvPr id="13334" name="Picture 15" descr="D:\2016秋上\人六数上课课件制作\第1课时 分数乘整数\图片10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72" y="2388593"/>
              <a:ext cx="1605633" cy="107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16" descr="D:\2016秋上\人六数上课课件制作\第1课时 分数乘整数\图片1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816548">
              <a:off x="591997" y="2623964"/>
              <a:ext cx="640998" cy="50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16" descr="D:\2016秋上\人六数上课课件制作\第1课时 分数乘整数\图片1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44" y="2427920"/>
              <a:ext cx="640998" cy="50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7" name="Picture 16" descr="D:\2016秋上\人六数上课课件制作\第1课时 分数乘整数\图片1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09018">
              <a:off x="1079546" y="2627096"/>
              <a:ext cx="640998" cy="50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9" name="对象 38"/>
          <p:cNvGraphicFramePr>
            <a:graphicFrameLocks noChangeAspect="1"/>
          </p:cNvGraphicFramePr>
          <p:nvPr/>
        </p:nvGraphicFramePr>
        <p:xfrm>
          <a:off x="4235450" y="2254250"/>
          <a:ext cx="2873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" r:id="rId3" imgW="1866265" imgH="406400" progId="Equation.DSMT4">
                  <p:embed/>
                </p:oleObj>
              </mc:Choice>
              <mc:Fallback>
                <p:oleObj name="" r:id="rId3" imgW="1866265" imgH="406400" progId="Equation.DSMT4">
                  <p:embed/>
                  <p:pic>
                    <p:nvPicPr>
                      <p:cNvPr id="0" name="对象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2254250"/>
                        <a:ext cx="2873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911725" y="2201863"/>
            <a:ext cx="2205038" cy="63817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41" name="对象 40"/>
          <p:cNvGraphicFramePr>
            <a:graphicFrameLocks noChangeAspect="1"/>
          </p:cNvGraphicFramePr>
          <p:nvPr/>
        </p:nvGraphicFramePr>
        <p:xfrm>
          <a:off x="7154863" y="2281238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" r:id="rId5" imgW="494665" imgH="405765" progId="Equation.DSMT4">
                  <p:embed/>
                </p:oleObj>
              </mc:Choice>
              <mc:Fallback>
                <p:oleObj name="" r:id="rId5" imgW="494665" imgH="405765" progId="Equation.DSMT4">
                  <p:embed/>
                  <p:pic>
                    <p:nvPicPr>
                      <p:cNvPr id="0" name="对象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2281238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5"/>
          <p:cNvGrpSpPr/>
          <p:nvPr/>
        </p:nvGrpSpPr>
        <p:grpSpPr bwMode="auto">
          <a:xfrm>
            <a:off x="5132388" y="3214688"/>
            <a:ext cx="1662112" cy="1038225"/>
            <a:chOff x="5046882" y="3810797"/>
            <a:chExt cx="1662113" cy="1038827"/>
          </a:xfrm>
        </p:grpSpPr>
        <p:graphicFrame>
          <p:nvGraphicFramePr>
            <p:cNvPr id="13329" name="对象 42"/>
            <p:cNvGraphicFramePr>
              <a:graphicFrameLocks noChangeAspect="1"/>
            </p:cNvGraphicFramePr>
            <p:nvPr/>
          </p:nvGraphicFramePr>
          <p:xfrm>
            <a:off x="5046882" y="4065297"/>
            <a:ext cx="166211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5" name="" r:id="rId7" imgW="1078865" imgH="406400" progId="Equation.DSMT4">
                    <p:embed/>
                  </p:oleObj>
                </mc:Choice>
                <mc:Fallback>
                  <p:oleObj name="" r:id="rId7" imgW="1078865" imgH="406400" progId="Equation.DSMT4">
                    <p:embed/>
                    <p:pic>
                      <p:nvPicPr>
                        <p:cNvPr id="0" name="对象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6882" y="4065297"/>
                          <a:ext cx="1662113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直接连接符 3"/>
            <p:cNvCxnSpPr/>
            <p:nvPr/>
          </p:nvCxnSpPr>
          <p:spPr>
            <a:xfrm>
              <a:off x="6024783" y="4134835"/>
              <a:ext cx="285750" cy="1334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846982" y="4404866"/>
              <a:ext cx="285750" cy="13342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6005733" y="3810797"/>
              <a:ext cx="287337" cy="338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>
                  <a:solidFill>
                    <a:prstClr val="black"/>
                  </a:solidFill>
                  <a:latin typeface="+mn-lt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altLang="en-US" sz="1100">
                <a:latin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843807" y="4511290"/>
              <a:ext cx="287337" cy="3383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600">
                  <a:solidFill>
                    <a:prstClr val="black"/>
                  </a:solidFill>
                  <a:latin typeface="+mn-lt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zh-CN" altLang="en-US" sz="1100">
                <a:latin typeface="+mn-lt"/>
              </a:endParaRPr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623050" y="3552825"/>
            <a:ext cx="811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/>
              <a:t>（个）</a:t>
            </a:r>
            <a:endParaRPr lang="zh-CN" altLang="en-US"/>
          </a:p>
        </p:txBody>
      </p:sp>
      <p:graphicFrame>
        <p:nvGraphicFramePr>
          <p:cNvPr id="8" name="对象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881938" y="2255838"/>
          <a:ext cx="7794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" r:id="rId9" imgW="545465" imgH="393700" progId="Equation.KSEE3">
                  <p:embed/>
                </p:oleObj>
              </mc:Choice>
              <mc:Fallback>
                <p:oleObj name="" r:id="rId9" imgW="545465" imgH="393700" progId="Equation.KSEE3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38" y="2255838"/>
                        <a:ext cx="779462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216400" y="2124075"/>
            <a:ext cx="544513" cy="792163"/>
          </a:xfrm>
          <a:prstGeom prst="rect">
            <a:avLst/>
          </a:prstGeom>
          <a:solidFill>
            <a:srgbClr val="7030A0">
              <a:alpha val="28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10" name="矩形 9"/>
          <p:cNvSpPr/>
          <p:nvPr/>
        </p:nvSpPr>
        <p:spPr>
          <a:xfrm>
            <a:off x="7372350" y="2125663"/>
            <a:ext cx="544513" cy="792162"/>
          </a:xfrm>
          <a:prstGeom prst="rect">
            <a:avLst/>
          </a:prstGeom>
          <a:solidFill>
            <a:srgbClr val="7030A0">
              <a:alpha val="28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8532813" y="2393950"/>
            <a:ext cx="561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1400"/>
              <a:t>（个）</a:t>
            </a:r>
            <a:endParaRPr lang="zh-CN" altLang="en-US" sz="1400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342900" y="1069979"/>
            <a:ext cx="8045524" cy="6376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ct val="150000"/>
              </a:lnSpc>
              <a:defRPr/>
            </a:pPr>
            <a:r>
              <a:rPr lang="zh-CN" altLang="en-US" sz="2800" b="1" dirty="0">
                <a:latin typeface="+mj-ea"/>
                <a:ea typeface="+mj-ea"/>
                <a:cs typeface="Times New Roman" panose="02020603050405020304" pitchFamily="18" charset="0"/>
              </a:rPr>
              <a:t>   小雅、爸爸、妈妈一起吃蛋糕，每人吃  个，</a:t>
            </a:r>
            <a:endParaRPr lang="zh-CN" altLang="en-US" sz="2800" b="1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12"/>
          <p:cNvGraphicFramePr>
            <a:graphicFrameLocks noChangeAspect="1"/>
          </p:cNvGraphicFramePr>
          <p:nvPr/>
        </p:nvGraphicFramePr>
        <p:xfrm>
          <a:off x="7020272" y="938310"/>
          <a:ext cx="3873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" r:id="rId11" imgW="152400" imgH="394335" progId="Equation.3">
                  <p:embed/>
                </p:oleObj>
              </mc:Choice>
              <mc:Fallback>
                <p:oleObj name="" r:id="rId11" imgW="152400" imgH="394335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938310"/>
                        <a:ext cx="3873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979488" y="1684338"/>
            <a:ext cx="3251200" cy="6381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ct val="150000"/>
              </a:lnSpc>
              <a:defRPr/>
            </a:pPr>
            <a:r>
              <a:rPr lang="en-US" altLang="zh-CN" sz="28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人一共吃多少个？</a:t>
            </a:r>
            <a:endParaRPr lang="zh-CN" altLang="en-US" sz="2800" b="1">
              <a:solidFill>
                <a:srgbClr val="0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9582"/>
            <a:ext cx="670946" cy="66760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9" grpId="0" bldLvl="0" animBg="1"/>
      <p:bldP spid="9" grpId="1" animBg="1"/>
      <p:bldP spid="10" grpId="0" bldLvl="0" animBg="1"/>
      <p:bldP spid="10" grpId="1" animBg="1"/>
      <p:bldP spid="12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3"/>
          <p:cNvSpPr/>
          <p:nvPr/>
        </p:nvSpPr>
        <p:spPr>
          <a:xfrm>
            <a:off x="2116138" y="1309688"/>
            <a:ext cx="5659437" cy="1671637"/>
          </a:xfrm>
          <a:prstGeom prst="wedgeRoundRectCallout">
            <a:avLst>
              <a:gd name="adj1" fmla="val 7827"/>
              <a:gd name="adj2" fmla="val 75920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en-US" altLang="zh-CN" sz="2800" b="1">
                <a:latin typeface="+mn-ea"/>
                <a:ea typeface="+mn-ea"/>
              </a:rPr>
              <a:t>   </a:t>
            </a:r>
            <a:r>
              <a:rPr lang="zh-CN" altLang="en-US" sz="2800" b="1">
                <a:latin typeface="+mn-ea"/>
                <a:ea typeface="+mn-ea"/>
              </a:rPr>
              <a:t>分数乘整数，用分子乘整数的积作分子，分母不变。能约分的可以先约分，再计算，结果相同。</a:t>
            </a:r>
            <a:endParaRPr lang="zh-CN" altLang="en-US" sz="2800" b="1">
              <a:latin typeface="+mn-ea"/>
              <a:ea typeface="+mn-ea"/>
            </a:endParaRPr>
          </a:p>
        </p:txBody>
      </p:sp>
      <p:pic>
        <p:nvPicPr>
          <p:cNvPr id="15363" name="图片 40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95"/>
          <a:stretch>
            <a:fillRect/>
          </a:stretch>
        </p:blipFill>
        <p:spPr bwMode="auto">
          <a:xfrm flipH="1">
            <a:off x="3491880" y="2787774"/>
            <a:ext cx="1963094" cy="203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"/>
          <p:cNvGrpSpPr/>
          <p:nvPr/>
        </p:nvGrpSpPr>
        <p:grpSpPr bwMode="auto">
          <a:xfrm>
            <a:off x="3409950" y="3201342"/>
            <a:ext cx="2889250" cy="720725"/>
            <a:chOff x="5562600" y="1428750"/>
            <a:chExt cx="2889249" cy="719999"/>
          </a:xfrm>
        </p:grpSpPr>
        <p:sp>
          <p:nvSpPr>
            <p:cNvPr id="17425" name="Text Box 31"/>
            <p:cNvSpPr txBox="1">
              <a:spLocks noChangeArrowheads="1"/>
            </p:cNvSpPr>
            <p:nvPr/>
          </p:nvSpPr>
          <p:spPr bwMode="auto">
            <a:xfrm>
              <a:off x="6096000" y="1580996"/>
              <a:ext cx="2355849" cy="518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49" charset="-122"/>
                </a:rPr>
                <a:t>×        =</a:t>
              </a:r>
              <a:endPara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7426" name="Rectangle 23"/>
            <p:cNvSpPr>
              <a:spLocks noChangeArrowheads="1"/>
            </p:cNvSpPr>
            <p:nvPr/>
          </p:nvSpPr>
          <p:spPr bwMode="auto">
            <a:xfrm>
              <a:off x="5562600" y="1446608"/>
              <a:ext cx="631824" cy="7021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7" name="Rectangle 24"/>
            <p:cNvSpPr>
              <a:spLocks noChangeArrowheads="1"/>
            </p:cNvSpPr>
            <p:nvPr/>
          </p:nvSpPr>
          <p:spPr bwMode="auto">
            <a:xfrm>
              <a:off x="6578600" y="1445418"/>
              <a:ext cx="631824" cy="7021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8" name="Rectangle 25"/>
            <p:cNvSpPr>
              <a:spLocks noChangeArrowheads="1"/>
            </p:cNvSpPr>
            <p:nvPr/>
          </p:nvSpPr>
          <p:spPr bwMode="auto">
            <a:xfrm>
              <a:off x="7516811" y="1428750"/>
              <a:ext cx="631824" cy="7021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572000" y="329183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7414" name="Group 21"/>
          <p:cNvGrpSpPr/>
          <p:nvPr/>
        </p:nvGrpSpPr>
        <p:grpSpPr bwMode="auto">
          <a:xfrm>
            <a:off x="914400" y="1041400"/>
            <a:ext cx="6610350" cy="747713"/>
            <a:chOff x="708" y="541"/>
            <a:chExt cx="4164" cy="628"/>
          </a:xfrm>
        </p:grpSpPr>
        <p:sp>
          <p:nvSpPr>
            <p:cNvPr id="17423" name="Text Box 19"/>
            <p:cNvSpPr txBox="1">
              <a:spLocks noChangeArrowheads="1"/>
            </p:cNvSpPr>
            <p:nvPr/>
          </p:nvSpPr>
          <p:spPr bwMode="auto">
            <a:xfrm>
              <a:off x="708" y="674"/>
              <a:ext cx="416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1.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一袋面包重      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kg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，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2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袋重多少千克？。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7424" name="Object 20"/>
            <p:cNvGraphicFramePr>
              <a:graphicFrameLocks noChangeAspect="1"/>
            </p:cNvGraphicFramePr>
            <p:nvPr/>
          </p:nvGraphicFramePr>
          <p:xfrm>
            <a:off x="2054" y="541"/>
            <a:ext cx="344" cy="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9" name="" r:id="rId1" imgW="215900" imgH="393065" progId="Equation.DSMT4">
                    <p:embed/>
                  </p:oleObj>
                </mc:Choice>
                <mc:Fallback>
                  <p:oleObj name="" r:id="rId1" imgW="215900" imgH="393065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4" y="541"/>
                          <a:ext cx="344" cy="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0"/>
          <p:cNvGraphicFramePr>
            <a:graphicFrameLocks noChangeAspect="1"/>
          </p:cNvGraphicFramePr>
          <p:nvPr/>
        </p:nvGraphicFramePr>
        <p:xfrm>
          <a:off x="3438525" y="3201342"/>
          <a:ext cx="5810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" r:id="rId3" imgW="254000" imgH="419100" progId="Equation.DSMT4">
                  <p:embed/>
                </p:oleObj>
              </mc:Choice>
              <mc:Fallback>
                <p:oleObj name="" r:id="rId3" imgW="254000" imgH="4191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3201342"/>
                        <a:ext cx="5810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0"/>
          <p:cNvGraphicFramePr>
            <a:graphicFrameLocks noChangeAspect="1"/>
          </p:cNvGraphicFramePr>
          <p:nvPr/>
        </p:nvGraphicFramePr>
        <p:xfrm>
          <a:off x="5414963" y="3193405"/>
          <a:ext cx="5810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" r:id="rId5" imgW="254000" imgH="419100" progId="Equation.DSMT4">
                  <p:embed/>
                </p:oleObj>
              </mc:Choice>
              <mc:Fallback>
                <p:oleObj name="" r:id="rId5" imgW="254000" imgH="4191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963" y="3193405"/>
                        <a:ext cx="5810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文本框 2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20" name="图片 2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3698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3"/>
          <p:cNvSpPr/>
          <p:nvPr/>
        </p:nvSpPr>
        <p:spPr>
          <a:xfrm>
            <a:off x="3059832" y="2139702"/>
            <a:ext cx="3881438" cy="460375"/>
          </a:xfrm>
          <a:prstGeom prst="wedgeRoundRectCallout">
            <a:avLst>
              <a:gd name="adj1" fmla="val 9794"/>
              <a:gd name="adj2" fmla="val 136354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chemeClr val="accent2">
                <a:lumMod val="20000"/>
                <a:lumOff val="8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zh-CN" altLang="en-US" sz="2000" b="1" dirty="0">
                <a:latin typeface="+mn-ea"/>
                <a:ea typeface="+mn-ea"/>
              </a:rPr>
              <a:t>想一想，这个算式表示什么意思？</a:t>
            </a:r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17422" name="Rectangle 16"/>
          <p:cNvSpPr>
            <a:spLocks noChangeArrowheads="1"/>
          </p:cNvSpPr>
          <p:nvPr/>
        </p:nvSpPr>
        <p:spPr bwMode="auto">
          <a:xfrm>
            <a:off x="468313" y="195263"/>
            <a:ext cx="54181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/>
            <a:r>
              <a:rPr lang="zh-CN" altLang="en-US" sz="3200" b="1">
                <a:ea typeface="黑体" panose="02010609060101010101" pitchFamily="49" charset="-122"/>
              </a:rPr>
              <a:t>三、巩固练习</a:t>
            </a:r>
            <a:r>
              <a:rPr lang="en-US" altLang="zh-CN" sz="3200" b="1">
                <a:ea typeface="黑体" panose="02010609060101010101" pitchFamily="49" charset="-122"/>
              </a:rPr>
              <a:t>,</a:t>
            </a:r>
            <a:r>
              <a:rPr lang="zh-CN" altLang="en-US" sz="3200" b="1">
                <a:ea typeface="黑体" panose="02010609060101010101" pitchFamily="49" charset="-122"/>
              </a:rPr>
              <a:t>综合应用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771550"/>
            <a:ext cx="1619718" cy="461847"/>
          </a:xfrm>
          <a:prstGeom prst="rect">
            <a:avLst/>
          </a:prstGeom>
        </p:spPr>
      </p:pic>
      <p:sp>
        <p:nvSpPr>
          <p:cNvPr id="23" name="文本框 57"/>
          <p:cNvSpPr txBox="1">
            <a:spLocks noChangeArrowheads="1"/>
          </p:cNvSpPr>
          <p:nvPr/>
        </p:nvSpPr>
        <p:spPr bwMode="auto">
          <a:xfrm>
            <a:off x="6444208" y="1779662"/>
            <a:ext cx="244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教材</a:t>
            </a:r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P2</a:t>
            </a:r>
            <a:r>
              <a:rPr lang="zh-CN" altLang="en-US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做一做第</a:t>
            </a:r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题</a:t>
            </a:r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zh-CN" altLang="en-US" sz="1600" b="1" dirty="0">
              <a:solidFill>
                <a:srgbClr val="66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40152" y="3291830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+mn-lt"/>
              </a:rPr>
              <a:t>（</a:t>
            </a:r>
            <a:r>
              <a:rPr lang="en-US" altLang="zh-CN" sz="3200" b="1" dirty="0">
                <a:latin typeface="+mn-lt"/>
              </a:rPr>
              <a:t>kg</a:t>
            </a:r>
            <a:r>
              <a:rPr lang="zh-CN" altLang="en-US" sz="3200" b="1" dirty="0">
                <a:latin typeface="+mn-lt"/>
              </a:rPr>
              <a:t>）</a:t>
            </a:r>
            <a:endParaRPr lang="zh-CN" altLang="en-US" sz="3200" b="1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bldLvl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35075" y="469900"/>
            <a:ext cx="6673850" cy="736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填空。</a:t>
            </a:r>
            <a:endParaRPr lang="zh-CN" altLang="en-US" sz="2800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9459" name="对象 4"/>
          <p:cNvGraphicFramePr>
            <a:graphicFrameLocks noChangeAspect="1"/>
          </p:cNvGraphicFramePr>
          <p:nvPr/>
        </p:nvGraphicFramePr>
        <p:xfrm>
          <a:off x="1470025" y="1412875"/>
          <a:ext cx="44926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" r:id="rId1" imgW="2094865" imgH="406400" progId="Equation.DSMT4">
                  <p:embed/>
                </p:oleObj>
              </mc:Choice>
              <mc:Fallback>
                <p:oleObj name="" r:id="rId1" imgW="2094865" imgH="406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1412875"/>
                        <a:ext cx="449262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对象 5"/>
          <p:cNvGraphicFramePr>
            <a:graphicFrameLocks noChangeAspect="1"/>
          </p:cNvGraphicFramePr>
          <p:nvPr/>
        </p:nvGraphicFramePr>
        <p:xfrm>
          <a:off x="1476375" y="2584450"/>
          <a:ext cx="39751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" r:id="rId3" imgW="1854200" imgH="393700" progId="Equation.DSMT4">
                  <p:embed/>
                </p:oleObj>
              </mc:Choice>
              <mc:Fallback>
                <p:oleObj name="" r:id="rId3" imgW="1854200" imgH="3937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584450"/>
                        <a:ext cx="39751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4067175" y="1354138"/>
          <a:ext cx="2714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" r:id="rId5" imgW="152400" imgH="405765" progId="Equation.DSMT4">
                  <p:embed/>
                </p:oleObj>
              </mc:Choice>
              <mc:Fallback>
                <p:oleObj name="" r:id="rId5" imgW="152400" imgH="405765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354138"/>
                        <a:ext cx="2714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926013" y="1712913"/>
          <a:ext cx="22383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9" name="" r:id="rId7" imgW="127000" imgH="165100" progId="Equation.DSMT4">
                  <p:embed/>
                </p:oleObj>
              </mc:Choice>
              <mc:Fallback>
                <p:oleObj name="" r:id="rId7" imgW="127000" imgH="1651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1712913"/>
                        <a:ext cx="22383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626100" y="1701800"/>
          <a:ext cx="22383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" r:id="rId9" imgW="127000" imgH="177165" progId="Equation.DSMT4">
                  <p:embed/>
                </p:oleObj>
              </mc:Choice>
              <mc:Fallback>
                <p:oleObj name="" r:id="rId9" imgW="127000" imgH="177165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1701800"/>
                        <a:ext cx="223838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563938" y="2509838"/>
          <a:ext cx="2698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" r:id="rId11" imgW="152400" imgH="393700" progId="Equation.DSMT4">
                  <p:embed/>
                </p:oleObj>
              </mc:Choice>
              <mc:Fallback>
                <p:oleObj name="" r:id="rId11" imgW="152400" imgH="3937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509838"/>
                        <a:ext cx="2698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422775" y="2844800"/>
          <a:ext cx="22383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" r:id="rId13" imgW="127000" imgH="177165" progId="Equation.DSMT4">
                  <p:embed/>
                </p:oleObj>
              </mc:Choice>
              <mc:Fallback>
                <p:oleObj name="" r:id="rId13" imgW="127000" imgH="177165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2844800"/>
                        <a:ext cx="223838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038725" y="2509838"/>
          <a:ext cx="381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" r:id="rId15" imgW="215900" imgH="393065" progId="Equation.DSMT4">
                  <p:embed/>
                </p:oleObj>
              </mc:Choice>
              <mc:Fallback>
                <p:oleObj name="" r:id="rId15" imgW="215900" imgH="393065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2509838"/>
                        <a:ext cx="3810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57"/>
          <p:cNvSpPr txBox="1">
            <a:spLocks noChangeArrowheads="1"/>
          </p:cNvSpPr>
          <p:nvPr/>
        </p:nvSpPr>
        <p:spPr bwMode="auto">
          <a:xfrm>
            <a:off x="2483768" y="771550"/>
            <a:ext cx="28079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教材</a:t>
            </a:r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P6</a:t>
            </a:r>
            <a:r>
              <a:rPr lang="zh-CN" altLang="en-US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“练习一”第</a:t>
            </a:r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题</a:t>
            </a:r>
            <a:r>
              <a:rPr lang="en-US" altLang="zh-CN" sz="1600" b="1" dirty="0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zh-CN" altLang="en-US" sz="1600" b="1" dirty="0">
              <a:solidFill>
                <a:srgbClr val="66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ADDREMOVEWATERMARK" val="QlO2VY7sHI"/>
</p:tagLst>
</file>

<file path=ppt/tags/tag10.xml><?xml version="1.0" encoding="utf-8"?>
<p:tagLst xmlns:p="http://schemas.openxmlformats.org/presentationml/2006/main">
  <p:tag name="ISLIDE.ADDREMOVEWATERMARK" val="zIGDTUw76A"/>
</p:tagLst>
</file>

<file path=ppt/tags/tag11.xml><?xml version="1.0" encoding="utf-8"?>
<p:tagLst xmlns:p="http://schemas.openxmlformats.org/presentationml/2006/main">
  <p:tag name="ISLIDE.ADDREMOVEWATERMARK" val="QlO2VY7sHI"/>
</p:tagLst>
</file>

<file path=ppt/tags/tag12.xml><?xml version="1.0" encoding="utf-8"?>
<p:tagLst xmlns:p="http://schemas.openxmlformats.org/presentationml/2006/main">
  <p:tag name="ISLIDE.ADDREMOVEWATERMARK" val="zIGDTUw76A"/>
</p:tagLst>
</file>

<file path=ppt/tags/tag13.xml><?xml version="1.0" encoding="utf-8"?>
<p:tagLst xmlns:p="http://schemas.openxmlformats.org/presentationml/2006/main">
  <p:tag name="ISLIDE.ADDREMOVEWATERMARK" val="QlO2VY7sHI"/>
</p:tagLst>
</file>

<file path=ppt/tags/tag14.xml><?xml version="1.0" encoding="utf-8"?>
<p:tagLst xmlns:p="http://schemas.openxmlformats.org/presentationml/2006/main">
  <p:tag name="ISLIDE.ADDREMOVEWATERMARK" val="zIGDTUw76A"/>
</p:tagLst>
</file>

<file path=ppt/tags/tag15.xml><?xml version="1.0" encoding="utf-8"?>
<p:tagLst xmlns:p="http://schemas.openxmlformats.org/presentationml/2006/main">
  <p:tag name="ISLIDE.ADDREMOVEWATERMARK" val="QlO2VY7sHI"/>
</p:tagLst>
</file>

<file path=ppt/tags/tag16.xml><?xml version="1.0" encoding="utf-8"?>
<p:tagLst xmlns:p="http://schemas.openxmlformats.org/presentationml/2006/main">
  <p:tag name="ISLIDE.ADDREMOVEWATERMARK" val="zIGDTUw76A"/>
</p:tagLst>
</file>

<file path=ppt/tags/tag17.xml><?xml version="1.0" encoding="utf-8"?>
<p:tagLst xmlns:p="http://schemas.openxmlformats.org/presentationml/2006/main">
  <p:tag name="ISLIDE.ADDREMOVEWATERMARK" val="QlO2VY7sHI"/>
</p:tagLst>
</file>

<file path=ppt/tags/tag18.xml><?xml version="1.0" encoding="utf-8"?>
<p:tagLst xmlns:p="http://schemas.openxmlformats.org/presentationml/2006/main">
  <p:tag name="ISLIDE.ADDREMOVEWATERMARK" val="ndDjqKPMGN"/>
</p:tagLst>
</file>

<file path=ppt/tags/tag19.xml><?xml version="1.0" encoding="utf-8"?>
<p:tagLst xmlns:p="http://schemas.openxmlformats.org/presentationml/2006/main">
  <p:tag name="ISLIDE.ADDREMOVEWATERMARK" val="4J2DWMeMGz"/>
</p:tagLst>
</file>

<file path=ppt/tags/tag2.xml><?xml version="1.0" encoding="utf-8"?>
<p:tagLst xmlns:p="http://schemas.openxmlformats.org/presentationml/2006/main">
  <p:tag name="ISLIDE.ADDREMOVEWATERMARK" val="zIGDTUw76A"/>
</p:tagLst>
</file>

<file path=ppt/tags/tag20.xml><?xml version="1.0" encoding="utf-8"?>
<p:tagLst xmlns:p="http://schemas.openxmlformats.org/presentationml/2006/main">
  <p:tag name="COMMONDATA" val="eyJoZGlkIjoiYzJmYmM0OTc5ZTFiNzBkNzQzODgwOGQyYTI1NDgyMGUifQ=="/>
</p:tagLst>
</file>

<file path=ppt/tags/tag3.xml><?xml version="1.0" encoding="utf-8"?>
<p:tagLst xmlns:p="http://schemas.openxmlformats.org/presentationml/2006/main">
  <p:tag name="ISLIDE.ADDREMOVEWATERMARK" val="QlO2VY7sHI"/>
</p:tagLst>
</file>

<file path=ppt/tags/tag4.xml><?xml version="1.0" encoding="utf-8"?>
<p:tagLst xmlns:p="http://schemas.openxmlformats.org/presentationml/2006/main">
  <p:tag name="ISLIDE.ADDREMOVEWATERMARK" val="zIGDTUw76A"/>
</p:tagLst>
</file>

<file path=ppt/tags/tag5.xml><?xml version="1.0" encoding="utf-8"?>
<p:tagLst xmlns:p="http://schemas.openxmlformats.org/presentationml/2006/main">
  <p:tag name="ISLIDE.ADDREMOVEWATERMARK" val="QlO2VY7sHI"/>
</p:tagLst>
</file>

<file path=ppt/tags/tag6.xml><?xml version="1.0" encoding="utf-8"?>
<p:tagLst xmlns:p="http://schemas.openxmlformats.org/presentationml/2006/main">
  <p:tag name="ISLIDE.ADDREMOVEWATERMARK" val="zIGDTUw76A"/>
</p:tagLst>
</file>

<file path=ppt/tags/tag7.xml><?xml version="1.0" encoding="utf-8"?>
<p:tagLst xmlns:p="http://schemas.openxmlformats.org/presentationml/2006/main">
  <p:tag name="ISLIDE.ADDREMOVEWATERMARK" val="QlO2VY7sHI"/>
</p:tagLst>
</file>

<file path=ppt/tags/tag8.xml><?xml version="1.0" encoding="utf-8"?>
<p:tagLst xmlns:p="http://schemas.openxmlformats.org/presentationml/2006/main">
  <p:tag name="ISLIDE.ADDREMOVEWATERMARK" val="zIGDTUw76A"/>
</p:tagLst>
</file>

<file path=ppt/tags/tag9.xml><?xml version="1.0" encoding="utf-8"?>
<p:tagLst xmlns:p="http://schemas.openxmlformats.org/presentationml/2006/main">
  <p:tag name="ISLIDE.ADDREMOVEWATERMARK" val="QlO2VY7sHI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1091</Words>
  <Application>WPS 演示</Application>
  <PresentationFormat>全屏显示(16:9)</PresentationFormat>
  <Paragraphs>179</Paragraphs>
  <Slides>15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47</vt:i4>
      </vt:variant>
      <vt:variant>
        <vt:lpstr>幻灯片标题</vt:lpstr>
      </vt:variant>
      <vt:variant>
        <vt:i4>15</vt:i4>
      </vt:variant>
    </vt:vector>
  </HeadingPairs>
  <TitlesOfParts>
    <vt:vector size="78" baseType="lpstr">
      <vt:lpstr>Arial</vt:lpstr>
      <vt:lpstr>宋体</vt:lpstr>
      <vt:lpstr>Wingdings</vt:lpstr>
      <vt:lpstr>Gulim</vt:lpstr>
      <vt:lpstr>Malgun Gothic</vt:lpstr>
      <vt:lpstr>Times New Roman</vt:lpstr>
      <vt:lpstr>等线</vt:lpstr>
      <vt:lpstr>楷体</vt:lpstr>
      <vt:lpstr>幼圆</vt:lpstr>
      <vt:lpstr>黑体</vt:lpstr>
      <vt:lpstr>Century Gothic</vt:lpstr>
      <vt:lpstr>华文中宋</vt:lpstr>
      <vt:lpstr>微软雅黑</vt:lpstr>
      <vt:lpstr>Arial Unicode MS</vt:lpstr>
      <vt:lpstr>Calibri</vt:lpstr>
      <vt:lpstr>自定义设计方案</vt:lpstr>
      <vt:lpstr>Equation.DSMT4</vt:lpstr>
      <vt:lpstr>Equation.DSMT4</vt:lpstr>
      <vt:lpstr>Equation.DSMT4</vt:lpstr>
      <vt:lpstr>Equation.KSEE3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MY_HOME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安静的sungirl</cp:lastModifiedBy>
  <cp:revision>729</cp:revision>
  <dcterms:created xsi:type="dcterms:W3CDTF">2008-03-19T06:41:00Z</dcterms:created>
  <dcterms:modified xsi:type="dcterms:W3CDTF">2025-08-21T05:24:36Z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DFDFB607FEFF48D2A7B17CA6095A82F1_12</vt:lpwstr>
  </property>
</Properties>
</file>