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Lst>
  <p:notesMasterIdLst>
    <p:notesMasterId r:id="rId5"/>
  </p:notesMasterIdLst>
  <p:sldIdLst>
    <p:sldId id="326" r:id="rId4"/>
    <p:sldId id="399" r:id="rId6"/>
    <p:sldId id="285" r:id="rId7"/>
    <p:sldId id="264" r:id="rId8"/>
    <p:sldId id="402" r:id="rId9"/>
    <p:sldId id="403" r:id="rId10"/>
    <p:sldId id="400" r:id="rId11"/>
    <p:sldId id="423" r:id="rId12"/>
    <p:sldId id="415" r:id="rId13"/>
    <p:sldId id="404" r:id="rId14"/>
    <p:sldId id="408" r:id="rId15"/>
    <p:sldId id="411" r:id="rId16"/>
    <p:sldId id="416" r:id="rId17"/>
    <p:sldId id="417" r:id="rId18"/>
    <p:sldId id="425" r:id="rId19"/>
    <p:sldId id="427" r:id="rId20"/>
    <p:sldId id="424" r:id="rId21"/>
    <p:sldId id="431" r:id="rId22"/>
    <p:sldId id="428" r:id="rId23"/>
    <p:sldId id="429" r:id="rId24"/>
    <p:sldId id="420" r:id="rId25"/>
    <p:sldId id="426" r:id="rId26"/>
    <p:sldId id="432" r:id="rId27"/>
    <p:sldId id="409" r:id="rId28"/>
    <p:sldId id="433" r:id="rId29"/>
    <p:sldId id="331" r:id="rId30"/>
    <p:sldId id="259" r:id="rId31"/>
    <p:sldId id="258" r:id="rId32"/>
  </p:sldIdLst>
  <p:sldSz cx="9144000" cy="5143500" type="screen16x9"/>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5930" lvl="1" indent="-1130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3130" lvl="2" indent="-2273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0330" lvl="3" indent="-3416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7530" lvl="4" indent="-4559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4559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4559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4559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4559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0B0"/>
    <a:srgbClr val="D2322B"/>
    <a:srgbClr val="0000FF"/>
    <a:srgbClr val="FDEADA"/>
    <a:srgbClr val="FF0000"/>
    <a:srgbClr val="FFC000"/>
    <a:srgbClr val="FFFDE6"/>
    <a:srgbClr val="FED000"/>
    <a:srgbClr val="FDDE13"/>
    <a:srgbClr val="E62F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22" autoAdjust="0"/>
    <p:restoredTop sz="96196" autoAdjust="0"/>
  </p:normalViewPr>
  <p:slideViewPr>
    <p:cSldViewPr snapToGrid="0" showGuides="1">
      <p:cViewPr varScale="1">
        <p:scale>
          <a:sx n="150" d="100"/>
          <a:sy n="150" d="100"/>
        </p:scale>
        <p:origin x="606" y="126"/>
      </p:cViewPr>
      <p:guideLst>
        <p:guide orient="horz" pos="1620"/>
        <p:guide pos="2863"/>
      </p:guideLst>
    </p:cSldViewPr>
  </p:slideViewPr>
  <p:outlineViewPr>
    <p:cViewPr>
      <p:scale>
        <a:sx n="33" d="100"/>
        <a:sy n="33" d="100"/>
      </p:scale>
      <p:origin x="0" y="0"/>
    </p:cViewPr>
  </p:outlineViewPr>
  <p:notesTextViewPr>
    <p:cViewPr>
      <p:scale>
        <a:sx n="1" d="1"/>
        <a:sy n="1" d="1"/>
      </p:scale>
      <p:origin x="0" y="0"/>
    </p:cViewPr>
  </p:notesTextViewPr>
  <p:sorterViewPr showFormatting="0">
    <p:cViewPr varScale="1">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00EFD8F5-B2C0-4A15-AE24-C643F9DA7504}"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593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313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033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753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p>
            <a:pPr lvl="0" algn="r">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930" algn="l" rtl="0" eaLnBrk="0" fontAlgn="base" hangingPunct="0">
      <a:spcBef>
        <a:spcPct val="30000"/>
      </a:spcBef>
      <a:spcAft>
        <a:spcPct val="0"/>
      </a:spcAft>
      <a:defRPr sz="1200" kern="1200">
        <a:solidFill>
          <a:schemeClr val="tx1"/>
        </a:solidFill>
        <a:latin typeface="+mn-lt"/>
        <a:ea typeface="+mn-ea"/>
        <a:cs typeface="+mn-cs"/>
      </a:defRPr>
    </a:lvl2pPr>
    <a:lvl3pPr marL="913130" algn="l" rtl="0" eaLnBrk="0" fontAlgn="base" hangingPunct="0">
      <a:spcBef>
        <a:spcPct val="30000"/>
      </a:spcBef>
      <a:spcAft>
        <a:spcPct val="0"/>
      </a:spcAft>
      <a:defRPr sz="1200" kern="1200">
        <a:solidFill>
          <a:schemeClr val="tx1"/>
        </a:solidFill>
        <a:latin typeface="+mn-lt"/>
        <a:ea typeface="+mn-ea"/>
        <a:cs typeface="+mn-cs"/>
      </a:defRPr>
    </a:lvl3pPr>
    <a:lvl4pPr marL="1370330" algn="l" rtl="0" eaLnBrk="0" fontAlgn="base" hangingPunct="0">
      <a:spcBef>
        <a:spcPct val="30000"/>
      </a:spcBef>
      <a:spcAft>
        <a:spcPct val="0"/>
      </a:spcAft>
      <a:defRPr sz="1200" kern="1200">
        <a:solidFill>
          <a:schemeClr val="tx1"/>
        </a:solidFill>
        <a:latin typeface="+mn-lt"/>
        <a:ea typeface="+mn-ea"/>
        <a:cs typeface="+mn-cs"/>
      </a:defRPr>
    </a:lvl4pPr>
    <a:lvl5pPr marL="182753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a:solidFill>
              <a:srgbClr val="000000">
                <a:alpha val="100000"/>
              </a:srgbClr>
            </a:solidFill>
            <a:miter lim="800000"/>
          </a:ln>
        </p:spPr>
      </p:sp>
      <p:sp>
        <p:nvSpPr>
          <p:cNvPr id="14339" name="备注占位符 2"/>
          <p:cNvSpPr>
            <a:spLocks noGrp="1"/>
          </p:cNvSpPr>
          <p:nvPr>
            <p:ph type="body" idx="1"/>
          </p:nvPr>
        </p:nvSpPr>
        <p:spPr>
          <a:noFill/>
          <a:ln>
            <a:noFill/>
          </a:ln>
        </p:spPr>
        <p:txBody>
          <a:bodyPr wrap="square" lIns="91440" tIns="45720" rIns="91440" bIns="45720" anchor="t" anchorCtr="0"/>
          <a:lstStyle/>
          <a:p>
            <a:pPr lvl="0"/>
            <a:endParaRPr lang="zh-CN" altLang="en-US" dirty="0"/>
          </a:p>
        </p:txBody>
      </p:sp>
      <p:sp>
        <p:nvSpPr>
          <p:cNvPr id="1434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a:ln>
            <a:solidFill>
              <a:srgbClr val="000000">
                <a:alpha val="100000"/>
              </a:srgbClr>
            </a:solidFill>
            <a:miter lim="800000"/>
          </a:ln>
        </p:spPr>
      </p:sp>
      <p:sp>
        <p:nvSpPr>
          <p:cNvPr id="16387" name="备注占位符 2"/>
          <p:cNvSpPr>
            <a:spLocks noGrp="1"/>
          </p:cNvSpPr>
          <p:nvPr>
            <p:ph type="body" idx="1"/>
          </p:nvPr>
        </p:nvSpPr>
        <p:spPr>
          <a:noFill/>
          <a:ln>
            <a:noFill/>
          </a:ln>
        </p:spPr>
        <p:txBody>
          <a:bodyPr wrap="square" lIns="91440" tIns="45720" rIns="91440" bIns="45720" anchor="t" anchorCtr="0"/>
          <a:lstStyle/>
          <a:p>
            <a:pPr lvl="0"/>
            <a:endParaRPr lang="zh-CN" altLang="en-US" dirty="0"/>
          </a:p>
        </p:txBody>
      </p:sp>
      <p:sp>
        <p:nvSpPr>
          <p:cNvPr id="1638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8.png"/><Relationship Id="rId4" Type="http://schemas.openxmlformats.org/officeDocument/2006/relationships/image" Target="../media/image9.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8.png"/><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srcRect l="667" t="4629" r="624" b="30844"/>
          <a:stretch>
            <a:fillRect/>
          </a:stretch>
        </p:blipFill>
        <p:spPr>
          <a:xfrm>
            <a:off x="1" y="0"/>
            <a:ext cx="9144000" cy="5143500"/>
          </a:xfrm>
          <a:prstGeom prst="rect">
            <a:avLst/>
          </a:prstGeom>
        </p:spPr>
      </p:pic>
      <p:pic>
        <p:nvPicPr>
          <p:cNvPr id="7" name="图片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527" y="1197874"/>
            <a:ext cx="7702948" cy="2531915"/>
          </a:xfrm>
          <a:prstGeom prst="rect">
            <a:avLst/>
          </a:prstGeom>
        </p:spPr>
      </p:pic>
      <p:pic>
        <p:nvPicPr>
          <p:cNvPr id="8" name="图片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27446" y="3549315"/>
            <a:ext cx="4489111" cy="743595"/>
          </a:xfrm>
          <a:prstGeom prst="rect">
            <a:avLst/>
          </a:prstGeom>
        </p:spPr>
      </p:pic>
      <p:pic>
        <p:nvPicPr>
          <p:cNvPr id="10" name="图片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21323" y="1"/>
            <a:ext cx="2911148" cy="1239400"/>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93024" y="4200361"/>
            <a:ext cx="460902" cy="460902"/>
          </a:xfrm>
          <a:prstGeom prst="rect">
            <a:avLst/>
          </a:prstGeom>
        </p:spPr>
      </p:pic>
      <p:pic>
        <p:nvPicPr>
          <p:cNvPr id="12" name="图片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883930" y="1678483"/>
            <a:ext cx="199693" cy="213957"/>
          </a:xfrm>
          <a:prstGeom prst="rect">
            <a:avLst/>
          </a:prstGeom>
        </p:spPr>
      </p:pic>
      <p:pic>
        <p:nvPicPr>
          <p:cNvPr id="13" name="图片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43684" y="297671"/>
            <a:ext cx="753686" cy="644059"/>
          </a:xfrm>
          <a:prstGeom prst="rect">
            <a:avLst/>
          </a:prstGeom>
        </p:spPr>
      </p:pic>
      <p:pic>
        <p:nvPicPr>
          <p:cNvPr id="2" name="图片 18" descr="C:\Users\nk\Desktop\状元成才路.png状元成才路"/>
          <p:cNvPicPr>
            <a:picLocks noChangeAspect="1"/>
          </p:cNvPicPr>
          <p:nvPr userDrawn="1"/>
        </p:nvPicPr>
        <p:blipFill>
          <a:blip r:embed="rId9"/>
          <a:srcRect/>
          <a:stretch>
            <a:fillRect/>
          </a:stretch>
        </p:blipFill>
        <p:spPr>
          <a:xfrm>
            <a:off x="8454390" y="58420"/>
            <a:ext cx="643890" cy="631825"/>
          </a:xfrm>
          <a:prstGeom prst="rect">
            <a:avLst/>
          </a:prstGeom>
          <a:noFill/>
          <a:ln w="9525">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srcRect l="667" t="4629" r="624" b="30844"/>
          <a:stretch>
            <a:fillRect/>
          </a:stretch>
        </p:blipFill>
        <p:spPr>
          <a:xfrm>
            <a:off x="1" y="0"/>
            <a:ext cx="9144000" cy="5143500"/>
          </a:xfrm>
          <a:prstGeom prst="rect">
            <a:avLst/>
          </a:prstGeom>
        </p:spPr>
      </p:pic>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977" y="154656"/>
            <a:ext cx="8964048" cy="4834188"/>
          </a:xfrm>
          <a:prstGeom prst="rect">
            <a:avLst/>
          </a:prstGeom>
        </p:spPr>
      </p:pic>
      <p:pic>
        <p:nvPicPr>
          <p:cNvPr id="2" name="图片 1"/>
          <p:cNvPicPr>
            <a:picLocks noChangeAspect="1"/>
          </p:cNvPicPr>
          <p:nvPr userDrawn="1"/>
        </p:nvPicPr>
        <p:blipFill rotWithShape="1">
          <a:blip r:embed="rId4" cstate="print">
            <a:extLst>
              <a:ext uri="{28A0092B-C50C-407E-A947-70E740481C1C}">
                <a14:useLocalDpi xmlns:a14="http://schemas.microsoft.com/office/drawing/2010/main" val="0"/>
              </a:ext>
            </a:extLst>
          </a:blip>
          <a:srcRect t="18948" b="16023"/>
          <a:stretch>
            <a:fillRect/>
          </a:stretch>
        </p:blipFill>
        <p:spPr>
          <a:xfrm>
            <a:off x="7636600" y="3969135"/>
            <a:ext cx="1543420" cy="1167063"/>
          </a:xfrm>
          <a:prstGeom prst="rect">
            <a:avLst/>
          </a:prstGeom>
        </p:spPr>
      </p:pic>
      <p:pic>
        <p:nvPicPr>
          <p:cNvPr id="3" name="图片 18" descr="C:\Users\nk\Desktop\状元成才路.png状元成才路"/>
          <p:cNvPicPr>
            <a:picLocks noChangeAspect="1"/>
          </p:cNvPicPr>
          <p:nvPr userDrawn="1"/>
        </p:nvPicPr>
        <p:blipFill>
          <a:blip r:embed="rId5"/>
          <a:srcRect/>
          <a:stretch>
            <a:fillRect/>
          </a:stretch>
        </p:blipFill>
        <p:spPr>
          <a:xfrm>
            <a:off x="8454390" y="58420"/>
            <a:ext cx="643890" cy="631825"/>
          </a:xfrm>
          <a:prstGeom prst="rect">
            <a:avLst/>
          </a:prstGeom>
          <a:noFill/>
          <a:ln w="9525">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srcRect l="667" t="4629" r="624" b="30844"/>
          <a:stretch>
            <a:fillRect/>
          </a:stretch>
        </p:blipFill>
        <p:spPr>
          <a:xfrm>
            <a:off x="1" y="0"/>
            <a:ext cx="9144000" cy="5143500"/>
          </a:xfrm>
          <a:prstGeom prst="rect">
            <a:avLst/>
          </a:prstGeom>
        </p:spPr>
      </p:pic>
      <p:sp>
        <p:nvSpPr>
          <p:cNvPr id="2" name="同侧圆角矩形 1"/>
          <p:cNvSpPr/>
          <p:nvPr userDrawn="1"/>
        </p:nvSpPr>
        <p:spPr>
          <a:xfrm>
            <a:off x="147127" y="206185"/>
            <a:ext cx="8849748" cy="4851450"/>
          </a:xfrm>
          <a:prstGeom prst="round2Same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rotWithShape="1">
          <a:blip r:embed="rId3" cstate="print">
            <a:extLst>
              <a:ext uri="{28A0092B-C50C-407E-A947-70E740481C1C}">
                <a14:useLocalDpi xmlns:a14="http://schemas.microsoft.com/office/drawing/2010/main" val="0"/>
              </a:ext>
            </a:extLst>
          </a:blip>
          <a:srcRect l="4294" t="8655" r="7810" b="2924"/>
          <a:stretch>
            <a:fillRect/>
          </a:stretch>
        </p:blipFill>
        <p:spPr>
          <a:xfrm>
            <a:off x="8042299" y="3862137"/>
            <a:ext cx="1101701" cy="1281363"/>
          </a:xfrm>
          <a:prstGeom prst="rect">
            <a:avLst/>
          </a:prstGeom>
        </p:spPr>
      </p:pic>
      <p:pic>
        <p:nvPicPr>
          <p:cNvPr id="3" name="图片 18" descr="C:\Users\nk\Desktop\状元成才路.png状元成才路"/>
          <p:cNvPicPr>
            <a:picLocks noChangeAspect="1"/>
          </p:cNvPicPr>
          <p:nvPr userDrawn="1"/>
        </p:nvPicPr>
        <p:blipFill>
          <a:blip r:embed="rId4"/>
          <a:srcRect/>
          <a:stretch>
            <a:fillRect/>
          </a:stretch>
        </p:blipFill>
        <p:spPr>
          <a:xfrm>
            <a:off x="8454390" y="58420"/>
            <a:ext cx="643890" cy="631825"/>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5" name="图片 4"/>
          <p:cNvPicPr>
            <a:picLocks noChangeAspect="1"/>
          </p:cNvPicPr>
          <p:nvPr userDrawn="1"/>
        </p:nvPicPr>
        <p:blipFill>
          <a:blip r:embed="rId4"/>
          <a:stretch>
            <a:fillRect/>
          </a:stretch>
        </p:blipFill>
        <p:spPr>
          <a:xfrm>
            <a:off x="0" y="0"/>
            <a:ext cx="9144000" cy="51435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7.jpeg"/><Relationship Id="rId1" Type="http://schemas.openxmlformats.org/officeDocument/2006/relationships/hyperlink" Target="&#24314;&#19968;&#20010;&#38134;&#27827;&#31995;&#27169;&#22411;.mp4" TargetMode="Externa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jpeg"/><Relationship Id="rId1"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3.jpeg"/><Relationship Id="rId1" Type="http://schemas.openxmlformats.org/officeDocument/2006/relationships/image" Target="../media/image3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4.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6.jpeg"/><Relationship Id="rId1" Type="http://schemas.openxmlformats.org/officeDocument/2006/relationships/hyperlink" Target="&#19968;&#20998;&#38047;&#20102;&#35299;&#27827;&#22806;&#26143;&#31995;.mp4" TargetMode="Externa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0.jpeg"/><Relationship Id="rId1" Type="http://schemas.openxmlformats.org/officeDocument/2006/relationships/hyperlink" Target="&#25105;&#20204;&#30340;&#23431;&#23449;&#21040;&#24213;&#26377;&#22810;&#22823;.mp4" TargetMode="Externa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2.png"/><Relationship Id="rId1"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3.png"/><Relationship Id="rId1"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4.jpeg"/><Relationship Id="rId1" Type="http://schemas.openxmlformats.org/officeDocument/2006/relationships/hyperlink" Target="&#24658;&#26143;&#30340;&#19968;&#29983;.mp4" TargetMode="Externa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45.jpeg"/><Relationship Id="rId4" Type="http://schemas.openxmlformats.org/officeDocument/2006/relationships/hyperlink" Target="1.jpg" TargetMode="External"/><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tags" Target="../tags/tag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6.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tags" Target="../tags/tag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7.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8.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3.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1912162" y="1959323"/>
            <a:ext cx="5319677" cy="923330"/>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54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浩瀚的宇宙</a:t>
            </a:r>
            <a:endParaRPr kumimoji="0" lang="zh-CN" altLang="en-US" sz="54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endParaRPr>
          </a:p>
        </p:txBody>
      </p:sp>
      <p:sp>
        <p:nvSpPr>
          <p:cNvPr id="10" name="文本框 9"/>
          <p:cNvSpPr txBox="1"/>
          <p:nvPr/>
        </p:nvSpPr>
        <p:spPr>
          <a:xfrm>
            <a:off x="3049155" y="3579046"/>
            <a:ext cx="3045691" cy="573042"/>
          </a:xfrm>
          <a:prstGeom prst="rect">
            <a:avLst/>
          </a:prstGeom>
          <a:noFill/>
        </p:spPr>
        <p:txBody>
          <a:bodyPr wrap="square">
            <a:spAutoFit/>
          </a:bodyPr>
          <a:lstStyle/>
          <a:p>
            <a:pPr marR="0" defTabSz="914400" eaLnBrk="1" hangingPunct="1">
              <a:lnSpc>
                <a:spcPct val="130000"/>
              </a:lnSpc>
              <a:buClrTx/>
              <a:buSzTx/>
              <a:buFontTx/>
              <a:buNone/>
              <a:defRPr/>
            </a:pPr>
            <a:r>
              <a:rPr kumimoji="0" lang="zh-CN" altLang="en-US" sz="2800" b="1" kern="1200" cap="none" spc="0" normalizeH="0" baseline="0" noProof="0" dirty="0">
                <a:solidFill>
                  <a:schemeClr val="bg1"/>
                </a:solidFill>
                <a:latin typeface="楷体" panose="02010609060101010101" pitchFamily="49" charset="-122"/>
                <a:ea typeface="楷体" panose="02010609060101010101" pitchFamily="49" charset="-122"/>
              </a:rPr>
              <a:t>教科版六年级下册</a:t>
            </a:r>
            <a:endParaRPr kumimoji="0" lang="zh-CN" altLang="en-US" sz="2800" b="1" kern="1200" cap="none" spc="0" normalizeH="0" baseline="0" noProof="0" dirty="0">
              <a:solidFill>
                <a:schemeClr val="bg1"/>
              </a:solidFill>
              <a:latin typeface="楷体" panose="02010609060101010101" pitchFamily="49" charset="-122"/>
              <a:ea typeface="楷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hlinkClick r:id="rId1" action="ppaction://hlinkfil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488" y="340320"/>
            <a:ext cx="7557025" cy="4250826"/>
          </a:xfrm>
          <a:prstGeom prst="rect">
            <a:avLst/>
          </a:prstGeom>
        </p:spPr>
      </p:pic>
      <p:sp>
        <p:nvSpPr>
          <p:cNvPr id="2" name="文本框 1"/>
          <p:cNvSpPr txBox="1"/>
          <p:nvPr/>
        </p:nvSpPr>
        <p:spPr>
          <a:xfrm>
            <a:off x="3189250" y="4518837"/>
            <a:ext cx="2765501" cy="449418"/>
          </a:xfrm>
          <a:prstGeom prst="rect">
            <a:avLst/>
          </a:prstGeom>
          <a:noFill/>
        </p:spPr>
        <p:txBody>
          <a:bodyPr wrap="none" rtlCol="0">
            <a:spAutoFit/>
          </a:bodyPr>
          <a:lstStyle/>
          <a:p>
            <a:pPr algn="ctr" eaLnBrk="1" hangingPunct="1">
              <a:lnSpc>
                <a:spcPct val="130000"/>
              </a:lnSpc>
            </a:pPr>
            <a:r>
              <a:rPr lang="zh-CN" altLang="en-US" sz="2000" b="1" dirty="0">
                <a:solidFill>
                  <a:prstClr val="black"/>
                </a:solidFill>
                <a:latin typeface="Times New Roman" panose="02020603050405020304"/>
                <a:ea typeface="黑体" panose="02010609060101010101" pitchFamily="49" charset="-122"/>
                <a:hlinkClick r:id="rId1" action="ppaction://hlinkfile"/>
              </a:rPr>
              <a:t>点击图片播放实验视频</a:t>
            </a:r>
            <a:endParaRPr lang="zh-CN" altLang="en-US" sz="2000" b="1" dirty="0">
              <a:solidFill>
                <a:prstClr val="black"/>
              </a:solidFill>
              <a:latin typeface="Times New Roman" panose="02020603050405020304"/>
              <a:ea typeface="黑体" panose="02010609060101010101" pitchFamily="49"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srcRect/>
          <a:stretch>
            <a:fillRect/>
          </a:stretch>
        </p:blipFill>
        <p:spPr>
          <a:xfrm>
            <a:off x="3106282" y="1339573"/>
            <a:ext cx="1951732" cy="1424695"/>
          </a:xfrm>
          <a:prstGeom prst="rect">
            <a:avLst/>
          </a:prstGeom>
          <a:ln w="12700">
            <a:solidFill>
              <a:srgbClr val="2540B0"/>
            </a:solidFill>
          </a:ln>
        </p:spPr>
      </p:pic>
      <p:pic>
        <p:nvPicPr>
          <p:cNvPr id="5" name="图片 4"/>
          <p:cNvPicPr>
            <a:picLocks noChangeAspect="1"/>
          </p:cNvPicPr>
          <p:nvPr/>
        </p:nvPicPr>
        <p:blipFill rotWithShape="1">
          <a:blip r:embed="rId2" cstate="screen"/>
          <a:srcRect/>
          <a:stretch>
            <a:fillRect/>
          </a:stretch>
        </p:blipFill>
        <p:spPr>
          <a:xfrm>
            <a:off x="1185396" y="1344543"/>
            <a:ext cx="1723917" cy="1424695"/>
          </a:xfrm>
          <a:prstGeom prst="rect">
            <a:avLst/>
          </a:prstGeom>
          <a:ln w="12700">
            <a:solidFill>
              <a:srgbClr val="2540B0"/>
            </a:solidFill>
          </a:ln>
        </p:spPr>
      </p:pic>
      <p:sp>
        <p:nvSpPr>
          <p:cNvPr id="6" name="矩形 5"/>
          <p:cNvSpPr/>
          <p:nvPr/>
        </p:nvSpPr>
        <p:spPr>
          <a:xfrm>
            <a:off x="466017" y="884456"/>
            <a:ext cx="8677983" cy="400110"/>
          </a:xfrm>
          <a:prstGeom prst="rect">
            <a:avLst/>
          </a:prstGeom>
        </p:spPr>
        <p:txBody>
          <a:bodyPr wrap="square">
            <a:spAutoFit/>
          </a:bodyPr>
          <a:lstStyle/>
          <a:p>
            <a:r>
              <a:rPr lang="zh-CN" altLang="en-US" sz="2000" b="1" dirty="0">
                <a:latin typeface="楷体" panose="02010609060101010101" pitchFamily="49" charset="-122"/>
                <a:ea typeface="楷体" panose="02010609060101010101" pitchFamily="49" charset="-122"/>
              </a:rPr>
              <a:t>对照课本中的“侧视图” 与 “结构图” ，评价我们制作的银河系模型。</a:t>
            </a:r>
            <a:endParaRPr lang="zh-CN" altLang="en-US" sz="2000" b="1" dirty="0">
              <a:latin typeface="楷体" panose="02010609060101010101" pitchFamily="49" charset="-122"/>
              <a:ea typeface="楷体" panose="02010609060101010101" pitchFamily="49" charset="-122"/>
            </a:endParaRPr>
          </a:p>
        </p:txBody>
      </p:sp>
      <p:pic>
        <p:nvPicPr>
          <p:cNvPr id="7" name="图片 6"/>
          <p:cNvPicPr>
            <a:picLocks noChangeAspect="1"/>
          </p:cNvPicPr>
          <p:nvPr/>
        </p:nvPicPr>
        <p:blipFill rotWithShape="1">
          <a:blip r:embed="rId3" cstate="screen">
            <a:clrChange>
              <a:clrFrom>
                <a:srgbClr val="FFFFFF"/>
              </a:clrFrom>
              <a:clrTo>
                <a:srgbClr val="FFFFFF">
                  <a:alpha val="0"/>
                </a:srgbClr>
              </a:clrTo>
            </a:clrChange>
          </a:blip>
          <a:srcRect/>
          <a:stretch>
            <a:fillRect/>
          </a:stretch>
        </p:blipFill>
        <p:spPr>
          <a:xfrm>
            <a:off x="5254983" y="1374272"/>
            <a:ext cx="2451717" cy="1355297"/>
          </a:xfrm>
          <a:prstGeom prst="rect">
            <a:avLst/>
          </a:prstGeom>
        </p:spPr>
      </p:pic>
      <p:sp>
        <p:nvSpPr>
          <p:cNvPr id="8" name="文本框 7"/>
          <p:cNvSpPr txBox="1">
            <a:spLocks noChangeArrowheads="1"/>
          </p:cNvSpPr>
          <p:nvPr/>
        </p:nvSpPr>
        <p:spPr bwMode="auto">
          <a:xfrm>
            <a:off x="360000" y="355321"/>
            <a:ext cx="1422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rgbClr val="FF0000"/>
                </a:solidFill>
                <a:latin typeface="黑体" panose="02010609060101010101" pitchFamily="49" charset="-122"/>
                <a:ea typeface="黑体" panose="02010609060101010101" pitchFamily="49" charset="-122"/>
              </a:rPr>
              <a:t>活动记录</a:t>
            </a:r>
            <a:endParaRPr lang="zh-CN" altLang="en-US" sz="2400" b="1" dirty="0">
              <a:solidFill>
                <a:srgbClr val="FF0000"/>
              </a:solidFill>
              <a:latin typeface="黑体" panose="02010609060101010101" pitchFamily="49" charset="-122"/>
              <a:ea typeface="黑体" panose="02010609060101010101" pitchFamily="49" charset="-122"/>
            </a:endParaRPr>
          </a:p>
        </p:txBody>
      </p:sp>
      <p:graphicFrame>
        <p:nvGraphicFramePr>
          <p:cNvPr id="9" name="表格 8"/>
          <p:cNvGraphicFramePr>
            <a:graphicFrameLocks noGrp="1"/>
          </p:cNvGraphicFramePr>
          <p:nvPr/>
        </p:nvGraphicFramePr>
        <p:xfrm>
          <a:off x="356448" y="2879951"/>
          <a:ext cx="8431105" cy="2028305"/>
        </p:xfrm>
        <a:graphic>
          <a:graphicData uri="http://schemas.openxmlformats.org/drawingml/2006/table">
            <a:tbl>
              <a:tblPr/>
              <a:tblGrid>
                <a:gridCol w="1649257"/>
                <a:gridCol w="1738034"/>
                <a:gridCol w="1483149"/>
                <a:gridCol w="1464365"/>
                <a:gridCol w="2096300"/>
              </a:tblGrid>
              <a:tr h="676101">
                <a:tc>
                  <a:txBody>
                    <a:bodyPr/>
                    <a:lstStyle/>
                    <a:p>
                      <a:pPr algn="ctr">
                        <a:spcAft>
                          <a:spcPts val="0"/>
                        </a:spcAft>
                      </a:pPr>
                      <a:r>
                        <a:rPr lang="zh-CN" sz="2000" b="1" kern="100">
                          <a:effectLst/>
                          <a:latin typeface="黑体" panose="02010609060101010101" pitchFamily="49" charset="-122"/>
                          <a:ea typeface="黑体" panose="02010609060101010101" pitchFamily="49" charset="-122"/>
                          <a:cs typeface="宋体" panose="02010600030101010101" pitchFamily="2" charset="-122"/>
                        </a:rPr>
                        <a:t>外形</a:t>
                      </a:r>
                      <a:endParaRPr lang="zh-CN" sz="20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2000" b="1" kern="100">
                          <a:effectLst/>
                          <a:latin typeface="黑体" panose="02010609060101010101" pitchFamily="49" charset="-122"/>
                          <a:ea typeface="黑体" panose="02010609060101010101" pitchFamily="49" charset="-122"/>
                          <a:cs typeface="宋体" panose="02010600030101010101" pitchFamily="2" charset="-122"/>
                        </a:rPr>
                        <a:t>米粒分布</a:t>
                      </a:r>
                      <a:endParaRPr lang="zh-CN" sz="20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2000" b="1" kern="100">
                          <a:effectLst/>
                          <a:latin typeface="黑体" panose="02010609060101010101" pitchFamily="49" charset="-122"/>
                          <a:ea typeface="黑体" panose="02010609060101010101" pitchFamily="49" charset="-122"/>
                          <a:cs typeface="宋体" panose="02010600030101010101" pitchFamily="2" charset="-122"/>
                        </a:rPr>
                        <a:t>米粒牢固程度</a:t>
                      </a:r>
                      <a:endParaRPr lang="zh-CN" sz="20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2000" b="1" kern="100">
                          <a:effectLst/>
                          <a:latin typeface="黑体" panose="02010609060101010101" pitchFamily="49" charset="-122"/>
                          <a:ea typeface="黑体" panose="02010609060101010101" pitchFamily="49" charset="-122"/>
                          <a:cs typeface="宋体" panose="02010600030101010101" pitchFamily="2" charset="-122"/>
                        </a:rPr>
                        <a:t>是否能快速转动</a:t>
                      </a:r>
                      <a:endParaRPr lang="zh-CN" sz="20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2000" b="1" kern="100">
                          <a:effectLst/>
                          <a:latin typeface="黑体" panose="02010609060101010101" pitchFamily="49" charset="-122"/>
                          <a:ea typeface="黑体" panose="02010609060101010101" pitchFamily="49" charset="-122"/>
                          <a:cs typeface="宋体" panose="02010600030101010101" pitchFamily="2" charset="-122"/>
                        </a:rPr>
                        <a:t>与侧视图的相似情况</a:t>
                      </a:r>
                      <a:endParaRPr lang="zh-CN" sz="20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2204">
                <a:tc>
                  <a:txBody>
                    <a:bodyPr/>
                    <a:lstStyle/>
                    <a:p>
                      <a:pPr algn="l">
                        <a:spcBef>
                          <a:spcPts val="600"/>
                        </a:spcBef>
                        <a:spcAft>
                          <a:spcPts val="600"/>
                        </a:spcAft>
                      </a:pPr>
                      <a:endParaRPr lang="zh-CN" sz="20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600"/>
                        </a:spcBef>
                        <a:spcAft>
                          <a:spcPts val="600"/>
                        </a:spcAft>
                        <a:buClrTx/>
                        <a:buSzTx/>
                        <a:buFontTx/>
                        <a:buNone/>
                        <a:defRPr/>
                      </a:pPr>
                      <a:endParaRPr lang="zh-CN" altLang="zh-CN" sz="20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Bef>
                          <a:spcPts val="600"/>
                        </a:spcBef>
                        <a:spcAft>
                          <a:spcPts val="600"/>
                        </a:spcAft>
                      </a:pPr>
                      <a:endParaRPr lang="zh-CN" sz="20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Bef>
                          <a:spcPts val="600"/>
                        </a:spcBef>
                        <a:spcAft>
                          <a:spcPts val="600"/>
                        </a:spcAft>
                      </a:pPr>
                      <a:endParaRPr lang="zh-CN" sz="20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Bef>
                          <a:spcPts val="600"/>
                        </a:spcBef>
                        <a:spcAft>
                          <a:spcPts val="600"/>
                        </a:spcAft>
                      </a:pPr>
                      <a:endParaRPr lang="zh-CN" sz="20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0" name="矩形 9"/>
          <p:cNvSpPr/>
          <p:nvPr/>
        </p:nvSpPr>
        <p:spPr>
          <a:xfrm>
            <a:off x="449219" y="3571565"/>
            <a:ext cx="1472353" cy="1323439"/>
          </a:xfrm>
          <a:prstGeom prst="rect">
            <a:avLst/>
          </a:prstGeom>
        </p:spPr>
        <p:txBody>
          <a:bodyPr wrap="square">
            <a:spAutoFit/>
          </a:bodyPr>
          <a:lstStyle/>
          <a:p>
            <a:pPr lvl="0" defTabSz="685800" eaLnBrk="1" fontAlgn="auto" hangingPunct="1">
              <a:spcBef>
                <a:spcPts val="600"/>
              </a:spcBef>
              <a:spcAft>
                <a:spcPts val="600"/>
              </a:spcAft>
            </a:pPr>
            <a:r>
              <a:rPr lang="zh-CN" altLang="en-US" sz="2000" b="1" kern="100" dirty="0">
                <a:solidFill>
                  <a:srgbClr val="2540B0"/>
                </a:solidFill>
                <a:latin typeface="楷体" panose="02010609060101010101" pitchFamily="49" charset="-122"/>
                <a:ea typeface="楷体" panose="02010609060101010101" pitchFamily="49" charset="-122"/>
                <a:cs typeface="宋体" panose="02010600030101010101" pitchFamily="2" charset="-122"/>
              </a:rPr>
              <a:t>稍显扁平，中间可以再凸出一些，更像核球</a:t>
            </a:r>
            <a:endParaRPr lang="zh-CN" altLang="en-US" sz="2000" b="1" kern="100" dirty="0">
              <a:solidFill>
                <a:srgbClr val="2540B0"/>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11" name="矩形 10"/>
          <p:cNvSpPr/>
          <p:nvPr/>
        </p:nvSpPr>
        <p:spPr>
          <a:xfrm>
            <a:off x="2014797" y="3725453"/>
            <a:ext cx="1775779" cy="1015663"/>
          </a:xfrm>
          <a:prstGeom prst="rect">
            <a:avLst/>
          </a:prstGeom>
        </p:spPr>
        <p:txBody>
          <a:bodyPr wrap="square">
            <a:spAutoFit/>
          </a:bodyPr>
          <a:lstStyle/>
          <a:p>
            <a:pPr defTabSz="685800" eaLnBrk="1" fontAlgn="auto" hangingPunct="1">
              <a:spcBef>
                <a:spcPts val="600"/>
              </a:spcBef>
              <a:spcAft>
                <a:spcPts val="600"/>
              </a:spcAft>
            </a:pPr>
            <a:r>
              <a:rPr lang="zh-CN" altLang="zh-CN" sz="2000" b="1" kern="100" dirty="0">
                <a:solidFill>
                  <a:srgbClr val="2540B0"/>
                </a:solidFill>
                <a:latin typeface="楷体" panose="02010609060101010101" pitchFamily="49" charset="-122"/>
                <a:ea typeface="楷体" panose="02010609060101010101" pitchFamily="49" charset="-122"/>
              </a:rPr>
              <a:t>运动起来时，米粒更像银河系上的旋臂</a:t>
            </a:r>
            <a:endParaRPr lang="zh-CN" altLang="zh-CN" sz="2000" b="1" kern="100" dirty="0">
              <a:solidFill>
                <a:srgbClr val="2540B0"/>
              </a:solidFill>
              <a:latin typeface="楷体" panose="02010609060101010101" pitchFamily="49" charset="-122"/>
              <a:ea typeface="楷体" panose="02010609060101010101" pitchFamily="49" charset="-122"/>
            </a:endParaRPr>
          </a:p>
        </p:txBody>
      </p:sp>
      <p:sp>
        <p:nvSpPr>
          <p:cNvPr id="12" name="矩形 11"/>
          <p:cNvSpPr/>
          <p:nvPr/>
        </p:nvSpPr>
        <p:spPr>
          <a:xfrm>
            <a:off x="3749499" y="3725453"/>
            <a:ext cx="1472354" cy="1015663"/>
          </a:xfrm>
          <a:prstGeom prst="rect">
            <a:avLst/>
          </a:prstGeom>
        </p:spPr>
        <p:txBody>
          <a:bodyPr wrap="square">
            <a:spAutoFit/>
          </a:bodyPr>
          <a:lstStyle/>
          <a:p>
            <a:pPr defTabSz="685800" eaLnBrk="1" fontAlgn="auto" hangingPunct="1">
              <a:spcBef>
                <a:spcPts val="600"/>
              </a:spcBef>
              <a:spcAft>
                <a:spcPts val="600"/>
              </a:spcAft>
            </a:pPr>
            <a:r>
              <a:rPr lang="zh-CN" altLang="en-US" sz="2000" b="1" kern="100" dirty="0">
                <a:solidFill>
                  <a:srgbClr val="2540B0"/>
                </a:solidFill>
                <a:latin typeface="楷体" panose="02010609060101010101" pitchFamily="49" charset="-122"/>
                <a:ea typeface="楷体" panose="02010609060101010101" pitchFamily="49" charset="-122"/>
              </a:rPr>
              <a:t>基本牢固，最外面几颗米粒有脱落</a:t>
            </a:r>
            <a:endParaRPr lang="zh-CN" altLang="en-US" sz="2000" b="1" kern="100" dirty="0">
              <a:solidFill>
                <a:srgbClr val="2540B0"/>
              </a:solidFill>
              <a:latin typeface="楷体" panose="02010609060101010101" pitchFamily="49" charset="-122"/>
              <a:ea typeface="楷体" panose="02010609060101010101" pitchFamily="49" charset="-122"/>
            </a:endParaRPr>
          </a:p>
        </p:txBody>
      </p:sp>
      <p:sp>
        <p:nvSpPr>
          <p:cNvPr id="13" name="矩形 12"/>
          <p:cNvSpPr/>
          <p:nvPr/>
        </p:nvSpPr>
        <p:spPr>
          <a:xfrm>
            <a:off x="5323484" y="3879341"/>
            <a:ext cx="1295978" cy="707886"/>
          </a:xfrm>
          <a:prstGeom prst="rect">
            <a:avLst/>
          </a:prstGeom>
        </p:spPr>
        <p:txBody>
          <a:bodyPr wrap="square">
            <a:spAutoFit/>
          </a:bodyPr>
          <a:lstStyle/>
          <a:p>
            <a:pPr defTabSz="685800" eaLnBrk="1" fontAlgn="auto" hangingPunct="1">
              <a:spcBef>
                <a:spcPts val="600"/>
              </a:spcBef>
              <a:spcAft>
                <a:spcPts val="600"/>
              </a:spcAft>
            </a:pPr>
            <a:r>
              <a:rPr lang="zh-CN" altLang="en-US" sz="2000" b="1" kern="100" dirty="0">
                <a:solidFill>
                  <a:srgbClr val="2540B0"/>
                </a:solidFill>
                <a:latin typeface="楷体" panose="02010609060101010101" pitchFamily="49" charset="-122"/>
                <a:ea typeface="楷体" panose="02010609060101010101" pitchFamily="49" charset="-122"/>
              </a:rPr>
              <a:t>可以较快的转动</a:t>
            </a:r>
            <a:endParaRPr lang="zh-CN" altLang="en-US" sz="2000" b="1" kern="100" dirty="0">
              <a:solidFill>
                <a:srgbClr val="2540B0"/>
              </a:solidFill>
              <a:latin typeface="楷体" panose="02010609060101010101" pitchFamily="49" charset="-122"/>
              <a:ea typeface="楷体" panose="02010609060101010101" pitchFamily="49" charset="-122"/>
            </a:endParaRPr>
          </a:p>
        </p:txBody>
      </p:sp>
      <p:sp>
        <p:nvSpPr>
          <p:cNvPr id="14" name="矩形 13"/>
          <p:cNvSpPr/>
          <p:nvPr/>
        </p:nvSpPr>
        <p:spPr>
          <a:xfrm>
            <a:off x="6707841" y="3556886"/>
            <a:ext cx="2066459" cy="1015663"/>
          </a:xfrm>
          <a:prstGeom prst="rect">
            <a:avLst/>
          </a:prstGeom>
        </p:spPr>
        <p:txBody>
          <a:bodyPr wrap="square">
            <a:spAutoFit/>
          </a:bodyPr>
          <a:lstStyle/>
          <a:p>
            <a:pPr defTabSz="685800" eaLnBrk="1" fontAlgn="auto" hangingPunct="1">
              <a:spcBef>
                <a:spcPts val="600"/>
              </a:spcBef>
              <a:spcAft>
                <a:spcPts val="600"/>
              </a:spcAft>
            </a:pPr>
            <a:r>
              <a:rPr lang="zh-CN" altLang="en-US" sz="2000" b="1" kern="100" dirty="0">
                <a:solidFill>
                  <a:srgbClr val="2540B0"/>
                </a:solidFill>
                <a:latin typeface="楷体" panose="02010609060101010101" pitchFamily="49" charset="-122"/>
                <a:ea typeface="楷体" panose="02010609060101010101" pitchFamily="49" charset="-122"/>
              </a:rPr>
              <a:t>高速旋转过程中的模型更接近银河系的“侧视图”</a:t>
            </a:r>
            <a:endParaRPr lang="zh-CN" altLang="en-US" sz="2000" b="1" kern="100" dirty="0">
              <a:solidFill>
                <a:srgbClr val="2540B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83342" y="754967"/>
            <a:ext cx="8177315" cy="461665"/>
          </a:xfrm>
          <a:prstGeom prst="rect">
            <a:avLst/>
          </a:prstGeom>
          <a:noFill/>
        </p:spPr>
        <p:txBody>
          <a:bodyPr wrap="square" rtlCol="0">
            <a:spAutoFit/>
          </a:bodyPr>
          <a:lstStyle/>
          <a:p>
            <a:r>
              <a:rPr lang="zh-CN" altLang="en-US" sz="2400" b="1" kern="100" dirty="0">
                <a:solidFill>
                  <a:srgbClr val="2540B0"/>
                </a:solidFill>
                <a:latin typeface="黑体" panose="02010609060101010101" pitchFamily="49" charset="-122"/>
                <a:ea typeface="黑体" panose="02010609060101010101" pitchFamily="49" charset="-122"/>
              </a:rPr>
              <a:t>观察并思考：</a:t>
            </a:r>
            <a:r>
              <a:rPr lang="zh-CN" altLang="en-US" sz="2400" b="1" kern="100" dirty="0">
                <a:latin typeface="楷体" panose="02010609060101010101" pitchFamily="49" charset="-122"/>
                <a:ea typeface="楷体" panose="02010609060101010101" pitchFamily="49" charset="-122"/>
                <a:sym typeface="+mn-ea"/>
              </a:rPr>
              <a:t>根据模型我们能提出一些有意思的问题吗？</a:t>
            </a:r>
            <a:endParaRPr lang="zh-CN" altLang="en-US" sz="2400" b="1" kern="100" dirty="0">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83342" y="1328700"/>
            <a:ext cx="5255475" cy="2905200"/>
          </a:xfrm>
          <a:prstGeom prst="rect">
            <a:avLst/>
          </a:prstGeom>
        </p:spPr>
      </p:pic>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5134026" y="1627584"/>
            <a:ext cx="3526631" cy="23074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6327" y="424447"/>
            <a:ext cx="2455923" cy="523220"/>
          </a:xfrm>
          <a:prstGeom prst="rect">
            <a:avLst/>
          </a:prstGeom>
        </p:spPr>
        <p:txBody>
          <a:bodyPr wrap="square">
            <a:spAutoFit/>
          </a:bodyPr>
          <a:lstStyle/>
          <a:p>
            <a:r>
              <a:rPr lang="en-US" altLang="zh-CN" sz="2800" b="1" dirty="0">
                <a:latin typeface="黑体" panose="02010609060101010101" pitchFamily="49" charset="-122"/>
                <a:ea typeface="黑体" panose="02010609060101010101" pitchFamily="49" charset="-122"/>
                <a:cs typeface="Times New Roman" panose="02020603050405020304" pitchFamily="18" charset="0"/>
              </a:rPr>
              <a:t>3.</a:t>
            </a:r>
            <a:r>
              <a:rPr lang="zh-CN" altLang="en-US" sz="2800" b="1" dirty="0">
                <a:latin typeface="黑体" panose="02010609060101010101" pitchFamily="49" charset="-122"/>
                <a:ea typeface="黑体" panose="02010609060101010101" pitchFamily="49" charset="-122"/>
                <a:cs typeface="Times New Roman" panose="02020603050405020304" pitchFamily="18" charset="0"/>
              </a:rPr>
              <a:t>河外星系</a:t>
            </a:r>
            <a:endParaRPr lang="zh-CN" altLang="en-US" sz="2800" b="1" dirty="0">
              <a:latin typeface="黑体" panose="02010609060101010101" pitchFamily="49" charset="-122"/>
              <a:ea typeface="黑体" panose="02010609060101010101" pitchFamily="49" charset="-122"/>
              <a:cs typeface="Times New Roman" panose="02020603050405020304" pitchFamily="18" charset="0"/>
            </a:endParaRPr>
          </a:p>
        </p:txBody>
      </p:sp>
      <p:pic>
        <p:nvPicPr>
          <p:cNvPr id="5" name="图片 4"/>
          <p:cNvPicPr>
            <a:picLocks noChangeAspect="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11002" r="11545"/>
          <a:stretch>
            <a:fillRect/>
          </a:stretch>
        </p:blipFill>
        <p:spPr>
          <a:xfrm>
            <a:off x="242827" y="853540"/>
            <a:ext cx="4418074" cy="3678063"/>
          </a:xfrm>
          <a:prstGeom prst="rect">
            <a:avLst/>
          </a:prstGeom>
        </p:spPr>
      </p:pic>
      <p:sp>
        <p:nvSpPr>
          <p:cNvPr id="6" name="文本框 5"/>
          <p:cNvSpPr txBox="1"/>
          <p:nvPr/>
        </p:nvSpPr>
        <p:spPr>
          <a:xfrm>
            <a:off x="3710225" y="4455403"/>
            <a:ext cx="1723549" cy="461665"/>
          </a:xfrm>
          <a:prstGeom prst="rect">
            <a:avLst/>
          </a:prstGeom>
          <a:noFill/>
        </p:spPr>
        <p:txBody>
          <a:bodyPr wrap="none" rtlCol="0">
            <a:spAutoFit/>
          </a:bodyPr>
          <a:lstStyle/>
          <a:p>
            <a:r>
              <a:rPr lang="zh-CN" altLang="en-US" sz="2400" b="1" dirty="0">
                <a:solidFill>
                  <a:srgbClr val="0000FF"/>
                </a:solidFill>
              </a:rPr>
              <a:t>仙女座星系</a:t>
            </a:r>
            <a:endParaRPr lang="zh-CN" altLang="en-US" sz="2400" b="1" dirty="0">
              <a:solidFill>
                <a:srgbClr val="0000FF"/>
              </a:solidFill>
            </a:endParaRPr>
          </a:p>
        </p:txBody>
      </p:sp>
      <p:pic>
        <p:nvPicPr>
          <p:cNvPr id="8196" name="Picture 4" descr="https://gimg2.baidu.com/image_search/src=http%3A%2F%2Fqqpublic.qpic.cn%2Fqq_public%2F0%2F0-677333553-049CDDF18D808B484E7E6E8682B3EE85%2F0%3Ffmt%3Djpg%26size%3D222%26h%3D600%26w%3D900%26ppv%3D1&amp;refer=http%3A%2F%2Fqqpublic.qpic.cn&amp;app=2002&amp;size=f9999,10000&amp;q=a80&amp;n=0&amp;g=0n&amp;fmt=jpeg?sec=1633659473&amp;t=f5732578a3ad7aff607c8b5e4f5d48d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8728" y="1372857"/>
            <a:ext cx="3959144" cy="26394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l="-11000" r="-11000"/>
          </a:stretch>
        </a:blipFill>
        <a:effectLst/>
      </p:bgPr>
    </p:bg>
    <p:spTree>
      <p:nvGrpSpPr>
        <p:cNvPr id="1" name=""/>
        <p:cNvGrpSpPr/>
        <p:nvPr/>
      </p:nvGrpSpPr>
      <p:grpSpPr>
        <a:xfrm>
          <a:off x="0" y="0"/>
          <a:ext cx="0" cy="0"/>
          <a:chOff x="0" y="0"/>
          <a:chExt cx="0" cy="0"/>
        </a:xfrm>
      </p:grpSpPr>
      <p:sp>
        <p:nvSpPr>
          <p:cNvPr id="2" name="矩形 1"/>
          <p:cNvSpPr/>
          <p:nvPr/>
        </p:nvSpPr>
        <p:spPr>
          <a:xfrm>
            <a:off x="2813809" y="4400034"/>
            <a:ext cx="6062878" cy="461665"/>
          </a:xfrm>
          <a:prstGeom prst="rect">
            <a:avLst/>
          </a:prstGeom>
        </p:spPr>
        <p:txBody>
          <a:bodyPr wrap="square">
            <a:spAutoFit/>
          </a:bodyPr>
          <a:lstStyle/>
          <a:p>
            <a:r>
              <a:rPr lang="zh-CN" altLang="en-US" sz="2400" b="1" dirty="0">
                <a:solidFill>
                  <a:srgbClr val="FFFF00"/>
                </a:solidFill>
                <a:latin typeface="Times New Roman" panose="02020603050405020304" pitchFamily="18" charset="0"/>
                <a:cs typeface="Times New Roman" panose="02020603050405020304" pitchFamily="18" charset="0"/>
              </a:rPr>
              <a:t>遥远的大犬星座的两个螺旋形星系相互碰撞</a:t>
            </a:r>
            <a:endParaRPr lang="zh-CN" altLang="en-US" sz="2400" b="1"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4" name="矩形 3"/>
          <p:cNvSpPr/>
          <p:nvPr/>
        </p:nvSpPr>
        <p:spPr>
          <a:xfrm>
            <a:off x="336550" y="394385"/>
            <a:ext cx="6813550" cy="830997"/>
          </a:xfrm>
          <a:prstGeom prst="rect">
            <a:avLst/>
          </a:prstGeom>
        </p:spPr>
        <p:txBody>
          <a:bodyPr wrap="square">
            <a:spAutoFit/>
          </a:bodyPr>
          <a:lstStyle/>
          <a:p>
            <a:r>
              <a:rPr lang="zh-CN" altLang="en-US" sz="2400" b="1" dirty="0">
                <a:solidFill>
                  <a:srgbClr val="FFFF00"/>
                </a:solidFill>
                <a:latin typeface="Times New Roman" panose="02020603050405020304" pitchFamily="18" charset="0"/>
                <a:cs typeface="Times New Roman" panose="02020603050405020304" pitchFamily="18" charset="0"/>
              </a:rPr>
              <a:t>        距地球约</a:t>
            </a:r>
            <a:r>
              <a:rPr lang="en-US" altLang="zh-CN" sz="2400" b="1" dirty="0">
                <a:solidFill>
                  <a:srgbClr val="FFFF00"/>
                </a:solidFill>
                <a:latin typeface="Times New Roman" panose="02020603050405020304" pitchFamily="18" charset="0"/>
                <a:cs typeface="Times New Roman" panose="02020603050405020304" pitchFamily="18" charset="0"/>
              </a:rPr>
              <a:t>2800</a:t>
            </a:r>
            <a:r>
              <a:rPr lang="zh-CN" altLang="en-US" sz="2400" b="1" dirty="0">
                <a:solidFill>
                  <a:srgbClr val="FFFF00"/>
                </a:solidFill>
                <a:latin typeface="Times New Roman" panose="02020603050405020304" pitchFamily="18" charset="0"/>
                <a:cs typeface="Times New Roman" panose="02020603050405020304" pitchFamily="18" charset="0"/>
              </a:rPr>
              <a:t>万光年的旋涡星系</a:t>
            </a:r>
            <a:r>
              <a:rPr lang="en-US" altLang="zh-CN" sz="2400" b="1" dirty="0">
                <a:solidFill>
                  <a:srgbClr val="FFFF00"/>
                </a:solidFill>
                <a:latin typeface="Times New Roman" panose="02020603050405020304" pitchFamily="18" charset="0"/>
                <a:cs typeface="Times New Roman" panose="02020603050405020304" pitchFamily="18" charset="0"/>
              </a:rPr>
              <a:t>M104</a:t>
            </a:r>
            <a:r>
              <a:rPr lang="zh-CN" altLang="en-US" sz="2400" b="1" dirty="0">
                <a:solidFill>
                  <a:srgbClr val="FFFF00"/>
                </a:solidFill>
                <a:latin typeface="Times New Roman" panose="02020603050405020304" pitchFamily="18" charset="0"/>
                <a:cs typeface="Times New Roman" panose="02020603050405020304" pitchFamily="18" charset="0"/>
              </a:rPr>
              <a:t>，其侧面轮廓好像一顶宽边帽。</a:t>
            </a:r>
            <a:endParaRPr lang="zh-CN" altLang="en-US" sz="2400" b="1"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1" action="ppaction://hlinkfil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488" y="340320"/>
            <a:ext cx="7557025" cy="4250826"/>
          </a:xfrm>
          <a:prstGeom prst="rect">
            <a:avLst/>
          </a:prstGeom>
        </p:spPr>
      </p:pic>
      <p:sp>
        <p:nvSpPr>
          <p:cNvPr id="6" name="文本框 5"/>
          <p:cNvSpPr txBox="1"/>
          <p:nvPr/>
        </p:nvSpPr>
        <p:spPr>
          <a:xfrm>
            <a:off x="3447333" y="4518837"/>
            <a:ext cx="2249334" cy="449418"/>
          </a:xfrm>
          <a:prstGeom prst="rect">
            <a:avLst/>
          </a:prstGeom>
          <a:noFill/>
        </p:spPr>
        <p:txBody>
          <a:bodyPr wrap="none" rtlCol="0">
            <a:spAutoFit/>
          </a:bodyPr>
          <a:lstStyle/>
          <a:p>
            <a:pPr algn="ctr" eaLnBrk="1" hangingPunct="1">
              <a:lnSpc>
                <a:spcPct val="130000"/>
              </a:lnSpc>
            </a:pPr>
            <a:r>
              <a:rPr lang="zh-CN" altLang="en-US" sz="2000" b="1" dirty="0">
                <a:solidFill>
                  <a:prstClr val="black"/>
                </a:solidFill>
                <a:latin typeface="Times New Roman" panose="02020603050405020304"/>
                <a:ea typeface="黑体" panose="02010609060101010101" pitchFamily="49" charset="-122"/>
                <a:hlinkClick r:id="rId1" action="ppaction://hlinkfile"/>
              </a:rPr>
              <a:t>点击图片播放视频</a:t>
            </a:r>
            <a:endParaRPr lang="zh-CN" altLang="en-US" sz="2000" b="1" dirty="0">
              <a:solidFill>
                <a:prstClr val="black"/>
              </a:solidFill>
              <a:latin typeface="Times New Roman" panose="02020603050405020304"/>
              <a:ea typeface="黑体" panose="02010609060101010101" pitchFamily="49"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gimg2.baidu.com/image_search/src=http%3A%2F%2Fpic.baike.soso.com%2Fp%2F20140318%2F20140318102411-1299861126.jpg&amp;refer=http%3A%2F%2Fpic.baike.soso.com&amp;app=2002&amp;size=f9999,10000&amp;q=a80&amp;n=0&amp;g=0n&amp;fmt=jpeg?sec=1633659636&amp;t=a99e6fbbf7ca978b62fe79e52cc7a065"/>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18750" r="18750"/>
          <a:stretch>
            <a:fillRect/>
          </a:stretch>
        </p:blipFill>
        <p:spPr bwMode="auto">
          <a:xfrm>
            <a:off x="345366" y="635002"/>
            <a:ext cx="2585306" cy="258530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gimg2.baidu.com/image_search/src=http%3A%2F%2Fimage.biaobaiju.com%2Fuploads%2F20191101%2F22%2F1572619992-IgUpXAeZWz.jpeg&amp;refer=http%3A%2F%2Fimage.biaobaiju.com&amp;app=2002&amp;size=f9999,10000&amp;q=a80&amp;n=0&amp;g=0n&amp;fmt=jpeg?sec=1633659980&amp;t=61c8ca9f1fc9088f10f72ced7f6ac5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6854" y="635001"/>
            <a:ext cx="2910290" cy="2585307"/>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c-ssl.duitang.com/uploads/blog/201509/03/20150903085013_BsMYX.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3327" y="635001"/>
            <a:ext cx="2585307" cy="2585307"/>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b="36737"/>
          <a:stretch>
            <a:fillRect/>
          </a:stretch>
        </p:blipFill>
        <p:spPr>
          <a:xfrm>
            <a:off x="7042764" y="2698755"/>
            <a:ext cx="1953641" cy="2444745"/>
          </a:xfrm>
          <a:prstGeom prst="rect">
            <a:avLst/>
          </a:prstGeom>
        </p:spPr>
      </p:pic>
      <p:sp>
        <p:nvSpPr>
          <p:cNvPr id="6" name="AutoShape 27"/>
          <p:cNvSpPr>
            <a:spLocks noChangeArrowheads="1"/>
          </p:cNvSpPr>
          <p:nvPr/>
        </p:nvSpPr>
        <p:spPr bwMode="auto">
          <a:xfrm>
            <a:off x="3657600" y="3505427"/>
            <a:ext cx="3622812" cy="831400"/>
          </a:xfrm>
          <a:prstGeom prst="wedgeRoundRectCallout">
            <a:avLst>
              <a:gd name="adj1" fmla="val 56112"/>
              <a:gd name="adj2" fmla="val -33887"/>
              <a:gd name="adj3" fmla="val 16667"/>
            </a:avLst>
          </a:prstGeom>
          <a:solidFill>
            <a:srgbClr val="FBEBD8"/>
          </a:solidFill>
          <a:ln>
            <a:solidFill>
              <a:srgbClr val="FBA1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pPr>
            <a:r>
              <a:rPr lang="zh-CN" altLang="en-US" sz="2000" b="1" dirty="0">
                <a:latin typeface="楷体" panose="02010609060101010101" pitchFamily="49" charset="-122"/>
                <a:ea typeface="楷体" panose="02010609060101010101" pitchFamily="49" charset="-122"/>
              </a:rPr>
              <a:t>说一说河外星系有什么特点？你又有哪些新的认识？</a:t>
            </a:r>
            <a:endParaRPr lang="zh-CN" altLang="en-US" sz="20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fade">
                                      <p:cBhvr>
                                        <p:cTn id="12" dur="500"/>
                                        <p:tgtEl>
                                          <p:spTgt spid="92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22"/>
                                        </p:tgtEl>
                                        <p:attrNameLst>
                                          <p:attrName>style.visibility</p:attrName>
                                        </p:attrNameLst>
                                      </p:cBhvr>
                                      <p:to>
                                        <p:strVal val="visible"/>
                                      </p:to>
                                    </p:set>
                                    <p:animEffect transition="in" filter="fade">
                                      <p:cBhvr>
                                        <p:cTn id="17" dur="500"/>
                                        <p:tgtEl>
                                          <p:spTgt spid="92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47333" y="4518837"/>
            <a:ext cx="2249334" cy="449418"/>
          </a:xfrm>
          <a:prstGeom prst="rect">
            <a:avLst/>
          </a:prstGeom>
          <a:noFill/>
        </p:spPr>
        <p:txBody>
          <a:bodyPr wrap="none" rtlCol="0">
            <a:spAutoFit/>
          </a:bodyPr>
          <a:lstStyle/>
          <a:p>
            <a:pPr algn="ctr" eaLnBrk="1" hangingPunct="1">
              <a:lnSpc>
                <a:spcPct val="130000"/>
              </a:lnSpc>
            </a:pPr>
            <a:r>
              <a:rPr lang="zh-CN" altLang="en-US" sz="2000" b="1" dirty="0">
                <a:solidFill>
                  <a:prstClr val="black"/>
                </a:solidFill>
                <a:latin typeface="Times New Roman" panose="02020603050405020304"/>
                <a:ea typeface="黑体" panose="02010609060101010101" pitchFamily="49" charset="-122"/>
                <a:hlinkClick r:id="rId1" action="ppaction://hlinkfile"/>
              </a:rPr>
              <a:t>点击图片播放视频</a:t>
            </a:r>
            <a:endParaRPr lang="zh-CN" altLang="en-US" sz="2000" b="1" dirty="0">
              <a:solidFill>
                <a:prstClr val="black"/>
              </a:solidFill>
              <a:latin typeface="Times New Roman" panose="02020603050405020304"/>
              <a:ea typeface="黑体" panose="02010609060101010101" pitchFamily="49" charset="-122"/>
            </a:endParaRPr>
          </a:p>
        </p:txBody>
      </p:sp>
      <p:pic>
        <p:nvPicPr>
          <p:cNvPr id="3" name="图片 2">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88" y="340320"/>
            <a:ext cx="7557025" cy="425082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3603" y="415103"/>
            <a:ext cx="1117614"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2540B0"/>
                </a:solidFill>
                <a:effectLst/>
                <a:uLnTx/>
                <a:uFillTx/>
                <a:latin typeface="微软雅黑" panose="020B0503020204020204" charset="-122"/>
                <a:ea typeface="微软雅黑" panose="020B0503020204020204" charset="-122"/>
                <a:sym typeface="Arial" panose="020B0604020202020204" pitchFamily="34" charset="0"/>
              </a:rPr>
              <a:t>研  讨</a:t>
            </a:r>
            <a:endParaRPr kumimoji="0" lang="zh-CN" altLang="en-US" sz="1800" b="0" i="0" u="none" strike="noStrike" kern="0" cap="none" spc="0" normalizeH="0" baseline="0" noProof="0" dirty="0">
              <a:ln>
                <a:noFill/>
              </a:ln>
              <a:solidFill>
                <a:srgbClr val="2540B0"/>
              </a:solidFill>
              <a:effectLst/>
              <a:uLnTx/>
              <a:uFillTx/>
            </a:endParaRPr>
          </a:p>
        </p:txBody>
      </p:sp>
      <p:sp>
        <p:nvSpPr>
          <p:cNvPr id="3" name="矩形 2"/>
          <p:cNvSpPr/>
          <p:nvPr/>
        </p:nvSpPr>
        <p:spPr>
          <a:xfrm>
            <a:off x="363603" y="999456"/>
            <a:ext cx="8071406" cy="461665"/>
          </a:xfrm>
          <a:prstGeom prst="rect">
            <a:avLst/>
          </a:prstGeom>
        </p:spPr>
        <p:txBody>
          <a:bodyPr wrap="square">
            <a:spAutoFit/>
          </a:bodyPr>
          <a:lstStyle/>
          <a:p>
            <a:pPr algn="just"/>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1.</a:t>
            </a:r>
            <a:r>
              <a:rPr lang="zh-CN" altLang="en-US" sz="2400" b="1" dirty="0">
                <a:latin typeface="Times New Roman" panose="02020603050405020304" pitchFamily="18" charset="0"/>
                <a:ea typeface="黑体" panose="02010609060101010101" pitchFamily="49" charset="-122"/>
                <a:cs typeface="Times New Roman" panose="02020603050405020304" pitchFamily="18" charset="0"/>
              </a:rPr>
              <a:t>银河系是怎样的一个星系？请描述一下。</a:t>
            </a:r>
            <a:endParaRPr lang="zh-CN" altLang="en-US" sz="24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矩形 3"/>
          <p:cNvSpPr/>
          <p:nvPr/>
        </p:nvSpPr>
        <p:spPr>
          <a:xfrm>
            <a:off x="363603" y="1522254"/>
            <a:ext cx="8256936" cy="791692"/>
          </a:xfrm>
          <a:prstGeom prst="rect">
            <a:avLst/>
          </a:prstGeom>
        </p:spPr>
        <p:txBody>
          <a:bodyPr wrap="square">
            <a:spAutoFit/>
          </a:bodyPr>
          <a:lstStyle/>
          <a:p>
            <a:pPr algn="just" eaLnBrk="1" hangingPunct="1">
              <a:lnSpc>
                <a:spcPct val="110000"/>
              </a:lnSpc>
            </a:pPr>
            <a:r>
              <a:rPr lang="zh-CN" altLang="en-US" sz="2200" b="1" dirty="0">
                <a:solidFill>
                  <a:srgbClr val="D2322B"/>
                </a:solidFill>
                <a:latin typeface="楷体" panose="02010609060101010101" pitchFamily="49" charset="-122"/>
                <a:ea typeface="楷体" panose="02010609060101010101" pitchFamily="49" charset="-122"/>
              </a:rPr>
              <a:t>    银河系是一个庞大的，容纳了许多像太阳系一样的星系的一个天体集团，银河系中的天体都在围绕着中心高速运转。</a:t>
            </a:r>
            <a:endParaRPr lang="zh-CN" altLang="en-US" sz="2200" b="1" dirty="0">
              <a:solidFill>
                <a:srgbClr val="D2322B"/>
              </a:solidFill>
              <a:latin typeface="楷体" panose="02010609060101010101" pitchFamily="49" charset="-122"/>
              <a:ea typeface="楷体" panose="02010609060101010101" pitchFamily="49" charset="-122"/>
            </a:endParaRPr>
          </a:p>
        </p:txBody>
      </p:sp>
      <p:sp>
        <p:nvSpPr>
          <p:cNvPr id="5" name="矩形 4"/>
          <p:cNvSpPr/>
          <p:nvPr/>
        </p:nvSpPr>
        <p:spPr>
          <a:xfrm>
            <a:off x="363603" y="2375079"/>
            <a:ext cx="8071406" cy="461665"/>
          </a:xfrm>
          <a:prstGeom prst="rect">
            <a:avLst/>
          </a:prstGeom>
        </p:spPr>
        <p:txBody>
          <a:bodyPr wrap="square">
            <a:spAutoFit/>
          </a:bodyPr>
          <a:lstStyle/>
          <a:p>
            <a:pPr algn="just"/>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2.</a:t>
            </a:r>
            <a:r>
              <a:rPr lang="zh-CN" altLang="en-US" sz="2400" b="1" dirty="0">
                <a:latin typeface="Times New Roman" panose="02020603050405020304" pitchFamily="18" charset="0"/>
                <a:ea typeface="黑体" panose="02010609060101010101" pitchFamily="49" charset="-122"/>
                <a:cs typeface="Times New Roman" panose="02020603050405020304" pitchFamily="18" charset="0"/>
              </a:rPr>
              <a:t>宇宙究竟有多大呢？</a:t>
            </a:r>
            <a:endParaRPr lang="zh-CN" altLang="en-US" sz="2400" b="1"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43153" y="2897877"/>
            <a:ext cx="1041214" cy="1941916"/>
          </a:xfrm>
          <a:prstGeom prst="rect">
            <a:avLst/>
          </a:prstGeom>
        </p:spPr>
      </p:pic>
      <p:sp>
        <p:nvSpPr>
          <p:cNvPr id="9" name="AutoShape 27"/>
          <p:cNvSpPr>
            <a:spLocks noChangeArrowheads="1"/>
          </p:cNvSpPr>
          <p:nvPr/>
        </p:nvSpPr>
        <p:spPr bwMode="auto">
          <a:xfrm>
            <a:off x="1385430" y="3523476"/>
            <a:ext cx="3106641" cy="1124724"/>
          </a:xfrm>
          <a:prstGeom prst="wedgeRoundRectCallout">
            <a:avLst>
              <a:gd name="adj1" fmla="val -57306"/>
              <a:gd name="adj2" fmla="val -33764"/>
              <a:gd name="adj3" fmla="val 16667"/>
            </a:avLst>
          </a:prstGeom>
          <a:solidFill>
            <a:srgbClr val="FBEBD8"/>
          </a:solidFill>
          <a:ln>
            <a:solidFill>
              <a:srgbClr val="FBA1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pPr>
            <a:r>
              <a:rPr lang="zh-CN" altLang="en-US" sz="2000" b="1" dirty="0">
                <a:solidFill>
                  <a:srgbClr val="D2322B"/>
                </a:solidFill>
                <a:latin typeface="楷体" panose="02010609060101010101" pitchFamily="49" charset="-122"/>
                <a:ea typeface="楷体" panose="02010609060101010101" pitchFamily="49" charset="-122"/>
              </a:rPr>
              <a:t>宇宙正在不断的膨胀，以现在的科技手段仍未探知宇宙的边界。</a:t>
            </a:r>
            <a:endParaRPr lang="zh-CN" altLang="en-US" sz="2000" b="1" dirty="0">
              <a:solidFill>
                <a:srgbClr val="D2322B"/>
              </a:solidFill>
              <a:latin typeface="楷体" panose="02010609060101010101" pitchFamily="49" charset="-122"/>
              <a:ea typeface="楷体" panose="02010609060101010101" pitchFamily="49" charset="-122"/>
            </a:endParaRP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570" y="2937542"/>
            <a:ext cx="1028244" cy="1902251"/>
          </a:xfrm>
          <a:prstGeom prst="rect">
            <a:avLst/>
          </a:prstGeom>
        </p:spPr>
      </p:pic>
      <p:sp>
        <p:nvSpPr>
          <p:cNvPr id="13" name="AutoShape 27"/>
          <p:cNvSpPr>
            <a:spLocks noChangeArrowheads="1"/>
          </p:cNvSpPr>
          <p:nvPr/>
        </p:nvSpPr>
        <p:spPr bwMode="auto">
          <a:xfrm>
            <a:off x="4946650" y="3587977"/>
            <a:ext cx="2530612" cy="831400"/>
          </a:xfrm>
          <a:prstGeom prst="wedgeRoundRectCallout">
            <a:avLst>
              <a:gd name="adj1" fmla="val 56112"/>
              <a:gd name="adj2" fmla="val -33887"/>
              <a:gd name="adj3" fmla="val 16667"/>
            </a:avLst>
          </a:prstGeom>
          <a:solidFill>
            <a:srgbClr val="FBEBD8"/>
          </a:solidFill>
          <a:ln>
            <a:solidFill>
              <a:srgbClr val="FBA1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pPr>
            <a:r>
              <a:rPr lang="zh-CN" altLang="en-US" sz="2000" b="1" dirty="0">
                <a:solidFill>
                  <a:srgbClr val="D2322B"/>
                </a:solidFill>
                <a:latin typeface="楷体" panose="02010609060101010101" pitchFamily="49" charset="-122"/>
                <a:ea typeface="楷体" panose="02010609060101010101" pitchFamily="49" charset="-122"/>
              </a:rPr>
              <a:t>宇宙至少有</a:t>
            </a:r>
            <a:r>
              <a:rPr lang="en-US" altLang="zh-CN" sz="2000" b="1" dirty="0">
                <a:solidFill>
                  <a:srgbClr val="D2322B"/>
                </a:solidFill>
                <a:latin typeface="楷体" panose="02010609060101010101" pitchFamily="49" charset="-122"/>
                <a:ea typeface="楷体" panose="02010609060101010101" pitchFamily="49" charset="-122"/>
              </a:rPr>
              <a:t>130</a:t>
            </a:r>
            <a:r>
              <a:rPr lang="zh-CN" altLang="en-US" sz="2000" b="1" dirty="0">
                <a:solidFill>
                  <a:srgbClr val="D2322B"/>
                </a:solidFill>
                <a:latin typeface="楷体" panose="02010609060101010101" pitchFamily="49" charset="-122"/>
                <a:ea typeface="楷体" panose="02010609060101010101" pitchFamily="49" charset="-122"/>
              </a:rPr>
              <a:t>亿光年的直径。</a:t>
            </a:r>
            <a:endParaRPr lang="zh-CN" altLang="en-US" sz="2000" b="1" dirty="0">
              <a:solidFill>
                <a:srgbClr val="D2322B"/>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381"/>
            <a:ext cx="9144000" cy="513873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3603" y="415103"/>
            <a:ext cx="1117614"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2540B0"/>
                </a:solidFill>
                <a:effectLst/>
                <a:uLnTx/>
                <a:uFillTx/>
                <a:latin typeface="微软雅黑" panose="020B0503020204020204" charset="-122"/>
                <a:ea typeface="微软雅黑" panose="020B0503020204020204" charset="-122"/>
                <a:sym typeface="Arial" panose="020B0604020202020204" pitchFamily="34" charset="0"/>
              </a:rPr>
              <a:t>研  讨</a:t>
            </a:r>
            <a:endParaRPr kumimoji="0" lang="zh-CN" altLang="en-US" sz="1800" b="0" i="0" u="none" strike="noStrike" kern="0" cap="none" spc="0" normalizeH="0" baseline="0" noProof="0" dirty="0">
              <a:ln>
                <a:noFill/>
              </a:ln>
              <a:solidFill>
                <a:srgbClr val="2540B0"/>
              </a:solidFill>
              <a:effectLst/>
              <a:uLnTx/>
              <a:uFillTx/>
            </a:endParaRPr>
          </a:p>
        </p:txBody>
      </p:sp>
      <p:sp>
        <p:nvSpPr>
          <p:cNvPr id="3" name="矩形 2"/>
          <p:cNvSpPr/>
          <p:nvPr/>
        </p:nvSpPr>
        <p:spPr>
          <a:xfrm>
            <a:off x="363603" y="999456"/>
            <a:ext cx="8071406" cy="1200329"/>
          </a:xfrm>
          <a:prstGeom prst="rect">
            <a:avLst/>
          </a:prstGeom>
        </p:spPr>
        <p:txBody>
          <a:bodyPr wrap="square">
            <a:spAutoFit/>
          </a:bodyPr>
          <a:lstStyle/>
          <a:p>
            <a:pPr algn="just"/>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3.</a:t>
            </a:r>
            <a:r>
              <a:rPr lang="zh-CN" altLang="en-US" sz="2400" b="1" dirty="0">
                <a:latin typeface="Times New Roman" panose="02020603050405020304" pitchFamily="18" charset="0"/>
                <a:ea typeface="黑体" panose="02010609060101010101" pitchFamily="49" charset="-122"/>
                <a:cs typeface="Times New Roman" panose="02020603050405020304" pitchFamily="18" charset="0"/>
              </a:rPr>
              <a:t>想象一下，如果有一天，我们和河外星系的“外星人”有了联系，我们能准确地把自己的通信地址告诉他们吗？请按中文格式写下来。</a:t>
            </a:r>
            <a:endParaRPr lang="zh-CN" altLang="en-US" sz="24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矩形 3"/>
          <p:cNvSpPr/>
          <p:nvPr/>
        </p:nvSpPr>
        <p:spPr>
          <a:xfrm>
            <a:off x="363603" y="2260918"/>
            <a:ext cx="8256936" cy="419282"/>
          </a:xfrm>
          <a:prstGeom prst="rect">
            <a:avLst/>
          </a:prstGeom>
        </p:spPr>
        <p:txBody>
          <a:bodyPr wrap="square">
            <a:spAutoFit/>
          </a:bodyPr>
          <a:lstStyle/>
          <a:p>
            <a:pPr algn="just" eaLnBrk="1" hangingPunct="1">
              <a:lnSpc>
                <a:spcPct val="110000"/>
              </a:lnSpc>
            </a:pPr>
            <a:r>
              <a:rPr lang="zh-CN" altLang="en-US" sz="2200" b="1" dirty="0">
                <a:solidFill>
                  <a:srgbClr val="D2322B"/>
                </a:solidFill>
                <a:latin typeface="楷体" panose="02010609060101010101" pitchFamily="49" charset="-122"/>
                <a:ea typeface="楷体" panose="02010609060101010101" pitchFamily="49" charset="-122"/>
              </a:rPr>
              <a:t>例</a:t>
            </a:r>
            <a:r>
              <a:rPr lang="en-US" altLang="zh-CN" sz="2200" b="1" dirty="0">
                <a:solidFill>
                  <a:srgbClr val="D2322B"/>
                </a:solidFill>
                <a:latin typeface="楷体" panose="02010609060101010101" pitchFamily="49" charset="-122"/>
                <a:ea typeface="楷体" panose="02010609060101010101" pitchFamily="49" charset="-122"/>
              </a:rPr>
              <a:t>1</a:t>
            </a:r>
            <a:r>
              <a:rPr lang="zh-CN" altLang="en-US" sz="2200" b="1" dirty="0">
                <a:solidFill>
                  <a:srgbClr val="D2322B"/>
                </a:solidFill>
                <a:latin typeface="楷体" panose="02010609060101010101" pitchFamily="49" charset="-122"/>
                <a:ea typeface="楷体" panose="02010609060101010101" pitchFamily="49" charset="-122"/>
              </a:rPr>
              <a:t>：我们在银河系</a:t>
            </a:r>
            <a:r>
              <a:rPr lang="en-US" altLang="zh-CN" sz="2200" b="1" dirty="0">
                <a:solidFill>
                  <a:srgbClr val="D2322B"/>
                </a:solidFill>
                <a:latin typeface="楷体" panose="02010609060101010101" pitchFamily="49" charset="-122"/>
                <a:ea typeface="楷体" panose="02010609060101010101" pitchFamily="49" charset="-122"/>
              </a:rPr>
              <a:t>-</a:t>
            </a:r>
            <a:r>
              <a:rPr lang="zh-CN" altLang="en-US" sz="2200" b="1" dirty="0">
                <a:solidFill>
                  <a:srgbClr val="D2322B"/>
                </a:solidFill>
                <a:latin typeface="楷体" panose="02010609060101010101" pitchFamily="49" charset="-122"/>
                <a:ea typeface="楷体" panose="02010609060101010101" pitchFamily="49" charset="-122"/>
              </a:rPr>
              <a:t>太阳系</a:t>
            </a:r>
            <a:r>
              <a:rPr lang="en-US" altLang="zh-CN" sz="2200" b="1" dirty="0">
                <a:solidFill>
                  <a:srgbClr val="D2322B"/>
                </a:solidFill>
                <a:latin typeface="楷体" panose="02010609060101010101" pitchFamily="49" charset="-122"/>
                <a:ea typeface="楷体" panose="02010609060101010101" pitchFamily="49" charset="-122"/>
              </a:rPr>
              <a:t>-</a:t>
            </a:r>
            <a:r>
              <a:rPr lang="zh-CN" altLang="en-US" sz="2200" b="1" dirty="0">
                <a:solidFill>
                  <a:srgbClr val="D2322B"/>
                </a:solidFill>
                <a:latin typeface="楷体" panose="02010609060101010101" pitchFamily="49" charset="-122"/>
                <a:ea typeface="楷体" panose="02010609060101010101" pitchFamily="49" charset="-122"/>
              </a:rPr>
              <a:t>地球</a:t>
            </a:r>
            <a:r>
              <a:rPr lang="en-US" altLang="zh-CN" sz="2200" b="1" dirty="0">
                <a:solidFill>
                  <a:srgbClr val="D2322B"/>
                </a:solidFill>
                <a:latin typeface="楷体" panose="02010609060101010101" pitchFamily="49" charset="-122"/>
                <a:ea typeface="楷体" panose="02010609060101010101" pitchFamily="49" charset="-122"/>
              </a:rPr>
              <a:t>-</a:t>
            </a:r>
            <a:r>
              <a:rPr lang="zh-CN" altLang="en-US" sz="2200" b="1" dirty="0">
                <a:solidFill>
                  <a:srgbClr val="D2322B"/>
                </a:solidFill>
                <a:latin typeface="楷体" panose="02010609060101010101" pitchFamily="49" charset="-122"/>
                <a:ea typeface="楷体" panose="02010609060101010101" pitchFamily="49" charset="-122"/>
              </a:rPr>
              <a:t>亚洲</a:t>
            </a:r>
            <a:r>
              <a:rPr lang="en-US" altLang="zh-CN" sz="2200" b="1" dirty="0">
                <a:solidFill>
                  <a:srgbClr val="D2322B"/>
                </a:solidFill>
                <a:latin typeface="楷体" panose="02010609060101010101" pitchFamily="49" charset="-122"/>
                <a:ea typeface="楷体" panose="02010609060101010101" pitchFamily="49" charset="-122"/>
              </a:rPr>
              <a:t>-</a:t>
            </a:r>
            <a:r>
              <a:rPr lang="zh-CN" altLang="en-US" sz="2200" b="1" dirty="0">
                <a:solidFill>
                  <a:srgbClr val="D2322B"/>
                </a:solidFill>
                <a:latin typeface="楷体" panose="02010609060101010101" pitchFamily="49" charset="-122"/>
                <a:ea typeface="楷体" panose="02010609060101010101" pitchFamily="49" charset="-122"/>
              </a:rPr>
              <a:t>中国</a:t>
            </a:r>
            <a:r>
              <a:rPr lang="en-US" altLang="zh-CN" sz="2200" b="1" dirty="0">
                <a:solidFill>
                  <a:srgbClr val="D2322B"/>
                </a:solidFill>
                <a:latin typeface="楷体" panose="02010609060101010101" pitchFamily="49" charset="-122"/>
                <a:ea typeface="楷体" panose="02010609060101010101" pitchFamily="49" charset="-122"/>
              </a:rPr>
              <a:t>-**</a:t>
            </a:r>
            <a:r>
              <a:rPr lang="zh-CN" altLang="en-US" sz="2200" b="1" dirty="0">
                <a:solidFill>
                  <a:srgbClr val="D2322B"/>
                </a:solidFill>
                <a:latin typeface="楷体" panose="02010609060101010101" pitchFamily="49" charset="-122"/>
                <a:ea typeface="楷体" panose="02010609060101010101" pitchFamily="49" charset="-122"/>
              </a:rPr>
              <a:t>省</a:t>
            </a:r>
            <a:r>
              <a:rPr lang="en-US" altLang="zh-CN" sz="2200" b="1" dirty="0">
                <a:solidFill>
                  <a:srgbClr val="D2322B"/>
                </a:solidFill>
                <a:latin typeface="楷体" panose="02010609060101010101" pitchFamily="49" charset="-122"/>
                <a:ea typeface="楷体" panose="02010609060101010101" pitchFamily="49" charset="-122"/>
              </a:rPr>
              <a:t>-**</a:t>
            </a:r>
            <a:r>
              <a:rPr lang="zh-CN" altLang="en-US" sz="2200" b="1" dirty="0">
                <a:solidFill>
                  <a:srgbClr val="D2322B"/>
                </a:solidFill>
                <a:latin typeface="楷体" panose="02010609060101010101" pitchFamily="49" charset="-122"/>
                <a:ea typeface="楷体" panose="02010609060101010101" pitchFamily="49" charset="-122"/>
              </a:rPr>
              <a:t>市</a:t>
            </a:r>
            <a:r>
              <a:rPr lang="en-US" altLang="zh-CN" sz="2200" b="1" dirty="0">
                <a:solidFill>
                  <a:srgbClr val="D2322B"/>
                </a:solidFill>
                <a:latin typeface="楷体" panose="02010609060101010101" pitchFamily="49" charset="-122"/>
                <a:ea typeface="楷体" panose="02010609060101010101" pitchFamily="49" charset="-122"/>
              </a:rPr>
              <a:t>……</a:t>
            </a:r>
            <a:endParaRPr lang="zh-CN" altLang="en-US" sz="2200" b="1" dirty="0">
              <a:solidFill>
                <a:srgbClr val="D2322B"/>
              </a:solidFill>
              <a:latin typeface="楷体" panose="02010609060101010101" pitchFamily="49" charset="-122"/>
              <a:ea typeface="楷体" panose="02010609060101010101" pitchFamily="49" charset="-122"/>
            </a:endParaRPr>
          </a:p>
        </p:txBody>
      </p:sp>
      <p:sp>
        <p:nvSpPr>
          <p:cNvPr id="5" name="矩形 4"/>
          <p:cNvSpPr/>
          <p:nvPr/>
        </p:nvSpPr>
        <p:spPr>
          <a:xfrm>
            <a:off x="363603" y="2741333"/>
            <a:ext cx="8256936" cy="791692"/>
          </a:xfrm>
          <a:prstGeom prst="rect">
            <a:avLst/>
          </a:prstGeom>
        </p:spPr>
        <p:txBody>
          <a:bodyPr wrap="square">
            <a:spAutoFit/>
          </a:bodyPr>
          <a:lstStyle/>
          <a:p>
            <a:pPr algn="just" eaLnBrk="1" hangingPunct="1">
              <a:lnSpc>
                <a:spcPct val="110000"/>
              </a:lnSpc>
            </a:pPr>
            <a:r>
              <a:rPr lang="zh-CN" altLang="en-US" sz="2200" b="1" dirty="0">
                <a:solidFill>
                  <a:srgbClr val="D2322B"/>
                </a:solidFill>
                <a:latin typeface="楷体" panose="02010609060101010101" pitchFamily="49" charset="-122"/>
                <a:ea typeface="楷体" panose="02010609060101010101" pitchFamily="49" charset="-122"/>
              </a:rPr>
              <a:t>例</a:t>
            </a:r>
            <a:r>
              <a:rPr lang="en-US" altLang="zh-CN" sz="2200" b="1" dirty="0">
                <a:solidFill>
                  <a:srgbClr val="D2322B"/>
                </a:solidFill>
                <a:latin typeface="楷体" panose="02010609060101010101" pitchFamily="49" charset="-122"/>
                <a:ea typeface="楷体" panose="02010609060101010101" pitchFamily="49" charset="-122"/>
              </a:rPr>
              <a:t>2</a:t>
            </a:r>
            <a:r>
              <a:rPr lang="zh-CN" altLang="en-US" sz="2200" b="1" dirty="0">
                <a:solidFill>
                  <a:srgbClr val="D2322B"/>
                </a:solidFill>
                <a:latin typeface="楷体" panose="02010609060101010101" pitchFamily="49" charset="-122"/>
                <a:ea typeface="楷体" panose="02010609060101010101" pitchFamily="49" charset="-122"/>
              </a:rPr>
              <a:t>：我们在银河系猎户座支臂距银河系中心约</a:t>
            </a:r>
            <a:r>
              <a:rPr lang="en-US" altLang="zh-CN" sz="2200" b="1" dirty="0">
                <a:solidFill>
                  <a:srgbClr val="D2322B"/>
                </a:solidFill>
                <a:latin typeface="楷体" panose="02010609060101010101" pitchFamily="49" charset="-122"/>
                <a:ea typeface="楷体" panose="02010609060101010101" pitchFamily="49" charset="-122"/>
              </a:rPr>
              <a:t>2.6</a:t>
            </a:r>
            <a:r>
              <a:rPr lang="zh-CN" altLang="en-US" sz="2200" b="1" dirty="0">
                <a:solidFill>
                  <a:srgbClr val="D2322B"/>
                </a:solidFill>
                <a:latin typeface="楷体" panose="02010609060101010101" pitchFamily="49" charset="-122"/>
                <a:ea typeface="楷体" panose="02010609060101010101" pitchFamily="49" charset="-122"/>
              </a:rPr>
              <a:t>万光年的太阳系中距离太阳</a:t>
            </a:r>
            <a:r>
              <a:rPr lang="en-US" altLang="zh-CN" sz="2200" b="1" dirty="0">
                <a:solidFill>
                  <a:srgbClr val="D2322B"/>
                </a:solidFill>
                <a:latin typeface="楷体" panose="02010609060101010101" pitchFamily="49" charset="-122"/>
                <a:ea typeface="楷体" panose="02010609060101010101" pitchFamily="49" charset="-122"/>
              </a:rPr>
              <a:t>1.5</a:t>
            </a:r>
            <a:r>
              <a:rPr lang="zh-CN" altLang="en-US" sz="2200" b="1" dirty="0">
                <a:solidFill>
                  <a:srgbClr val="D2322B"/>
                </a:solidFill>
                <a:latin typeface="楷体" panose="02010609060101010101" pitchFamily="49" charset="-122"/>
                <a:ea typeface="楷体" panose="02010609060101010101" pitchFamily="49" charset="-122"/>
              </a:rPr>
              <a:t>亿公里的地球上的亚洲中国**省**市</a:t>
            </a:r>
            <a:r>
              <a:rPr lang="en-US" altLang="zh-CN" sz="2200" b="1" dirty="0">
                <a:solidFill>
                  <a:srgbClr val="D2322B"/>
                </a:solidFill>
                <a:latin typeface="楷体" panose="02010609060101010101" pitchFamily="49" charset="-122"/>
                <a:ea typeface="楷体" panose="02010609060101010101" pitchFamily="49" charset="-122"/>
              </a:rPr>
              <a:t>……</a:t>
            </a:r>
            <a:endParaRPr lang="zh-CN" altLang="en-US" sz="2200" b="1" dirty="0">
              <a:solidFill>
                <a:srgbClr val="D2322B"/>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10652" y="0"/>
            <a:ext cx="2468722" cy="818147"/>
            <a:chOff x="3310652" y="0"/>
            <a:chExt cx="2468722" cy="818147"/>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t="6024" b="12048"/>
            <a:stretch>
              <a:fillRect/>
            </a:stretch>
          </p:blipFill>
          <p:spPr>
            <a:xfrm>
              <a:off x="3310652" y="0"/>
              <a:ext cx="2468722" cy="818147"/>
            </a:xfrm>
            <a:prstGeom prst="rect">
              <a:avLst/>
            </a:prstGeom>
          </p:spPr>
        </p:pic>
        <p:sp>
          <p:nvSpPr>
            <p:cNvPr id="4" name="文本框 3"/>
            <p:cNvSpPr txBox="1"/>
            <p:nvPr/>
          </p:nvSpPr>
          <p:spPr>
            <a:xfrm>
              <a:off x="3938116" y="96808"/>
              <a:ext cx="1213794" cy="584775"/>
            </a:xfrm>
            <a:prstGeom prst="rect">
              <a:avLst/>
            </a:prstGeom>
            <a:noFill/>
          </p:spPr>
          <p:txBody>
            <a:bodyPr wrap="none" rtlCol="0">
              <a:spAutoFit/>
            </a:bodyPr>
            <a:lstStyle/>
            <a:p>
              <a:r>
                <a:rPr lang="zh-CN" altLang="en-US" sz="3200" b="1" dirty="0">
                  <a:latin typeface="Times New Roman" panose="02020603050405020304" pitchFamily="18" charset="0"/>
                  <a:ea typeface="楷体" panose="02010609060101010101" pitchFamily="49" charset="-122"/>
                  <a:sym typeface="Times New Roman" panose="02020603050405020304" pitchFamily="18" charset="0"/>
                </a:rPr>
                <a:t>拓  展</a:t>
              </a:r>
              <a:endParaRPr lang="zh-CN" altLang="en-US" sz="3200" b="1" dirty="0">
                <a:latin typeface="Times New Roman" panose="02020603050405020304" pitchFamily="18" charset="0"/>
                <a:ea typeface="楷体" panose="02010609060101010101" pitchFamily="49" charset="-122"/>
                <a:sym typeface="Times New Roman" panose="02020603050405020304" pitchFamily="18" charset="0"/>
              </a:endParaRPr>
            </a:p>
          </p:txBody>
        </p:sp>
      </p:grpSp>
      <p:pic>
        <p:nvPicPr>
          <p:cNvPr id="5" name="图片 4"/>
          <p:cNvPicPr>
            <a:picLocks noChangeAspect="1"/>
          </p:cNvPicPr>
          <p:nvPr/>
        </p:nvPicPr>
        <p:blipFill>
          <a:blip r:embed="rId2">
            <a:clrChange>
              <a:clrFrom>
                <a:srgbClr val="FFFFFF"/>
              </a:clrFrom>
              <a:clrTo>
                <a:srgbClr val="FFFFFF">
                  <a:alpha val="0"/>
                </a:srgbClr>
              </a:clrTo>
            </a:clrChange>
          </a:blip>
          <a:stretch>
            <a:fillRect/>
          </a:stretch>
        </p:blipFill>
        <p:spPr>
          <a:xfrm>
            <a:off x="653919" y="849897"/>
            <a:ext cx="7836162" cy="3782821"/>
          </a:xfrm>
          <a:prstGeom prst="rect">
            <a:avLst/>
          </a:prstGeom>
          <a:solidFill>
            <a:schemeClr val="bg1"/>
          </a:solidFill>
          <a:ln w="12700">
            <a:solidFill>
              <a:srgbClr val="2540B0"/>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47333" y="4518837"/>
            <a:ext cx="2249334" cy="449418"/>
          </a:xfrm>
          <a:prstGeom prst="rect">
            <a:avLst/>
          </a:prstGeom>
          <a:noFill/>
        </p:spPr>
        <p:txBody>
          <a:bodyPr wrap="none" rtlCol="0">
            <a:spAutoFit/>
          </a:bodyPr>
          <a:lstStyle/>
          <a:p>
            <a:pPr algn="ctr" eaLnBrk="1" hangingPunct="1">
              <a:lnSpc>
                <a:spcPct val="130000"/>
              </a:lnSpc>
            </a:pPr>
            <a:r>
              <a:rPr lang="zh-CN" altLang="en-US" sz="2000" b="1" dirty="0">
                <a:solidFill>
                  <a:prstClr val="black"/>
                </a:solidFill>
                <a:latin typeface="Times New Roman" panose="02020603050405020304"/>
                <a:ea typeface="黑体" panose="02010609060101010101" pitchFamily="49" charset="-122"/>
                <a:hlinkClick r:id="rId1" action="ppaction://hlinkfile"/>
              </a:rPr>
              <a:t>点击图片播放视频</a:t>
            </a:r>
            <a:endParaRPr lang="zh-CN" altLang="en-US" sz="2000" b="1" dirty="0">
              <a:solidFill>
                <a:prstClr val="black"/>
              </a:solidFill>
              <a:latin typeface="Times New Roman" panose="02020603050405020304"/>
              <a:ea typeface="黑体" panose="02010609060101010101" pitchFamily="49" charset="-122"/>
            </a:endParaRPr>
          </a:p>
        </p:txBody>
      </p:sp>
      <p:pic>
        <p:nvPicPr>
          <p:cNvPr id="3" name="图片 2">
            <a:hlinkClick r:id="rId1" action="ppaction://hlinkfil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488" y="340320"/>
            <a:ext cx="7557025" cy="425082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08887" y="857291"/>
            <a:ext cx="2009775" cy="547687"/>
          </a:xfrm>
          <a:prstGeom prst="flowChartAlternateProcess">
            <a:avLst/>
          </a:prstGeom>
          <a:solidFill>
            <a:srgbClr val="F6CB50"/>
          </a:solidFill>
          <a:ln>
            <a:noFill/>
          </a:ln>
          <a:effectLst>
            <a:outerShdw dist="63500" dir="2700000" algn="tl" rotWithShape="0">
              <a:srgbClr val="FFC000">
                <a:lumMod val="60000"/>
                <a:lumOff val="40000"/>
              </a:srgbClr>
            </a:outerShdw>
          </a:effectLst>
        </p:spPr>
        <p:txBody>
          <a:bodyPr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eaLnBrk="1" fontAlgn="auto" hangingPunct="1">
              <a:spcBef>
                <a:spcPts val="0"/>
              </a:spcBef>
              <a:spcAft>
                <a:spcPts val="0"/>
              </a:spcAft>
              <a:defRPr/>
            </a:pPr>
            <a:r>
              <a:rPr lang="zh-CN" altLang="en-US" sz="3200" b="1" kern="0" dirty="0">
                <a:ln>
                  <a:solidFill>
                    <a:prstClr val="white"/>
                  </a:solidFill>
                </a:ln>
                <a:solidFill>
                  <a:prstClr val="white"/>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课后任务</a:t>
            </a:r>
            <a:endParaRPr lang="zh-CN" altLang="en-US" sz="3200" b="1" kern="0" dirty="0">
              <a:ln>
                <a:solidFill>
                  <a:prstClr val="white"/>
                </a:solidFill>
              </a:ln>
              <a:solidFill>
                <a:prstClr val="white"/>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3" name="Rectangle 3"/>
          <p:cNvSpPr>
            <a:spLocks noGrp="1" noChangeArrowheads="1"/>
          </p:cNvSpPr>
          <p:nvPr/>
        </p:nvSpPr>
        <p:spPr bwMode="auto">
          <a:xfrm>
            <a:off x="587369" y="1568836"/>
            <a:ext cx="7969262" cy="1277979"/>
          </a:xfrm>
          <a:prstGeom prst="rect">
            <a:avLst/>
          </a:prstGeom>
          <a:noFill/>
          <a:ln>
            <a:noFill/>
          </a:ln>
        </p:spPr>
        <p:txBody>
          <a:bodyPr wrap="square">
            <a:spAutoFit/>
          </a:bodyPr>
          <a:lstStyle/>
          <a:p>
            <a:pPr lvl="0" algn="just">
              <a:lnSpc>
                <a:spcPct val="110000"/>
              </a:lnSpc>
              <a:defRPr/>
            </a:pPr>
            <a:r>
              <a:rPr lang="zh-CN" altLang="en-US" sz="2400" b="1" dirty="0">
                <a:latin typeface="Times New Roman" panose="02020603050405020304" pitchFamily="18" charset="0"/>
                <a:ea typeface="黑体" panose="02010609060101010101" pitchFamily="49" charset="-122"/>
                <a:cs typeface="Times New Roman" panose="02020603050405020304" pitchFamily="18" charset="0"/>
              </a:rPr>
              <a:t>        尝试从多种方法与途径收集有关人类探索宇宙的历史或中国在太空探索方面的成就的资料。如：书籍、期刊、网络、广播、电视或问询他人的途径</a:t>
            </a:r>
            <a:r>
              <a:rPr lang="en-US" altLang="zh-CN" sz="2400" b="1" dirty="0">
                <a:latin typeface="楷体" panose="02010609060101010101" pitchFamily="49" charset="-122"/>
                <a:ea typeface="楷体" panose="02010609060101010101" pitchFamily="49" charset="-122"/>
                <a:cs typeface="Times New Roman" panose="02020603050405020304" pitchFamily="18" charset="0"/>
              </a:rPr>
              <a:t>……</a:t>
            </a:r>
            <a:endParaRPr kumimoji="0" lang="en-US" altLang="zh-CN" sz="24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b="36737"/>
          <a:stretch>
            <a:fillRect/>
          </a:stretch>
        </p:blipFill>
        <p:spPr>
          <a:xfrm>
            <a:off x="7042764" y="2698755"/>
            <a:ext cx="1953641" cy="244474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 5"/>
          <p:cNvPicPr>
            <a:picLocks noChangeAspect="1"/>
          </p:cNvPicPr>
          <p:nvPr>
            <p:custDataLst>
              <p:tags r:id="rId1"/>
            </p:custDataLst>
          </p:nvPr>
        </p:nvPicPr>
        <p:blipFill>
          <a:blip r:embed="rId2"/>
          <a:stretch>
            <a:fillRect/>
          </a:stretch>
        </p:blipFill>
        <p:spPr>
          <a:xfrm>
            <a:off x="8985250" y="93663"/>
            <a:ext cx="139700" cy="44450"/>
          </a:xfrm>
          <a:prstGeom prst="rect">
            <a:avLst/>
          </a:prstGeom>
          <a:noFill/>
          <a:ln w="9525">
            <a:noFill/>
          </a:ln>
        </p:spPr>
      </p:pic>
      <p:grpSp>
        <p:nvGrpSpPr>
          <p:cNvPr id="22" name="组合 21"/>
          <p:cNvGrpSpPr/>
          <p:nvPr/>
        </p:nvGrpSpPr>
        <p:grpSpPr>
          <a:xfrm>
            <a:off x="3310652" y="0"/>
            <a:ext cx="2468722" cy="818147"/>
            <a:chOff x="3465051" y="0"/>
            <a:chExt cx="2468722" cy="818147"/>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t="6024" b="12048"/>
            <a:stretch>
              <a:fillRect/>
            </a:stretch>
          </p:blipFill>
          <p:spPr>
            <a:xfrm>
              <a:off x="3465051" y="0"/>
              <a:ext cx="2468722" cy="818147"/>
            </a:xfrm>
            <a:prstGeom prst="rect">
              <a:avLst/>
            </a:prstGeom>
          </p:spPr>
        </p:pic>
        <p:sp>
          <p:nvSpPr>
            <p:cNvPr id="24" name="文本框 23"/>
            <p:cNvSpPr txBox="1"/>
            <p:nvPr/>
          </p:nvSpPr>
          <p:spPr>
            <a:xfrm>
              <a:off x="3602687" y="81631"/>
              <a:ext cx="1832553" cy="584775"/>
            </a:xfrm>
            <a:prstGeom prst="rect">
              <a:avLst/>
            </a:prstGeom>
            <a:noFill/>
          </p:spPr>
          <p:txBody>
            <a:bodyPr wrap="none" rtlCol="0">
              <a:spAutoFit/>
            </a:bodyPr>
            <a:lstStyle/>
            <a:p>
              <a:r>
                <a:rPr lang="zh-CN" altLang="en-US" sz="3200" b="1">
                  <a:latin typeface="楷体" panose="02010609060101010101" pitchFamily="49" charset="-122"/>
                  <a:ea typeface="楷体" panose="02010609060101010101" pitchFamily="49" charset="-122"/>
                </a:rPr>
                <a:t>课堂小结</a:t>
              </a:r>
              <a:endParaRPr lang="zh-CN" altLang="en-US" sz="3200" b="1" dirty="0">
                <a:latin typeface="楷体" panose="02010609060101010101" pitchFamily="49" charset="-122"/>
                <a:ea typeface="楷体" panose="02010609060101010101" pitchFamily="49" charset="-122"/>
              </a:endParaRPr>
            </a:p>
          </p:txBody>
        </p:sp>
      </p:grpSp>
      <p:sp>
        <p:nvSpPr>
          <p:cNvPr id="6" name="文本框 5"/>
          <p:cNvSpPr txBox="1"/>
          <p:nvPr/>
        </p:nvSpPr>
        <p:spPr>
          <a:xfrm>
            <a:off x="198784" y="4457623"/>
            <a:ext cx="1415772" cy="387094"/>
          </a:xfrm>
          <a:prstGeom prst="rect">
            <a:avLst/>
          </a:prstGeom>
          <a:noFill/>
        </p:spPr>
        <p:txBody>
          <a:bodyPr wrap="none" rtlCol="0">
            <a:spAutoFit/>
          </a:bodyPr>
          <a:lstStyle/>
          <a:p>
            <a:pPr algn="l" eaLnBrk="1" hangingPunct="1">
              <a:lnSpc>
                <a:spcPct val="130000"/>
              </a:lnSpc>
            </a:pPr>
            <a:r>
              <a:rPr lang="zh-CN" altLang="en-US" sz="1600" b="1" dirty="0">
                <a:latin typeface="+mn-lt"/>
                <a:ea typeface="+mn-ea"/>
                <a:hlinkClick r:id="rId4" action="ppaction://hlinkfile"/>
              </a:rPr>
              <a:t>点击放大观看</a:t>
            </a:r>
            <a:endParaRPr lang="zh-CN" altLang="en-US" sz="1600" b="1" dirty="0">
              <a:latin typeface="+mn-lt"/>
              <a:ea typeface="+mn-ea"/>
            </a:endParaRPr>
          </a:p>
        </p:txBody>
      </p:sp>
      <p:pic>
        <p:nvPicPr>
          <p:cNvPr id="4" name="图片 3">
            <a:hlinkClick r:id="rId4" action="ppaction://hlinkfil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9111" y="879900"/>
            <a:ext cx="4265778" cy="408129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415637" y="1044922"/>
            <a:ext cx="8312727" cy="305365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图片 5"/>
          <p:cNvPicPr>
            <a:picLocks noChangeAspect="1"/>
          </p:cNvPicPr>
          <p:nvPr>
            <p:custDataLst>
              <p:tags r:id="rId1"/>
            </p:custDataLst>
          </p:nvPr>
        </p:nvPicPr>
        <p:blipFill>
          <a:blip r:embed="rId2"/>
          <a:stretch>
            <a:fillRect/>
          </a:stretch>
        </p:blipFill>
        <p:spPr>
          <a:xfrm>
            <a:off x="8985250" y="93663"/>
            <a:ext cx="139700" cy="44450"/>
          </a:xfrm>
          <a:prstGeom prst="rect">
            <a:avLst/>
          </a:prstGeom>
          <a:noFill/>
          <a:ln w="9525">
            <a:noFill/>
          </a:ln>
        </p:spPr>
      </p:pic>
      <p:grpSp>
        <p:nvGrpSpPr>
          <p:cNvPr id="4" name="组合 3"/>
          <p:cNvGrpSpPr/>
          <p:nvPr/>
        </p:nvGrpSpPr>
        <p:grpSpPr>
          <a:xfrm>
            <a:off x="3310652" y="0"/>
            <a:ext cx="2468722" cy="818147"/>
            <a:chOff x="3465051" y="0"/>
            <a:chExt cx="2468722" cy="818147"/>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t="6024" b="12048"/>
            <a:stretch>
              <a:fillRect/>
            </a:stretch>
          </p:blipFill>
          <p:spPr>
            <a:xfrm>
              <a:off x="3465051" y="0"/>
              <a:ext cx="2468722" cy="818147"/>
            </a:xfrm>
            <a:prstGeom prst="rect">
              <a:avLst/>
            </a:prstGeom>
          </p:spPr>
        </p:pic>
        <p:sp>
          <p:nvSpPr>
            <p:cNvPr id="9" name="文本框 8"/>
            <p:cNvSpPr txBox="1"/>
            <p:nvPr/>
          </p:nvSpPr>
          <p:spPr>
            <a:xfrm>
              <a:off x="3602687" y="81631"/>
              <a:ext cx="1832553" cy="584775"/>
            </a:xfrm>
            <a:prstGeom prst="rect">
              <a:avLst/>
            </a:prstGeom>
            <a:noFill/>
          </p:spPr>
          <p:txBody>
            <a:bodyPr wrap="none" rtlCol="0">
              <a:spAutoFit/>
            </a:bodyPr>
            <a:lstStyle/>
            <a:p>
              <a:r>
                <a:rPr lang="zh-CN" altLang="en-US" sz="3200" b="1" dirty="0">
                  <a:latin typeface="楷体" panose="02010609060101010101" pitchFamily="49" charset="-122"/>
                  <a:ea typeface="楷体" panose="02010609060101010101" pitchFamily="49" charset="-122"/>
                </a:rPr>
                <a:t>课后作业</a:t>
              </a:r>
              <a:endParaRPr lang="zh-CN" altLang="en-US" sz="3200" b="1" dirty="0">
                <a:latin typeface="楷体" panose="02010609060101010101" pitchFamily="49" charset="-122"/>
                <a:ea typeface="楷体" panose="02010609060101010101" pitchFamily="49" charset="-122"/>
              </a:endParaRPr>
            </a:p>
          </p:txBody>
        </p:sp>
      </p:grpSp>
      <p:sp>
        <p:nvSpPr>
          <p:cNvPr id="7" name="Rectangle 3"/>
          <p:cNvSpPr>
            <a:spLocks noGrp="1" noChangeArrowheads="1"/>
          </p:cNvSpPr>
          <p:nvPr/>
        </p:nvSpPr>
        <p:spPr bwMode="auto">
          <a:xfrm>
            <a:off x="1949450" y="2258395"/>
            <a:ext cx="5245100" cy="626710"/>
          </a:xfrm>
          <a:prstGeom prst="rect">
            <a:avLst/>
          </a:prstGeom>
          <a:noFill/>
          <a:ln>
            <a:noFill/>
          </a:ln>
        </p:spPr>
        <p:txBody>
          <a:bodyPr wrap="square">
            <a:spAutoFit/>
          </a:bodyPr>
          <a:lstStyle/>
          <a:p>
            <a:pPr>
              <a:lnSpc>
                <a:spcPct val="120000"/>
              </a:lnSpc>
              <a:defRPr/>
            </a:pPr>
            <a:r>
              <a:rPr lang="zh-CN" altLang="en-US" sz="3200" b="1" dirty="0">
                <a:solidFill>
                  <a:prstClr val="black"/>
                </a:solidFill>
                <a:latin typeface="Times New Roman" panose="02020603050405020304"/>
                <a:ea typeface="黑体" panose="02010609060101010101" pitchFamily="49" charset="-122"/>
              </a:rPr>
              <a:t>完成练习册本课时的习题。</a:t>
            </a:r>
            <a:endParaRPr lang="zh-CN" altLang="en-US" sz="3200" b="1" dirty="0">
              <a:solidFill>
                <a:prstClr val="black"/>
              </a:solidFill>
              <a:latin typeface="Times New Roman" panose="02020603050405020304"/>
              <a:ea typeface="黑体" panose="02010609060101010101" pitchFamily="49"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 结束页2(2)"/>
          <p:cNvPicPr>
            <a:picLocks noChangeAspect="1"/>
          </p:cNvPicPr>
          <p:nvPr/>
        </p:nvPicPr>
        <p:blipFill>
          <a:blip r:embed="rId1"/>
          <a:stretch>
            <a:fillRect/>
          </a:stretch>
        </p:blipFill>
        <p:spPr>
          <a:xfrm>
            <a:off x="3175" y="0"/>
            <a:ext cx="9137015" cy="51435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8747" y="1"/>
            <a:ext cx="9153000" cy="514738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https://ss1.baidu.com/9vo3dSag_xI4khGko9WTAnF6hhy/zhidao/pic/item/7dd98d1001e93901c0f82de87dec54e737d1966a.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组合 27"/>
          <p:cNvGrpSpPr/>
          <p:nvPr/>
        </p:nvGrpSpPr>
        <p:grpSpPr>
          <a:xfrm>
            <a:off x="3310652" y="0"/>
            <a:ext cx="2468722" cy="818147"/>
            <a:chOff x="3465051" y="0"/>
            <a:chExt cx="2468722" cy="818147"/>
          </a:xfrm>
        </p:grpSpPr>
        <p:pic>
          <p:nvPicPr>
            <p:cNvPr id="29" name="图片 28"/>
            <p:cNvPicPr>
              <a:picLocks noChangeAspect="1"/>
            </p:cNvPicPr>
            <p:nvPr/>
          </p:nvPicPr>
          <p:blipFill rotWithShape="1">
            <a:blip r:embed="rId2" cstate="print">
              <a:extLst>
                <a:ext uri="{28A0092B-C50C-407E-A947-70E740481C1C}">
                  <a14:useLocalDpi xmlns:a14="http://schemas.microsoft.com/office/drawing/2010/main" val="0"/>
                </a:ext>
              </a:extLst>
            </a:blip>
            <a:srcRect t="6024" b="12048"/>
            <a:stretch>
              <a:fillRect/>
            </a:stretch>
          </p:blipFill>
          <p:spPr>
            <a:xfrm>
              <a:off x="3465051" y="0"/>
              <a:ext cx="2468722" cy="818147"/>
            </a:xfrm>
            <a:prstGeom prst="rect">
              <a:avLst/>
            </a:prstGeom>
          </p:spPr>
        </p:pic>
        <p:sp>
          <p:nvSpPr>
            <p:cNvPr id="30" name="文本框 29"/>
            <p:cNvSpPr txBox="1"/>
            <p:nvPr/>
          </p:nvSpPr>
          <p:spPr>
            <a:xfrm>
              <a:off x="4092515" y="96808"/>
              <a:ext cx="1213794" cy="584775"/>
            </a:xfrm>
            <a:prstGeom prst="rect">
              <a:avLst/>
            </a:prstGeom>
            <a:noFill/>
          </p:spPr>
          <p:txBody>
            <a:bodyPr wrap="none" rtlCol="0">
              <a:spAutoFit/>
            </a:bodyPr>
            <a:lstStyle/>
            <a:p>
              <a:r>
                <a:rPr lang="zh-CN" altLang="en-US" sz="3200" b="1" dirty="0">
                  <a:latin typeface="Times New Roman" panose="02020603050405020304" pitchFamily="18" charset="0"/>
                  <a:ea typeface="楷体" panose="02010609060101010101" pitchFamily="49" charset="-122"/>
                  <a:sym typeface="Times New Roman" panose="02020603050405020304" pitchFamily="18" charset="0"/>
                </a:rPr>
                <a:t>聚  焦</a:t>
              </a:r>
              <a:endParaRPr lang="zh-CN" altLang="en-US" sz="3200" b="1" dirty="0">
                <a:latin typeface="Times New Roman" panose="02020603050405020304" pitchFamily="18" charset="0"/>
                <a:ea typeface="楷体" panose="02010609060101010101" pitchFamily="49" charset="-122"/>
                <a:sym typeface="Times New Roman" panose="02020603050405020304" pitchFamily="18" charset="0"/>
              </a:endParaRPr>
            </a:p>
          </p:txBody>
        </p:sp>
      </p:gr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b="36737"/>
          <a:stretch>
            <a:fillRect/>
          </a:stretch>
        </p:blipFill>
        <p:spPr>
          <a:xfrm>
            <a:off x="7042764" y="2698755"/>
            <a:ext cx="1953641" cy="2444745"/>
          </a:xfrm>
          <a:prstGeom prst="rect">
            <a:avLst/>
          </a:prstGeom>
        </p:spPr>
      </p:pic>
      <p:sp>
        <p:nvSpPr>
          <p:cNvPr id="7" name="AutoShape 27"/>
          <p:cNvSpPr>
            <a:spLocks noChangeArrowheads="1"/>
          </p:cNvSpPr>
          <p:nvPr/>
        </p:nvSpPr>
        <p:spPr bwMode="auto">
          <a:xfrm>
            <a:off x="3558209" y="3791786"/>
            <a:ext cx="3836504" cy="436759"/>
          </a:xfrm>
          <a:prstGeom prst="wedgeRoundRectCallout">
            <a:avLst>
              <a:gd name="adj1" fmla="val 57772"/>
              <a:gd name="adj2" fmla="val -36278"/>
              <a:gd name="adj3" fmla="val 16667"/>
            </a:avLst>
          </a:prstGeom>
          <a:solidFill>
            <a:srgbClr val="FBEBD8"/>
          </a:solidFill>
          <a:ln>
            <a:solidFill>
              <a:srgbClr val="FBA1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pPr>
            <a:r>
              <a:rPr lang="zh-CN" altLang="en-US" sz="2000" b="1" dirty="0">
                <a:latin typeface="楷体" panose="02010609060101010101" pitchFamily="49" charset="-122"/>
                <a:ea typeface="楷体" panose="02010609060101010101" pitchFamily="49" charset="-122"/>
              </a:rPr>
              <a:t>银河系到底是怎样的一个星系？</a:t>
            </a:r>
            <a:endParaRPr lang="zh-CN" altLang="en-US" sz="2000" b="1" dirty="0">
              <a:latin typeface="楷体" panose="02010609060101010101" pitchFamily="49" charset="-122"/>
              <a:ea typeface="楷体" panose="02010609060101010101" pitchFamily="49" charset="-122"/>
            </a:endParaRPr>
          </a:p>
        </p:txBody>
      </p:sp>
      <p:sp>
        <p:nvSpPr>
          <p:cNvPr id="10" name="AutoShape 27"/>
          <p:cNvSpPr>
            <a:spLocks noChangeArrowheads="1"/>
          </p:cNvSpPr>
          <p:nvPr/>
        </p:nvSpPr>
        <p:spPr bwMode="auto">
          <a:xfrm>
            <a:off x="2206487" y="3707470"/>
            <a:ext cx="5188226" cy="831400"/>
          </a:xfrm>
          <a:prstGeom prst="wedgeRoundRectCallout">
            <a:avLst>
              <a:gd name="adj1" fmla="val 56112"/>
              <a:gd name="adj2" fmla="val -33887"/>
              <a:gd name="adj3" fmla="val 16667"/>
            </a:avLst>
          </a:prstGeom>
          <a:solidFill>
            <a:srgbClr val="FBEBD8"/>
          </a:solidFill>
          <a:ln>
            <a:solidFill>
              <a:srgbClr val="FBA1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pPr>
            <a:r>
              <a:rPr lang="zh-CN" altLang="en-US" sz="2000" b="1" dirty="0">
                <a:latin typeface="楷体" panose="02010609060101010101" pitchFamily="49" charset="-122"/>
                <a:ea typeface="楷体" panose="02010609060101010101" pitchFamily="49" charset="-122"/>
              </a:rPr>
              <a:t>如果说银河只是浩瀚宇宙的一小部分，那么宇宙中还有类似的星系吗？宇宙有多大？</a:t>
            </a:r>
            <a:endParaRPr lang="zh-CN" altLang="en-US" sz="20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22" presetClass="entr" presetSubtype="2"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图片 6"/>
          <p:cNvPicPr>
            <a:picLocks noChangeAspect="1"/>
          </p:cNvPicPr>
          <p:nvPr>
            <p:custDataLst>
              <p:tags r:id="rId1"/>
            </p:custDataLst>
          </p:nvPr>
        </p:nvPicPr>
        <p:blipFill>
          <a:blip r:embed="rId2"/>
          <a:stretch>
            <a:fillRect/>
          </a:stretch>
        </p:blipFill>
        <p:spPr>
          <a:xfrm>
            <a:off x="8985250" y="93663"/>
            <a:ext cx="139700" cy="44450"/>
          </a:xfrm>
          <a:prstGeom prst="rect">
            <a:avLst/>
          </a:prstGeom>
          <a:noFill/>
          <a:ln w="9525">
            <a:noFill/>
          </a:ln>
        </p:spPr>
      </p:pic>
      <p:grpSp>
        <p:nvGrpSpPr>
          <p:cNvPr id="3" name="组合 2"/>
          <p:cNvGrpSpPr/>
          <p:nvPr/>
        </p:nvGrpSpPr>
        <p:grpSpPr>
          <a:xfrm>
            <a:off x="3310652" y="0"/>
            <a:ext cx="2468722" cy="818147"/>
            <a:chOff x="3310652" y="0"/>
            <a:chExt cx="2468722" cy="818147"/>
          </a:xfrm>
        </p:grpSpPr>
        <p:pic>
          <p:nvPicPr>
            <p:cNvPr id="27" name="图片 26"/>
            <p:cNvPicPr>
              <a:picLocks noChangeAspect="1"/>
            </p:cNvPicPr>
            <p:nvPr/>
          </p:nvPicPr>
          <p:blipFill rotWithShape="1">
            <a:blip r:embed="rId3" cstate="print">
              <a:extLst>
                <a:ext uri="{28A0092B-C50C-407E-A947-70E740481C1C}">
                  <a14:useLocalDpi xmlns:a14="http://schemas.microsoft.com/office/drawing/2010/main" val="0"/>
                </a:ext>
              </a:extLst>
            </a:blip>
            <a:srcRect t="6024" b="12048"/>
            <a:stretch>
              <a:fillRect/>
            </a:stretch>
          </p:blipFill>
          <p:spPr>
            <a:xfrm>
              <a:off x="3310652" y="0"/>
              <a:ext cx="2468722" cy="818147"/>
            </a:xfrm>
            <a:prstGeom prst="rect">
              <a:avLst/>
            </a:prstGeom>
          </p:spPr>
        </p:pic>
        <p:sp>
          <p:nvSpPr>
            <p:cNvPr id="22" name="文本框 21"/>
            <p:cNvSpPr txBox="1"/>
            <p:nvPr/>
          </p:nvSpPr>
          <p:spPr>
            <a:xfrm>
              <a:off x="3938116" y="96808"/>
              <a:ext cx="1213794" cy="584775"/>
            </a:xfrm>
            <a:prstGeom prst="rect">
              <a:avLst/>
            </a:prstGeom>
            <a:noFill/>
          </p:spPr>
          <p:txBody>
            <a:bodyPr wrap="none" rtlCol="0">
              <a:spAutoFit/>
            </a:bodyPr>
            <a:lstStyle/>
            <a:p>
              <a:r>
                <a:rPr lang="zh-CN" altLang="en-US" sz="3200" b="1" dirty="0">
                  <a:latin typeface="Times New Roman" panose="02020603050405020304" pitchFamily="18" charset="0"/>
                  <a:ea typeface="楷体" panose="02010609060101010101" pitchFamily="49" charset="-122"/>
                  <a:sym typeface="Times New Roman" panose="02020603050405020304" pitchFamily="18" charset="0"/>
                </a:rPr>
                <a:t>探  索</a:t>
              </a:r>
              <a:endParaRPr lang="zh-CN" altLang="en-US" sz="3200" b="1" dirty="0">
                <a:latin typeface="Times New Roman" panose="02020603050405020304" pitchFamily="18" charset="0"/>
                <a:ea typeface="楷体" panose="02010609060101010101" pitchFamily="49" charset="-122"/>
                <a:sym typeface="Times New Roman" panose="02020603050405020304" pitchFamily="18" charset="0"/>
              </a:endParaRPr>
            </a:p>
          </p:txBody>
        </p:sp>
      </p:grpSp>
      <p:sp>
        <p:nvSpPr>
          <p:cNvPr id="14" name="矩形 13"/>
          <p:cNvSpPr/>
          <p:nvPr/>
        </p:nvSpPr>
        <p:spPr>
          <a:xfrm>
            <a:off x="306327" y="818147"/>
            <a:ext cx="2894073" cy="523220"/>
          </a:xfrm>
          <a:prstGeom prst="rect">
            <a:avLst/>
          </a:prstGeom>
        </p:spPr>
        <p:txBody>
          <a:bodyPr wrap="square">
            <a:spAutoFit/>
          </a:bodyPr>
          <a:lstStyle/>
          <a:p>
            <a:r>
              <a:rPr lang="en-US" altLang="zh-CN" sz="2800" b="1" dirty="0">
                <a:latin typeface="黑体" panose="02010609060101010101" pitchFamily="49" charset="-122"/>
                <a:ea typeface="黑体" panose="02010609060101010101" pitchFamily="49" charset="-122"/>
                <a:cs typeface="Times New Roman" panose="02020603050405020304" pitchFamily="18" charset="0"/>
              </a:rPr>
              <a:t>1.</a:t>
            </a:r>
            <a:r>
              <a:rPr lang="zh-CN" altLang="en-US" sz="2800" b="1" dirty="0">
                <a:latin typeface="黑体" panose="02010609060101010101" pitchFamily="49" charset="-122"/>
                <a:ea typeface="黑体" panose="02010609060101010101" pitchFamily="49" charset="-122"/>
                <a:cs typeface="Times New Roman" panose="02020603050405020304" pitchFamily="18" charset="0"/>
              </a:rPr>
              <a:t>认识银河系</a:t>
            </a:r>
            <a:endParaRPr lang="zh-CN" altLang="en-US" sz="2800" b="1" dirty="0">
              <a:latin typeface="黑体" panose="02010609060101010101" pitchFamily="49" charset="-122"/>
              <a:ea typeface="黑体" panose="02010609060101010101" pitchFamily="49" charset="-122"/>
              <a:cs typeface="Times New Roman" panose="02020603050405020304" pitchFamily="18" charset="0"/>
            </a:endParaRPr>
          </a:p>
        </p:txBody>
      </p:sp>
      <p:pic>
        <p:nvPicPr>
          <p:cNvPr id="7" name="Picture 2" descr="https://gimg2.baidu.com/image_search/src=http%3A%2F%2Fp4.itc.cn%2Fimages01%2F20210906%2F90536387442c4da683a7e4da729d2f50.jpeg&amp;refer=http%3A%2F%2Fp4.itc.cn&amp;app=2002&amp;size=f9999,10000&amp;q=a80&amp;n=0&amp;g=0n&amp;fmt=jpeg?sec=1633655670&amp;t=a1751c95089d37202a78285c60e0eaf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9533" y="1414556"/>
            <a:ext cx="3158402" cy="2937301"/>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a:off x="4225684" y="1413009"/>
            <a:ext cx="4008783" cy="2938848"/>
          </a:xfrm>
          <a:prstGeom prst="rect">
            <a:avLst/>
          </a:prstGeom>
        </p:spPr>
      </p:pic>
      <p:sp>
        <p:nvSpPr>
          <p:cNvPr id="10" name="文本框 9"/>
          <p:cNvSpPr txBox="1"/>
          <p:nvPr/>
        </p:nvSpPr>
        <p:spPr>
          <a:xfrm>
            <a:off x="413663" y="4425046"/>
            <a:ext cx="8316673" cy="430887"/>
          </a:xfrm>
          <a:prstGeom prst="rect">
            <a:avLst/>
          </a:prstGeom>
          <a:noFill/>
        </p:spPr>
        <p:txBody>
          <a:bodyPr wrap="square" rtlCol="0">
            <a:spAutoFit/>
          </a:bodyPr>
          <a:lstStyle/>
          <a:p>
            <a:r>
              <a:rPr lang="zh-CN" altLang="zh-CN" sz="2200" b="1" dirty="0">
                <a:solidFill>
                  <a:srgbClr val="2540B0"/>
                </a:solidFill>
                <a:latin typeface="黑体" panose="02010609060101010101" pitchFamily="49" charset="-122"/>
                <a:ea typeface="黑体" panose="02010609060101010101" pitchFamily="49" charset="-122"/>
              </a:rPr>
              <a:t>银河系</a:t>
            </a:r>
            <a:r>
              <a:rPr lang="zh-CN" altLang="en-US" sz="2200" b="1" dirty="0">
                <a:solidFill>
                  <a:srgbClr val="2540B0"/>
                </a:solidFill>
                <a:latin typeface="黑体" panose="02010609060101010101" pitchFamily="49" charset="-122"/>
                <a:ea typeface="黑体" panose="02010609060101010101" pitchFamily="49" charset="-122"/>
              </a:rPr>
              <a:t>的形状特点：像圆盘，像漩涡，又有很多条“旋臂”</a:t>
            </a:r>
            <a:r>
              <a:rPr lang="en-US" altLang="zh-CN" sz="2200" b="1" dirty="0">
                <a:solidFill>
                  <a:srgbClr val="2540B0"/>
                </a:solidFill>
                <a:latin typeface="黑体" panose="02010609060101010101" pitchFamily="49" charset="-122"/>
                <a:ea typeface="黑体" panose="02010609060101010101" pitchFamily="49" charset="-122"/>
              </a:rPr>
              <a:t>……</a:t>
            </a:r>
            <a:endParaRPr lang="zh-CN" altLang="en-US" sz="2200" b="1" dirty="0">
              <a:solidFill>
                <a:srgbClr val="2540B0"/>
              </a:solidFill>
              <a:latin typeface="黑体" panose="02010609060101010101" pitchFamily="49" charset="-122"/>
              <a:ea typeface="黑体" panose="02010609060101010101" pitchFamily="49" charset="-122"/>
            </a:endParaRPr>
          </a:p>
        </p:txBody>
      </p:sp>
      <p:cxnSp>
        <p:nvCxnSpPr>
          <p:cNvPr id="6" name="直接连接符 5"/>
          <p:cNvCxnSpPr/>
          <p:nvPr/>
        </p:nvCxnSpPr>
        <p:spPr>
          <a:xfrm>
            <a:off x="2482384" y="3581400"/>
            <a:ext cx="0" cy="46990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159218" y="4006420"/>
            <a:ext cx="646331" cy="369332"/>
          </a:xfrm>
          <a:prstGeom prst="rect">
            <a:avLst/>
          </a:prstGeom>
          <a:noFill/>
        </p:spPr>
        <p:txBody>
          <a:bodyPr wrap="none" rtlCol="0">
            <a:spAutoFit/>
          </a:bodyPr>
          <a:lstStyle/>
          <a:p>
            <a:r>
              <a:rPr lang="zh-CN" altLang="en-US" b="1" dirty="0">
                <a:solidFill>
                  <a:srgbClr val="FFFF00"/>
                </a:solidFill>
              </a:rPr>
              <a:t>太阳</a:t>
            </a:r>
            <a:endParaRPr lang="zh-CN" altLang="en-US"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06327" y="475247"/>
            <a:ext cx="3744973" cy="523220"/>
          </a:xfrm>
          <a:prstGeom prst="rect">
            <a:avLst/>
          </a:prstGeom>
        </p:spPr>
        <p:txBody>
          <a:bodyPr wrap="square">
            <a:spAutoFit/>
          </a:bodyPr>
          <a:lstStyle/>
          <a:p>
            <a:r>
              <a:rPr lang="en-US" altLang="zh-CN" sz="2800" b="1" dirty="0">
                <a:latin typeface="黑体" panose="02010609060101010101" pitchFamily="49" charset="-122"/>
                <a:ea typeface="黑体" panose="02010609060101010101" pitchFamily="49" charset="-122"/>
                <a:cs typeface="Times New Roman" panose="02020603050405020304" pitchFamily="18" charset="0"/>
              </a:rPr>
              <a:t>2.</a:t>
            </a:r>
            <a:r>
              <a:rPr lang="zh-CN" altLang="en-US" sz="2800" b="1" dirty="0">
                <a:latin typeface="黑体" panose="02010609060101010101" pitchFamily="49" charset="-122"/>
                <a:ea typeface="黑体" panose="02010609060101010101" pitchFamily="49" charset="-122"/>
                <a:cs typeface="Times New Roman" panose="02020603050405020304" pitchFamily="18" charset="0"/>
              </a:rPr>
              <a:t>建立银河系模型</a:t>
            </a:r>
            <a:endParaRPr lang="zh-CN" altLang="en-US" sz="2800"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4" name="文本框 13"/>
          <p:cNvSpPr txBox="1">
            <a:spLocks noChangeArrowheads="1"/>
          </p:cNvSpPr>
          <p:nvPr/>
        </p:nvSpPr>
        <p:spPr bwMode="auto">
          <a:xfrm>
            <a:off x="360000" y="1075645"/>
            <a:ext cx="1422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rgbClr val="FF0000"/>
                </a:solidFill>
                <a:latin typeface="黑体" panose="02010609060101010101" pitchFamily="49" charset="-122"/>
                <a:ea typeface="黑体" panose="02010609060101010101" pitchFamily="49" charset="-122"/>
              </a:rPr>
              <a:t>准备材料</a:t>
            </a:r>
            <a:endParaRPr lang="zh-CN" altLang="en-US" sz="2400" b="1" dirty="0">
              <a:solidFill>
                <a:srgbClr val="FF0000"/>
              </a:solidFill>
              <a:latin typeface="黑体" panose="02010609060101010101" pitchFamily="49" charset="-122"/>
              <a:ea typeface="黑体" panose="02010609060101010101" pitchFamily="49" charset="-122"/>
            </a:endParaRPr>
          </a:p>
        </p:txBody>
      </p:sp>
      <p:sp>
        <p:nvSpPr>
          <p:cNvPr id="5" name="文本框 4"/>
          <p:cNvSpPr txBox="1"/>
          <p:nvPr/>
        </p:nvSpPr>
        <p:spPr>
          <a:xfrm>
            <a:off x="360000" y="1614489"/>
            <a:ext cx="8250329" cy="461665"/>
          </a:xfrm>
          <a:prstGeom prst="rect">
            <a:avLst/>
          </a:prstGeom>
          <a:noFill/>
        </p:spPr>
        <p:txBody>
          <a:bodyPr wrap="square" rtlCol="0">
            <a:spAutoFit/>
          </a:bodyPr>
          <a:lstStyle/>
          <a:p>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陀螺（也可以用小木棍代替）、纸片、米粒、胶水等。</a:t>
            </a:r>
            <a:endParaRPr lang="zh-CN" altLang="en-US" sz="2400" b="1"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052" name="Picture 4" descr="https://gimg2.baidu.com/image_search/src=http%3A%2F%2Ftshop.r10s.jp%2Fwakei-seijyaku%2Fcabinet%2F33%2F20019333_1.jpg&amp;refer=http%3A%2F%2Ftshop.r10s.jp&amp;app=2002&amp;size=f9999,10000&amp;q=a80&amp;n=0&amp;g=0n&amp;fmt=jpeg?sec=1633656318&amp;t=0975d29dbb152476aca86d2d4cc89fa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59999" y="2336603"/>
            <a:ext cx="2110090" cy="21100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gimg2.baidu.com/image_search/src=http%3A%2F%2Fwww.t-jiaju.com%2FtujjJDAzJDIxLzIxMzg1ODk2NDgvVEIyRTFCeWEkNlhhXyQ2JDYkNl8hITIxMzg1ODk2NDgkOQ.jpg&amp;refer=http%3A%2F%2Fwww.t-jiaju.com&amp;app=2002&amp;size=f9999,10000&amp;q=a80&amp;n=0&amp;g=0n&amp;fmt=jpeg?sec=1633656377&amp;t=dd2cc0da8ecd2306b1377e7858db285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6171" y="2300975"/>
            <a:ext cx="2181345" cy="218134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gimg2.baidu.com/image_search/src=http%3A%2F%2Fimg3.tbcdn.cn%2Ftfscom%2Fi3%2FTB1zH92KFXXXXXaXVXXXXXXXXXX_%21%210-item_pic.jpg_310x310.jpg&amp;refer=http%3A%2F%2Fimg3.tbcdn.cn&amp;app=2002&amp;size=f9999,10000&amp;q=a80&amp;n=0&amp;g=0n&amp;fmt=jpeg?sec=1633656505&amp;t=6684335f3de3c717a2842cd106bb295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3598" y="2383263"/>
            <a:ext cx="2016768" cy="201676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gimg2.baidu.com/image_search/src=http%3A%2F%2Fi02.c.aliimg.com%2Fimg%2Fibank%2F2014%2F587%2F416%2F1578614785_1068470835.jpg&amp;refer=http%3A%2F%2Fi02.c.aliimg.com&amp;app=2002&amp;size=f9999,10000&amp;q=a80&amp;n=0&amp;g=0n&amp;fmt=jpeg?sec=1633656555&amp;t=04049b73ecd757224cc1fafe4a12a1d7"/>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43559" y="2400126"/>
            <a:ext cx="1983041" cy="19830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barn(inVertical)">
                                      <p:cBhvr>
                                        <p:cTn id="15" dur="500"/>
                                        <p:tgtEl>
                                          <p:spTgt spid="2052"/>
                                        </p:tgtEl>
                                      </p:cBhvr>
                                    </p:animEffect>
                                  </p:childTnLst>
                                </p:cTn>
                              </p:par>
                              <p:par>
                                <p:cTn id="16" presetID="16" presetClass="entr" presetSubtype="21" fill="hold" nodeType="withEffect">
                                  <p:stCondLst>
                                    <p:cond delay="0"/>
                                  </p:stCondLst>
                                  <p:childTnLst>
                                    <p:set>
                                      <p:cBhvr>
                                        <p:cTn id="17" dur="1" fill="hold">
                                          <p:stCondLst>
                                            <p:cond delay="0"/>
                                          </p:stCondLst>
                                        </p:cTn>
                                        <p:tgtEl>
                                          <p:spTgt spid="2054"/>
                                        </p:tgtEl>
                                        <p:attrNameLst>
                                          <p:attrName>style.visibility</p:attrName>
                                        </p:attrNameLst>
                                      </p:cBhvr>
                                      <p:to>
                                        <p:strVal val="visible"/>
                                      </p:to>
                                    </p:set>
                                    <p:animEffect transition="in" filter="barn(inVertical)">
                                      <p:cBhvr>
                                        <p:cTn id="18" dur="500"/>
                                        <p:tgtEl>
                                          <p:spTgt spid="2054"/>
                                        </p:tgtEl>
                                      </p:cBhvr>
                                    </p:animEffect>
                                  </p:childTnLst>
                                </p:cTn>
                              </p:par>
                              <p:par>
                                <p:cTn id="19" presetID="16" presetClass="entr" presetSubtype="21"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Effect transition="in" filter="barn(inVertical)">
                                      <p:cBhvr>
                                        <p:cTn id="21" dur="500"/>
                                        <p:tgtEl>
                                          <p:spTgt spid="2056"/>
                                        </p:tgtEl>
                                      </p:cBhvr>
                                    </p:animEffect>
                                  </p:childTnLst>
                                </p:cTn>
                              </p:par>
                              <p:par>
                                <p:cTn id="22" presetID="16" presetClass="entr" presetSubtype="21" fill="hold" nodeType="withEffect">
                                  <p:stCondLst>
                                    <p:cond delay="0"/>
                                  </p:stCondLst>
                                  <p:childTnLst>
                                    <p:set>
                                      <p:cBhvr>
                                        <p:cTn id="23" dur="1" fill="hold">
                                          <p:stCondLst>
                                            <p:cond delay="0"/>
                                          </p:stCondLst>
                                        </p:cTn>
                                        <p:tgtEl>
                                          <p:spTgt spid="2058"/>
                                        </p:tgtEl>
                                        <p:attrNameLst>
                                          <p:attrName>style.visibility</p:attrName>
                                        </p:attrNameLst>
                                      </p:cBhvr>
                                      <p:to>
                                        <p:strVal val="visible"/>
                                      </p:to>
                                    </p:set>
                                    <p:animEffect transition="in" filter="barn(inVertical)">
                                      <p:cBhvr>
                                        <p:cTn id="24"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3"/>
          <p:cNvSpPr txBox="1">
            <a:spLocks noChangeArrowheads="1"/>
          </p:cNvSpPr>
          <p:nvPr/>
        </p:nvSpPr>
        <p:spPr bwMode="auto">
          <a:xfrm>
            <a:off x="360000" y="525680"/>
            <a:ext cx="1422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rgbClr val="FF0000"/>
                </a:solidFill>
                <a:latin typeface="黑体" panose="02010609060101010101" pitchFamily="49" charset="-122"/>
                <a:ea typeface="黑体" panose="02010609060101010101" pitchFamily="49" charset="-122"/>
              </a:rPr>
              <a:t>制作步骤</a:t>
            </a:r>
            <a:endParaRPr lang="zh-CN" altLang="en-US" sz="2400" b="1" dirty="0">
              <a:solidFill>
                <a:srgbClr val="FF0000"/>
              </a:solidFill>
              <a:latin typeface="黑体" panose="02010609060101010101" pitchFamily="49" charset="-122"/>
              <a:ea typeface="黑体" panose="02010609060101010101" pitchFamily="49" charset="-122"/>
            </a:endParaRPr>
          </a:p>
        </p:txBody>
      </p:sp>
      <p:sp>
        <p:nvSpPr>
          <p:cNvPr id="3" name="矩形 2"/>
          <p:cNvSpPr/>
          <p:nvPr/>
        </p:nvSpPr>
        <p:spPr>
          <a:xfrm>
            <a:off x="518139" y="1029883"/>
            <a:ext cx="8280000" cy="830997"/>
          </a:xfrm>
          <a:prstGeom prst="rect">
            <a:avLst/>
          </a:prstGeom>
        </p:spPr>
        <p:txBody>
          <a:bodyPr wrap="square">
            <a:spAutoFit/>
          </a:bodyPr>
          <a:lstStyle/>
          <a:p>
            <a:r>
              <a:rPr lang="zh-CN" altLang="en-US" sz="2400" b="1" dirty="0">
                <a:latin typeface="楷体" panose="02010609060101010101" pitchFamily="49" charset="-122"/>
                <a:ea typeface="楷体" panose="02010609060101010101" pitchFamily="49" charset="-122"/>
              </a:rPr>
              <a:t>①在纸片上模拟画出银河系的“核球”和几条“旋臂”，画好后剪下来。</a:t>
            </a:r>
            <a:endParaRPr lang="zh-CN" altLang="en-US" sz="2400" b="1" dirty="0">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488881" y="1903418"/>
            <a:ext cx="6166237" cy="290438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139" y="871073"/>
            <a:ext cx="8280000" cy="461665"/>
          </a:xfrm>
          <a:prstGeom prst="rect">
            <a:avLst/>
          </a:prstGeom>
        </p:spPr>
        <p:txBody>
          <a:bodyPr wrap="square">
            <a:spAutoFit/>
          </a:bodyPr>
          <a:lstStyle/>
          <a:p>
            <a:r>
              <a:rPr lang="zh-CN" altLang="en-US" sz="2400" b="1" dirty="0">
                <a:latin typeface="楷体" panose="02010609060101010101" pitchFamily="49" charset="-122"/>
                <a:ea typeface="楷体" panose="02010609060101010101" pitchFamily="49" charset="-122"/>
              </a:rPr>
              <a:t>②把一些米粒粘在纸片上，模拟银河系的“恒星”。</a:t>
            </a:r>
            <a:endParaRPr lang="zh-CN" altLang="en-US" sz="2400" b="1" dirty="0">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27455" y="1478512"/>
            <a:ext cx="5289091" cy="299439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8139" y="884319"/>
            <a:ext cx="8280000" cy="461665"/>
          </a:xfrm>
          <a:prstGeom prst="rect">
            <a:avLst/>
          </a:prstGeom>
        </p:spPr>
        <p:txBody>
          <a:bodyPr wrap="square">
            <a:spAutoFit/>
          </a:bodyPr>
          <a:lstStyle/>
          <a:p>
            <a:r>
              <a:rPr lang="zh-CN" altLang="en-US" sz="2400" b="1" dirty="0">
                <a:latin typeface="楷体" panose="02010609060101010101" pitchFamily="49" charset="-122"/>
                <a:ea typeface="楷体" panose="02010609060101010101" pitchFamily="49" charset="-122"/>
              </a:rPr>
              <a:t>③最后把纸片固定在陀螺上旋转。</a:t>
            </a:r>
            <a:endParaRPr lang="zh-CN" altLang="en-US" sz="2400" b="1" dirty="0">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t="14507" b="14902"/>
          <a:stretch>
            <a:fillRect/>
          </a:stretch>
        </p:blipFill>
        <p:spPr>
          <a:xfrm>
            <a:off x="1380616" y="1450450"/>
            <a:ext cx="6382768" cy="2905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944263" y="1119150"/>
            <a:ext cx="5255475" cy="2905200"/>
          </a:xfrm>
          <a:prstGeom prst="rect">
            <a:avLst/>
          </a:prstGeom>
        </p:spPr>
      </p:pic>
      <p:sp>
        <p:nvSpPr>
          <p:cNvPr id="5" name="文本框 4"/>
          <p:cNvSpPr txBox="1"/>
          <p:nvPr/>
        </p:nvSpPr>
        <p:spPr>
          <a:xfrm>
            <a:off x="3087459" y="4081669"/>
            <a:ext cx="3587842" cy="461665"/>
          </a:xfrm>
          <a:prstGeom prst="rect">
            <a:avLst/>
          </a:prstGeom>
          <a:noFill/>
        </p:spPr>
        <p:txBody>
          <a:bodyPr wrap="none" rtlCol="0">
            <a:spAutoFit/>
          </a:bodyPr>
          <a:lstStyle/>
          <a:p>
            <a:r>
              <a:rPr lang="zh-CN" altLang="en-US" sz="2400" b="1" dirty="0">
                <a:latin typeface="楷体" panose="02010609060101010101" pitchFamily="49" charset="-122"/>
                <a:ea typeface="楷体" panose="02010609060101010101" pitchFamily="49" charset="-122"/>
              </a:rPr>
              <a:t>旋转过程中的“银河系”</a:t>
            </a:r>
            <a:endParaRPr lang="zh-CN" altLang="en-US" sz="2400" b="1" dirty="0">
              <a:latin typeface="楷体" panose="02010609060101010101" pitchFamily="49" charset="-122"/>
              <a:ea typeface="楷体" panose="02010609060101010101" pitchFamily="49" charset="-122"/>
            </a:endParaRPr>
          </a:p>
        </p:txBody>
      </p:sp>
    </p:spTree>
  </p:cSld>
  <p:clrMapOvr>
    <a:masterClrMapping/>
  </p:clrMapOvr>
</p:sld>
</file>

<file path=ppt/tags/tag1.xml><?xml version="1.0" encoding="utf-8"?>
<p:tagLst xmlns:p="http://schemas.openxmlformats.org/presentationml/2006/main">
  <p:tag name="ISLIDE.ADDREMOVEWATERMARK" val="vQPnBbQyLF"/>
</p:tagLst>
</file>

<file path=ppt/tags/tag2.xml><?xml version="1.0" encoding="utf-8"?>
<p:tagLst xmlns:p="http://schemas.openxmlformats.org/presentationml/2006/main">
  <p:tag name="ISLIDE.ADDREMOVEWATERMARK" val="vQPnBbQyLF"/>
</p:tagLst>
</file>

<file path=ppt/tags/tag3.xml><?xml version="1.0" encoding="utf-8"?>
<p:tagLst xmlns:p="http://schemas.openxmlformats.org/presentationml/2006/main">
  <p:tag name="ISLIDE.ADDREMOVEWATERMARK" val="vQPnBbQyLF"/>
</p:tagLst>
</file>

<file path=ppt/theme/theme1.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928</Words>
  <Application>WPS 演示</Application>
  <PresentationFormat>全屏显示(16:9)</PresentationFormat>
  <Paragraphs>112</Paragraphs>
  <Slides>28</Slides>
  <Notes>2</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28</vt:i4>
      </vt:variant>
    </vt:vector>
  </HeadingPairs>
  <TitlesOfParts>
    <vt:vector size="43" baseType="lpstr">
      <vt:lpstr>Arial</vt:lpstr>
      <vt:lpstr>宋体</vt:lpstr>
      <vt:lpstr>Wingdings</vt:lpstr>
      <vt:lpstr>Calibri Light</vt:lpstr>
      <vt:lpstr>等线 Light</vt:lpstr>
      <vt:lpstr>楷体</vt:lpstr>
      <vt:lpstr>Times New Roman</vt:lpstr>
      <vt:lpstr>黑体</vt:lpstr>
      <vt:lpstr>微软雅黑</vt:lpstr>
      <vt:lpstr>Arial Unicode MS</vt:lpstr>
      <vt:lpstr>等线</vt:lpstr>
      <vt:lpstr>Times New Roman</vt:lpstr>
      <vt:lpstr>Calibri</vt:lpstr>
      <vt:lpstr>1_Office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nk</cp:lastModifiedBy>
  <cp:revision>809</cp:revision>
  <dcterms:created xsi:type="dcterms:W3CDTF">2016-01-14T07:05:00Z</dcterms:created>
  <dcterms:modified xsi:type="dcterms:W3CDTF">2023-11-24T08:52:22Z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2052-11.8.2.11734</vt:lpwstr>
  </property>
  <property fmtid="{D5CDD505-2E9C-101B-9397-08002B2CF9AE}" pid="3" name="ICV">
    <vt:lpwstr>40F4A341B0AD4C9FB2F20CCFF99FE13D</vt:lpwstr>
  </property>
</Properties>
</file>