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  <p:sldMasterId id="2147484016" r:id="rId2"/>
  </p:sldMasterIdLst>
  <p:notesMasterIdLst>
    <p:notesMasterId r:id="rId20"/>
  </p:notesMasterIdLst>
  <p:sldIdLst>
    <p:sldId id="256" r:id="rId3"/>
    <p:sldId id="310" r:id="rId4"/>
    <p:sldId id="316" r:id="rId5"/>
    <p:sldId id="344" r:id="rId6"/>
    <p:sldId id="341" r:id="rId7"/>
    <p:sldId id="270" r:id="rId8"/>
    <p:sldId id="345" r:id="rId9"/>
    <p:sldId id="315" r:id="rId10"/>
    <p:sldId id="343" r:id="rId11"/>
    <p:sldId id="336" r:id="rId12"/>
    <p:sldId id="346" r:id="rId13"/>
    <p:sldId id="350" r:id="rId14"/>
    <p:sldId id="347" r:id="rId15"/>
    <p:sldId id="340" r:id="rId16"/>
    <p:sldId id="361" r:id="rId17"/>
    <p:sldId id="317" r:id="rId18"/>
    <p:sldId id="328" r:id="rId19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D0E3EA"/>
    <a:srgbClr val="0000FF"/>
    <a:srgbClr val="E9F1F5"/>
    <a:srgbClr val="2879F0"/>
    <a:srgbClr val="F25C7C"/>
    <a:srgbClr val="F3994F"/>
    <a:srgbClr val="F3F666"/>
    <a:srgbClr val="52E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44" autoAdjust="0"/>
  </p:normalViewPr>
  <p:slideViewPr>
    <p:cSldViewPr snapToGrid="0">
      <p:cViewPr varScale="1">
        <p:scale>
          <a:sx n="114" d="100"/>
          <a:sy n="114" d="100"/>
        </p:scale>
        <p:origin x="59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69BA6A9-090E-4714-B410-13AF2B42F6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2942DC5-CFC2-42AB-8496-A0D87311490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6A73D9F-EDDB-40F7-BD73-1F284C1C70D5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88C3094-4B3C-4559-88BC-2DFFF7F83B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2805E505-65E5-468E-961B-5750209D5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4DDB7C-56F7-4002-83F5-6163CC7162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9DD1CA-8EEF-4EA5-BE1F-9EE568F4C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1E8CAF-FC2F-4AAB-BD9D-32C9BD92F4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1344EB39-683F-4764-8C89-E7AC520C42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CB769550-364B-4A89-B919-67BE0D1E4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AA5D5173-2C00-489D-8BED-F385E833B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A422343-253E-485F-A12E-5A4716CB541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>
            <a:extLst>
              <a:ext uri="{FF2B5EF4-FFF2-40B4-BE49-F238E27FC236}">
                <a16:creationId xmlns:a16="http://schemas.microsoft.com/office/drawing/2014/main" id="{47B157BE-A29F-4BBA-9FF3-0EA6361678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>
            <a:extLst>
              <a:ext uri="{FF2B5EF4-FFF2-40B4-BE49-F238E27FC236}">
                <a16:creationId xmlns:a16="http://schemas.microsoft.com/office/drawing/2014/main" id="{1ED9E93C-F914-4626-9E6E-9F441D923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40" name="灯片编号占位符 3">
            <a:extLst>
              <a:ext uri="{FF2B5EF4-FFF2-40B4-BE49-F238E27FC236}">
                <a16:creationId xmlns:a16="http://schemas.microsoft.com/office/drawing/2014/main" id="{AFAD60DC-D7D6-4DD4-A481-5DF993982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02487EE-FBFE-485F-BA57-77D25437754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27682EA1-6F79-43F0-B196-7DA90892F1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C954258B-BC61-41EA-95D4-B2BC357E9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5CED663B-FB1F-4A95-99F9-961EA19255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9840254-7F67-4DB1-935C-B930611F7F1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49D35CC-73C0-4182-8B16-9AD57DE57C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r="1453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124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642654BE-18BD-4C64-B6CB-37AE2712BA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r="1453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1DFB7A0-B1C7-42ED-B4FF-0764D2FE31E1}"/>
              </a:ext>
            </a:extLst>
          </p:cNvPr>
          <p:cNvSpPr/>
          <p:nvPr userDrawn="1"/>
        </p:nvSpPr>
        <p:spPr>
          <a:xfrm>
            <a:off x="0" y="339725"/>
            <a:ext cx="9144000" cy="4464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C5494B0-CEB3-47D5-AF3F-FC8809D7F593}"/>
              </a:ext>
            </a:extLst>
          </p:cNvPr>
          <p:cNvSpPr/>
          <p:nvPr userDrawn="1"/>
        </p:nvSpPr>
        <p:spPr>
          <a:xfrm>
            <a:off x="0" y="339725"/>
            <a:ext cx="9144000" cy="523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DCD4804-C64F-421F-B14A-7A014E22F9D3}"/>
              </a:ext>
            </a:extLst>
          </p:cNvPr>
          <p:cNvSpPr/>
          <p:nvPr userDrawn="1"/>
        </p:nvSpPr>
        <p:spPr>
          <a:xfrm>
            <a:off x="0" y="4778375"/>
            <a:ext cx="9144000" cy="5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929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1BB65CA7-0D53-42DB-90B1-1754C5B05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r="1453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5">
            <a:extLst>
              <a:ext uri="{FF2B5EF4-FFF2-40B4-BE49-F238E27FC236}">
                <a16:creationId xmlns:a16="http://schemas.microsoft.com/office/drawing/2014/main" id="{137C3C51-5310-490A-97F5-3613D7D72EFE}"/>
              </a:ext>
            </a:extLst>
          </p:cNvPr>
          <p:cNvSpPr/>
          <p:nvPr userDrawn="1"/>
        </p:nvSpPr>
        <p:spPr>
          <a:xfrm>
            <a:off x="171450" y="169863"/>
            <a:ext cx="8801100" cy="4803775"/>
          </a:xfrm>
          <a:prstGeom prst="roundRect">
            <a:avLst>
              <a:gd name="adj" fmla="val 5328"/>
            </a:avLst>
          </a:prstGeom>
          <a:solidFill>
            <a:schemeClr val="bg1"/>
          </a:solidFill>
          <a:ln w="508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2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04DEBC58-2FA4-4729-B2C6-79BCD1DC99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745B889C-C0E7-4844-B9AB-5275652CE0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27BB5862-58F6-4A15-9504-AD28F97D1F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>
            <a:extLst>
              <a:ext uri="{FF2B5EF4-FFF2-40B4-BE49-F238E27FC236}">
                <a16:creationId xmlns:a16="http://schemas.microsoft.com/office/drawing/2014/main" id="{4DDDC277-67C8-4A15-9E1E-8621C904C5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A55042D0-ED23-4494-8B64-E82007E6A9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2052" name="图片 1">
            <a:extLst>
              <a:ext uri="{FF2B5EF4-FFF2-40B4-BE49-F238E27FC236}">
                <a16:creationId xmlns:a16="http://schemas.microsoft.com/office/drawing/2014/main" id="{CA7A7F2F-57A7-408B-9399-7355172D7A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1.bin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s://docimg5.docs.qq.com/image/AgAABsfO-eVuNsLQ97NFJo9kPCW4F0eR.png?w=904&amp;h=912">
            <a:extLst>
              <a:ext uri="{FF2B5EF4-FFF2-40B4-BE49-F238E27FC236}">
                <a16:creationId xmlns:a16="http://schemas.microsoft.com/office/drawing/2014/main" id="{BE48B5A9-EEDD-4624-ACC8-9B1DE50D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99" y="1603758"/>
            <a:ext cx="1254693" cy="126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66" name="组合 2">
            <a:extLst>
              <a:ext uri="{FF2B5EF4-FFF2-40B4-BE49-F238E27FC236}">
                <a16:creationId xmlns:a16="http://schemas.microsoft.com/office/drawing/2014/main" id="{B078B74F-A265-4F31-81A4-9AE0542EB10F}"/>
              </a:ext>
            </a:extLst>
          </p:cNvPr>
          <p:cNvGrpSpPr>
            <a:grpSpLocks/>
          </p:cNvGrpSpPr>
          <p:nvPr/>
        </p:nvGrpSpPr>
        <p:grpSpPr bwMode="auto">
          <a:xfrm>
            <a:off x="1992312" y="1769050"/>
            <a:ext cx="5297487" cy="1532949"/>
            <a:chOff x="2029475" y="1631180"/>
            <a:chExt cx="5298251" cy="1532829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9FF34DD3-1FE5-400F-B032-0A9448730C8A}"/>
                </a:ext>
              </a:extLst>
            </p:cNvPr>
            <p:cNvCxnSpPr>
              <a:cxnSpLocks/>
            </p:cNvCxnSpPr>
            <p:nvPr/>
          </p:nvCxnSpPr>
          <p:spPr>
            <a:xfrm>
              <a:off x="2029475" y="2657637"/>
              <a:ext cx="483463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副标题 6">
              <a:extLst>
                <a:ext uri="{FF2B5EF4-FFF2-40B4-BE49-F238E27FC236}">
                  <a16:creationId xmlns:a16="http://schemas.microsoft.com/office/drawing/2014/main" id="{C1150F11-B557-4D68-850F-DCF1A76E0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2667" y="2663986"/>
              <a:ext cx="2348251" cy="500023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dirty="0">
                  <a:solidFill>
                    <a:schemeClr val="bg1"/>
                  </a:solidFill>
                  <a:ea typeface="楷体" panose="02010609060101010101" pitchFamily="49" charset="-122"/>
                </a:rPr>
                <a:t>R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·</a:t>
              </a:r>
              <a:r>
                <a:rPr lang="zh-CN" altLang="en-US" dirty="0">
                  <a:solidFill>
                    <a:schemeClr val="bg1"/>
                  </a:solidFill>
                  <a:ea typeface="楷体" panose="02010609060101010101" pitchFamily="49" charset="-122"/>
                </a:rPr>
                <a:t>六年级下册</a:t>
              </a:r>
            </a:p>
          </p:txBody>
        </p:sp>
        <p:sp>
          <p:nvSpPr>
            <p:cNvPr id="11270" name="标题 5">
              <a:extLst>
                <a:ext uri="{FF2B5EF4-FFF2-40B4-BE49-F238E27FC236}">
                  <a16:creationId xmlns:a16="http://schemas.microsoft.com/office/drawing/2014/main" id="{787DBD75-F86D-4999-8FD1-1A87EA1122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6443" y="1631180"/>
              <a:ext cx="4381283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800" b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式与方程（</a:t>
              </a:r>
              <a:r>
                <a:rPr lang="en-US" altLang="zh-CN" sz="4800" b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1</a:t>
              </a:r>
              <a:r>
                <a:rPr lang="zh-CN" altLang="en-US" sz="4800" b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）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">
            <a:extLst>
              <a:ext uri="{FF2B5EF4-FFF2-40B4-BE49-F238E27FC236}">
                <a16:creationId xmlns:a16="http://schemas.microsoft.com/office/drawing/2014/main" id="{EF69CE09-0C9A-47CA-A2DE-EFC7213C9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681038"/>
            <a:ext cx="8391525" cy="130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学校买来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个足球，每个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元，又买来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个篮球，每个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58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元。</a:t>
            </a:r>
          </a:p>
        </p:txBody>
      </p:sp>
      <p:sp>
        <p:nvSpPr>
          <p:cNvPr id="22531" name="文本框 2">
            <a:extLst>
              <a:ext uri="{FF2B5EF4-FFF2-40B4-BE49-F238E27FC236}">
                <a16:creationId xmlns:a16="http://schemas.microsoft.com/office/drawing/2014/main" id="{3AC1C0DC-569F-4D82-ACE0-9B7C67635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1784350"/>
            <a:ext cx="691097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r>
              <a:rPr lang="en-US" altLang="zh-CN" sz="2800" b="1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表示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</a:p>
        </p:txBody>
      </p:sp>
      <p:sp>
        <p:nvSpPr>
          <p:cNvPr id="22532" name="文本框 3">
            <a:extLst>
              <a:ext uri="{FF2B5EF4-FFF2-40B4-BE49-F238E27FC236}">
                <a16:creationId xmlns:a16="http://schemas.microsoft.com/office/drawing/2014/main" id="{7354D569-E663-446B-BF89-E6DFF8BB1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2436813"/>
            <a:ext cx="691097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58</a:t>
            </a:r>
            <a:r>
              <a:rPr lang="en-US" altLang="zh-CN" sz="2800" b="1" i="1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表示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</a:p>
        </p:txBody>
      </p:sp>
      <p:sp>
        <p:nvSpPr>
          <p:cNvPr id="22533" name="文本框 4">
            <a:extLst>
              <a:ext uri="{FF2B5EF4-FFF2-40B4-BE49-F238E27FC236}">
                <a16:creationId xmlns:a16="http://schemas.microsoft.com/office/drawing/2014/main" id="{9B7BC685-E21F-4149-A62F-C89799459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4" y="3054350"/>
            <a:ext cx="7408971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58-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表示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</a:p>
        </p:txBody>
      </p:sp>
      <p:sp>
        <p:nvSpPr>
          <p:cNvPr id="22534" name="文本框 5">
            <a:extLst>
              <a:ext uri="{FF2B5EF4-FFF2-40B4-BE49-F238E27FC236}">
                <a16:creationId xmlns:a16="http://schemas.microsoft.com/office/drawing/2014/main" id="{59072C93-B082-44A3-91C1-8767602BE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3711575"/>
            <a:ext cx="7733824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r>
              <a:rPr lang="en-US" altLang="zh-CN" sz="2800" b="1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+58</a:t>
            </a:r>
            <a:r>
              <a:rPr lang="en-US" altLang="zh-CN" sz="2800" b="1" i="1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表示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</a:p>
        </p:txBody>
      </p:sp>
      <p:sp>
        <p:nvSpPr>
          <p:cNvPr id="22535" name="文本框 6">
            <a:extLst>
              <a:ext uri="{FF2B5EF4-FFF2-40B4-BE49-F238E27FC236}">
                <a16:creationId xmlns:a16="http://schemas.microsoft.com/office/drawing/2014/main" id="{F8EFAD65-B133-4B1E-84B7-516613351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4229100"/>
            <a:ext cx="683511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如果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=45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=6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，则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+58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=_________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87C2E4-C3AA-402D-9821-DEDA5441A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1727200"/>
            <a:ext cx="301869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个足球的总价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675E786-AE68-429C-92AC-5F8524D52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2366963"/>
            <a:ext cx="301869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个篮球的总价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89D09BF-BBB5-4C35-AF63-774AC7D5A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5" y="3009900"/>
            <a:ext cx="5817579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篮球单价比足球单价贵的价钱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3B29812-97E7-45F3-AFDF-6F2C6982D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713" y="3648075"/>
            <a:ext cx="581568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买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个足球和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个篮球共用的钱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133E228-1FF4-4913-927A-EEBCB889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50" y="4227513"/>
            <a:ext cx="111933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753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2541" name="组合 23">
            <a:extLst>
              <a:ext uri="{FF2B5EF4-FFF2-40B4-BE49-F238E27FC236}">
                <a16:creationId xmlns:a16="http://schemas.microsoft.com/office/drawing/2014/main" id="{9F01A463-9855-4F4B-8D1B-E17C9C9B7539}"/>
              </a:ext>
            </a:extLst>
          </p:cNvPr>
          <p:cNvGrpSpPr>
            <a:grpSpLocks/>
          </p:cNvGrpSpPr>
          <p:nvPr/>
        </p:nvGrpSpPr>
        <p:grpSpPr bwMode="auto">
          <a:xfrm>
            <a:off x="297440" y="198870"/>
            <a:ext cx="2134034" cy="584200"/>
            <a:chOff x="7832" y="452094"/>
            <a:chExt cx="2133650" cy="584201"/>
          </a:xfrm>
        </p:grpSpPr>
        <p:sp>
          <p:nvSpPr>
            <p:cNvPr id="25" name="Google Shape;788;p35">
              <a:extLst>
                <a:ext uri="{FF2B5EF4-FFF2-40B4-BE49-F238E27FC236}">
                  <a16:creationId xmlns:a16="http://schemas.microsoft.com/office/drawing/2014/main" id="{859F3677-0765-4A04-AD2E-F23030582818}"/>
                </a:ext>
              </a:extLst>
            </p:cNvPr>
            <p:cNvSpPr/>
            <p:nvPr/>
          </p:nvSpPr>
          <p:spPr>
            <a:xfrm>
              <a:off x="199307" y="472732"/>
              <a:ext cx="1714192" cy="554038"/>
            </a:xfrm>
            <a:prstGeom prst="roundRect">
              <a:avLst>
                <a:gd name="adj" fmla="val 16667"/>
              </a:avLst>
            </a:prstGeom>
            <a:solidFill>
              <a:srgbClr val="F69E6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>
                <a:buClr>
                  <a:srgbClr val="000000"/>
                </a:buClr>
                <a:defRPr/>
              </a:pPr>
              <a:endParaRPr sz="1600" kern="0">
                <a:solidFill>
                  <a:srgbClr val="000000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Arial"/>
                <a:sym typeface="思源宋体 CN" panose="02020400000000000000" pitchFamily="18" charset="-122"/>
              </a:endParaRPr>
            </a:p>
          </p:txBody>
        </p: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4BB5A583-E5B0-4092-ACEC-48E28864B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2" y="452094"/>
              <a:ext cx="2133650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随堂练习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1">
            <a:extLst>
              <a:ext uri="{FF2B5EF4-FFF2-40B4-BE49-F238E27FC236}">
                <a16:creationId xmlns:a16="http://schemas.microsoft.com/office/drawing/2014/main" id="{9285CAA4-31D6-49B9-83C4-0BD03C72E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265" y="1305358"/>
            <a:ext cx="8362661" cy="22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2.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）工地上有 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a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水泥，如果每天用去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2.5t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，用了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天，剩余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________t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水泥。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 hangingPunct="1"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（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）已知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=100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=10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，剩余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______t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水泥。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8AB16F9-FB2A-43E7-93E0-56B5B1622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090" y="2079193"/>
            <a:ext cx="195219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-2.5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endParaRPr lang="zh-CN" alt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BC14AD3-4DD2-4E24-B5A6-CCDD00DDA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5" y="2821131"/>
            <a:ext cx="1104034" cy="63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75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1">
            <a:extLst>
              <a:ext uri="{FF2B5EF4-FFF2-40B4-BE49-F238E27FC236}">
                <a16:creationId xmlns:a16="http://schemas.microsoft.com/office/drawing/2014/main" id="{ABB5D0FE-248B-4537-8A73-77FB60E14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1582738"/>
            <a:ext cx="8305800" cy="147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小丽家去年收获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500kg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草莓，今年比去年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增产两成，今年收获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________kg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草莓。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9CD376-D7EF-4F91-BEDF-708838586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442" y="2303895"/>
            <a:ext cx="11829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600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1">
            <a:extLst>
              <a:ext uri="{FF2B5EF4-FFF2-40B4-BE49-F238E27FC236}">
                <a16:creationId xmlns:a16="http://schemas.microsoft.com/office/drawing/2014/main" id="{0F07B076-08A2-4364-80FA-18D988833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1474788"/>
            <a:ext cx="8572500" cy="147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三个连续的自然数，中间的数是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，则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前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hangingPunct="1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边和后边的数分别是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F285A62-B231-4062-B847-895A8856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998" y="2217881"/>
            <a:ext cx="1606983" cy="6635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a</a:t>
            </a:r>
            <a:r>
              <a:rPr lang="zh-CN" altLang="en-US" sz="3200" b="1" dirty="0">
                <a:solidFill>
                  <a:srgbClr val="FF0000"/>
                </a:solidFill>
              </a:rPr>
              <a:t>－</a:t>
            </a:r>
            <a:r>
              <a:rPr lang="en-US" altLang="zh-CN" sz="3200" b="1" dirty="0">
                <a:solidFill>
                  <a:srgbClr val="FF0000"/>
                </a:solidFill>
              </a:rPr>
              <a:t>1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ACBE4B8-BD91-4FAD-AB61-B827907E7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886" y="2176606"/>
            <a:ext cx="163310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77AA51-F649-4B70-900A-E64A93FD6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97" y="1585064"/>
            <a:ext cx="6870024" cy="2606062"/>
          </a:xfrm>
          <a:prstGeom prst="rect">
            <a:avLst/>
          </a:prstGeom>
        </p:spPr>
      </p:pic>
      <p:sp>
        <p:nvSpPr>
          <p:cNvPr id="26626" name="文本框 1">
            <a:extLst>
              <a:ext uri="{FF2B5EF4-FFF2-40B4-BE49-F238E27FC236}">
                <a16:creationId xmlns:a16="http://schemas.microsoft.com/office/drawing/2014/main" id="{FE39244B-8ABF-4151-B23D-C4C583032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712788"/>
            <a:ext cx="5593198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5.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用小棒摆六边形，如下图所示。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F1CDBFB-2F6D-4B1F-B96F-909C111DE0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7357" y="559612"/>
            <a:ext cx="5677705" cy="2167766"/>
          </a:xfrm>
          <a:prstGeom prst="rect">
            <a:avLst/>
          </a:prstGeom>
        </p:spPr>
      </p:pic>
      <p:sp>
        <p:nvSpPr>
          <p:cNvPr id="3" name="文本框 1">
            <a:extLst>
              <a:ext uri="{FF2B5EF4-FFF2-40B4-BE49-F238E27FC236}">
                <a16:creationId xmlns:a16="http://schemas.microsoft.com/office/drawing/2014/main" id="{79E587C1-4FC0-4B8C-9435-6FE4E2E99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2767013"/>
            <a:ext cx="8394700" cy="181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（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）你能发现什么规律？按这个规律摆</a:t>
            </a:r>
            <a:r>
              <a:rPr lang="en-US" altLang="zh-CN" sz="26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个六边形，需要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根小棒。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hangingPunct="1">
              <a:lnSpc>
                <a:spcPct val="15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（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）按这个规律摆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150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个六边形，需要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根小棒。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E8EA8B0-7AE4-45AC-A43B-218F38059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609" y="3371850"/>
            <a:ext cx="117951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C52E2A2-9243-4CBD-A75E-799F0CCB8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522" y="3987800"/>
            <a:ext cx="1275051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751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646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1">
            <a:extLst>
              <a:ext uri="{FF2B5EF4-FFF2-40B4-BE49-F238E27FC236}">
                <a16:creationId xmlns:a16="http://schemas.microsoft.com/office/drawing/2014/main" id="{6D44EDA8-8BF5-4052-A039-D06F5B2B8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108075"/>
            <a:ext cx="8378825" cy="147617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6.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当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表示所有的自然数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en-US" sz="3200" b="1" dirty="0">
                <a:latin typeface="+mn-ea"/>
                <a:ea typeface="+mn-ea"/>
              </a:rPr>
              <a:t>，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+mn-ea"/>
                <a:ea typeface="+mn-ea"/>
              </a:rPr>
              <a:t>，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+mn-ea"/>
                <a:ea typeface="+mn-ea"/>
              </a:rPr>
              <a:t>，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 dirty="0">
                <a:latin typeface="+mn-ea"/>
                <a:ea typeface="+mn-ea"/>
              </a:rPr>
              <a:t>，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3200" b="1" dirty="0">
                <a:latin typeface="+mn-ea"/>
                <a:ea typeface="+mn-ea"/>
              </a:rPr>
              <a:t>，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3200" b="1" dirty="0">
                <a:latin typeface="宋体" panose="02010600030101010101" pitchFamily="2" charset="-122"/>
              </a:rPr>
              <a:t>……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时，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表示什么数？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+1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呢？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67B75BF-261A-4472-9422-74D0281E1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88" y="2725738"/>
            <a:ext cx="7386637" cy="147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2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表示所有的正偶数，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+1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表示所有的正奇数。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8">
            <a:extLst>
              <a:ext uri="{FF2B5EF4-FFF2-40B4-BE49-F238E27FC236}">
                <a16:creationId xmlns:a16="http://schemas.microsoft.com/office/drawing/2014/main" id="{F5BFC38D-D81A-48A8-9896-251B819A44A6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28679" name="图片 9">
              <a:extLst>
                <a:ext uri="{FF2B5EF4-FFF2-40B4-BE49-F238E27FC236}">
                  <a16:creationId xmlns:a16="http://schemas.microsoft.com/office/drawing/2014/main" id="{0DC476ED-CB60-4DC1-947E-E8AEAB7CA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0" name="矩形 2">
              <a:extLst>
                <a:ext uri="{FF2B5EF4-FFF2-40B4-BE49-F238E27FC236}">
                  <a16:creationId xmlns:a16="http://schemas.microsoft.com/office/drawing/2014/main" id="{D2FD8DF2-28C7-4913-A02C-A5420F648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grpSp>
        <p:nvGrpSpPr>
          <p:cNvPr id="28676" name="组合 12">
            <a:extLst>
              <a:ext uri="{FF2B5EF4-FFF2-40B4-BE49-F238E27FC236}">
                <a16:creationId xmlns:a16="http://schemas.microsoft.com/office/drawing/2014/main" id="{3FCC03D4-E8E4-4468-8D4E-DE4B994C1D68}"/>
              </a:ext>
            </a:extLst>
          </p:cNvPr>
          <p:cNvGrpSpPr>
            <a:grpSpLocks/>
          </p:cNvGrpSpPr>
          <p:nvPr/>
        </p:nvGrpSpPr>
        <p:grpSpPr bwMode="auto">
          <a:xfrm>
            <a:off x="130175" y="452438"/>
            <a:ext cx="1889125" cy="584200"/>
            <a:chOff x="129470" y="452094"/>
            <a:chExt cx="1890373" cy="584201"/>
          </a:xfrm>
        </p:grpSpPr>
        <p:sp>
          <p:nvSpPr>
            <p:cNvPr id="14" name="Google Shape;788;p35">
              <a:extLst>
                <a:ext uri="{FF2B5EF4-FFF2-40B4-BE49-F238E27FC236}">
                  <a16:creationId xmlns:a16="http://schemas.microsoft.com/office/drawing/2014/main" id="{859F3677-0765-4A04-AD2E-F23030582818}"/>
                </a:ext>
              </a:extLst>
            </p:cNvPr>
            <p:cNvSpPr/>
            <p:nvPr/>
          </p:nvSpPr>
          <p:spPr>
            <a:xfrm>
              <a:off x="199366" y="472731"/>
              <a:ext cx="1714045" cy="554039"/>
            </a:xfrm>
            <a:prstGeom prst="roundRect">
              <a:avLst>
                <a:gd name="adj" fmla="val 16667"/>
              </a:avLst>
            </a:prstGeom>
            <a:solidFill>
              <a:srgbClr val="F69E6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>
                <a:buClr>
                  <a:srgbClr val="000000"/>
                </a:buClr>
                <a:defRPr/>
              </a:pPr>
              <a:endParaRPr sz="1600" kern="0">
                <a:solidFill>
                  <a:srgbClr val="000000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Arial"/>
                <a:sym typeface="思源宋体 CN" panose="02020400000000000000" pitchFamily="18" charset="-122"/>
              </a:endParaRP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2440323D-5920-4848-8FF3-C070CAF64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70" y="452094"/>
              <a:ext cx="189037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9">
            <a:extLst>
              <a:ext uri="{FF2B5EF4-FFF2-40B4-BE49-F238E27FC236}">
                <a16:creationId xmlns:a16="http://schemas.microsoft.com/office/drawing/2014/main" id="{399CAAE4-3468-4339-920F-242BCF1F9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3" y="1160463"/>
            <a:ext cx="3971244" cy="6048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latin typeface="+mn-ea"/>
                <a:ea typeface="+mn-ea"/>
                <a:sym typeface="华文新魏" panose="02010800040101010101" pitchFamily="2" charset="-122"/>
              </a:rPr>
              <a:t>你想到了什么？</a:t>
            </a:r>
            <a:endParaRPr lang="zh-CN" altLang="en-US" sz="3200" b="1" dirty="0">
              <a:latin typeface="+mn-ea"/>
              <a:ea typeface="+mn-ea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1561B46B-5D73-4DFA-8C3E-D50B7BE6D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421915"/>
              </p:ext>
            </p:extLst>
          </p:nvPr>
        </p:nvGraphicFramePr>
        <p:xfrm>
          <a:off x="862013" y="1889125"/>
          <a:ext cx="7419975" cy="2225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9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256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一班男生有</a:t>
                      </a:r>
                      <a:r>
                        <a:rPr lang="en-US" altLang="zh-CN" sz="2800" b="1" i="1" dirty="0"/>
                        <a:t>a</a:t>
                      </a:r>
                      <a:r>
                        <a:rPr lang="zh-CN" altLang="en-US" sz="2800" b="1" dirty="0"/>
                        <a:t>人，女生有</a:t>
                      </a:r>
                      <a:r>
                        <a:rPr lang="en-US" altLang="zh-CN" sz="2800" b="1" i="1" dirty="0"/>
                        <a:t>b</a:t>
                      </a:r>
                      <a:r>
                        <a:rPr lang="zh-CN" altLang="en-US" sz="2800" b="1" dirty="0"/>
                        <a:t>人，一共有（</a:t>
                      </a:r>
                      <a:r>
                        <a:rPr lang="en-US" altLang="zh-CN" sz="2800" b="1" i="1" dirty="0" err="1"/>
                        <a:t>a</a:t>
                      </a:r>
                      <a:r>
                        <a:rPr lang="en-US" altLang="zh-CN" sz="2800" b="1" dirty="0" err="1"/>
                        <a:t>+</a:t>
                      </a:r>
                      <a:r>
                        <a:rPr lang="en-US" altLang="zh-CN" sz="2800" b="1" i="1" dirty="0" err="1"/>
                        <a:t>b</a:t>
                      </a:r>
                      <a:r>
                        <a:rPr lang="zh-CN" altLang="en-US" sz="2800" b="1" dirty="0"/>
                        <a:t>）人</a:t>
                      </a:r>
                    </a:p>
                  </a:txBody>
                  <a:tcPr marL="91420" marR="91420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i="1" dirty="0"/>
                        <a:t>s</a:t>
                      </a:r>
                      <a:r>
                        <a:rPr lang="en-US" altLang="zh-CN" sz="2800" b="1" i="0" dirty="0"/>
                        <a:t>=</a:t>
                      </a:r>
                      <a:r>
                        <a:rPr lang="en-US" altLang="zh-CN" sz="2800" b="1" i="1" dirty="0" err="1"/>
                        <a:t>vt</a:t>
                      </a:r>
                      <a:endParaRPr lang="zh-CN" altLang="en-US" sz="2800" b="1" i="1" dirty="0"/>
                    </a:p>
                  </a:txBody>
                  <a:tcPr marL="91420" marR="91420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i="1" dirty="0"/>
                        <a:t>V</a:t>
                      </a:r>
                      <a:r>
                        <a:rPr lang="en-US" altLang="zh-CN" sz="2800" b="1" dirty="0"/>
                        <a:t>=</a:t>
                      </a:r>
                      <a:r>
                        <a:rPr lang="en-US" altLang="zh-CN" sz="2800" b="1" i="1" dirty="0" err="1"/>
                        <a:t>Sh</a:t>
                      </a:r>
                      <a:endParaRPr lang="zh-CN" altLang="en-US" sz="2800" b="1" i="1" dirty="0"/>
                    </a:p>
                  </a:txBody>
                  <a:tcPr marL="91420" marR="91420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i="1" dirty="0" err="1"/>
                        <a:t>a</a:t>
                      </a:r>
                      <a:r>
                        <a:rPr lang="en-US" altLang="zh-CN" sz="2800" b="1" dirty="0" err="1"/>
                        <a:t>+</a:t>
                      </a:r>
                      <a:r>
                        <a:rPr lang="en-US" altLang="zh-CN" sz="2800" b="1" i="1" dirty="0" err="1"/>
                        <a:t>b</a:t>
                      </a:r>
                      <a:r>
                        <a:rPr lang="en-US" altLang="zh-CN" sz="2800" b="1" dirty="0"/>
                        <a:t>=</a:t>
                      </a:r>
                      <a:r>
                        <a:rPr lang="en-US" altLang="zh-CN" sz="2800" b="1" i="1" dirty="0" err="1"/>
                        <a:t>b</a:t>
                      </a:r>
                      <a:r>
                        <a:rPr lang="en-US" altLang="zh-CN" sz="2800" b="1" dirty="0" err="1"/>
                        <a:t>+</a:t>
                      </a:r>
                      <a:r>
                        <a:rPr lang="en-US" altLang="zh-CN" sz="2800" b="1" i="1" dirty="0" err="1"/>
                        <a:t>a</a:t>
                      </a:r>
                      <a:endParaRPr lang="zh-CN" altLang="en-US" sz="2800" b="1" i="1" dirty="0"/>
                    </a:p>
                  </a:txBody>
                  <a:tcPr marL="91420" marR="91420" marT="45733" marB="45733" anchor="ctr"/>
                </a:tc>
                <a:tc>
                  <a:txBody>
                    <a:bodyPr/>
                    <a:lstStyle/>
                    <a:p>
                      <a:endParaRPr lang="zh-CN" altLang="en-US" sz="1800" b="1" dirty="0"/>
                    </a:p>
                  </a:txBody>
                  <a:tcPr marL="91420" marR="91420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257" name="对象 6">
            <a:extLst>
              <a:ext uri="{FF2B5EF4-FFF2-40B4-BE49-F238E27FC236}">
                <a16:creationId xmlns:a16="http://schemas.microsoft.com/office/drawing/2014/main" id="{D906D708-1526-4D5A-A7ED-2D0A4B3EC5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05625" y="2571750"/>
          <a:ext cx="13112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4" imgH="393529" progId="Equation.DSMT4">
                  <p:embed/>
                </p:oleObj>
              </mc:Choice>
              <mc:Fallback>
                <p:oleObj name="Equation" r:id="rId2" imgW="774364" imgH="393529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2571750"/>
                        <a:ext cx="131127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58" name="组合 1">
            <a:extLst>
              <a:ext uri="{FF2B5EF4-FFF2-40B4-BE49-F238E27FC236}">
                <a16:creationId xmlns:a16="http://schemas.microsoft.com/office/drawing/2014/main" id="{55E10A45-F7A6-49EF-9602-C4930BAEFA83}"/>
              </a:ext>
            </a:extLst>
          </p:cNvPr>
          <p:cNvGrpSpPr>
            <a:grpSpLocks/>
          </p:cNvGrpSpPr>
          <p:nvPr/>
        </p:nvGrpSpPr>
        <p:grpSpPr bwMode="auto">
          <a:xfrm>
            <a:off x="130175" y="452438"/>
            <a:ext cx="1889125" cy="584200"/>
            <a:chOff x="129470" y="452094"/>
            <a:chExt cx="1890373" cy="584201"/>
          </a:xfrm>
        </p:grpSpPr>
        <p:sp>
          <p:nvSpPr>
            <p:cNvPr id="8" name="Google Shape;788;p35">
              <a:extLst>
                <a:ext uri="{FF2B5EF4-FFF2-40B4-BE49-F238E27FC236}">
                  <a16:creationId xmlns:a16="http://schemas.microsoft.com/office/drawing/2014/main" id="{859F3677-0765-4A04-AD2E-F23030582818}"/>
                </a:ext>
              </a:extLst>
            </p:cNvPr>
            <p:cNvSpPr/>
            <p:nvPr/>
          </p:nvSpPr>
          <p:spPr>
            <a:xfrm>
              <a:off x="199366" y="472731"/>
              <a:ext cx="1714045" cy="554039"/>
            </a:xfrm>
            <a:prstGeom prst="roundRect">
              <a:avLst>
                <a:gd name="adj" fmla="val 16667"/>
              </a:avLst>
            </a:prstGeom>
            <a:solidFill>
              <a:srgbClr val="F69E6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>
                <a:buClr>
                  <a:srgbClr val="000000"/>
                </a:buClr>
                <a:defRPr/>
              </a:pPr>
              <a:endParaRPr sz="1600" kern="0">
                <a:solidFill>
                  <a:srgbClr val="000000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Arial"/>
                <a:sym typeface="思源宋体 CN" panose="02020400000000000000" pitchFamily="18" charset="-122"/>
              </a:endParaRP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D08D0961-DD2D-4D76-9E43-EE6807BA0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70" y="452094"/>
              <a:ext cx="189037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问题导入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9">
            <a:extLst>
              <a:ext uri="{FF2B5EF4-FFF2-40B4-BE49-F238E27FC236}">
                <a16:creationId xmlns:a16="http://schemas.microsoft.com/office/drawing/2014/main" id="{C277F572-C28F-4542-9675-0DBC931DC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684250"/>
            <a:ext cx="8380579" cy="6047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latin typeface="+mn-ea"/>
                <a:ea typeface="+mn-ea"/>
                <a:sym typeface="华文新魏" panose="02010800040101010101" pitchFamily="2" charset="-122"/>
              </a:rPr>
              <a:t>你会用字母表示什么？请在下表中写出来。</a:t>
            </a:r>
            <a:endParaRPr lang="zh-CN" altLang="en-US" sz="3200" b="1" dirty="0">
              <a:latin typeface="+mn-ea"/>
              <a:ea typeface="+mn-ea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F7B65612-820C-48E1-834E-DFA4C453F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858874"/>
              </p:ext>
            </p:extLst>
          </p:nvPr>
        </p:nvGraphicFramePr>
        <p:xfrm>
          <a:off x="516943" y="1292986"/>
          <a:ext cx="8129565" cy="35688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6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数量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数量关系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计算公式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运算定律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其他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50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600" dirty="0"/>
                        <a:t>一班男生有</a:t>
                      </a:r>
                      <a:r>
                        <a:rPr lang="en-US" altLang="zh-CN" sz="1600" i="1" dirty="0"/>
                        <a:t>a</a:t>
                      </a:r>
                      <a:r>
                        <a:rPr lang="zh-CN" altLang="en-US" sz="1600" dirty="0"/>
                        <a:t>人，女生有</a:t>
                      </a:r>
                      <a:r>
                        <a:rPr lang="en-US" altLang="zh-CN" sz="1600" i="1" dirty="0"/>
                        <a:t>b</a:t>
                      </a:r>
                      <a:r>
                        <a:rPr lang="zh-CN" altLang="en-US" sz="1600" dirty="0"/>
                        <a:t>人，一共有（</a:t>
                      </a:r>
                      <a:r>
                        <a:rPr lang="en-US" altLang="zh-CN" sz="1600" i="1" dirty="0" err="1"/>
                        <a:t>a</a:t>
                      </a:r>
                      <a:r>
                        <a:rPr lang="en-US" altLang="zh-CN" sz="1600" dirty="0" err="1"/>
                        <a:t>+</a:t>
                      </a:r>
                      <a:r>
                        <a:rPr lang="en-US" altLang="zh-CN" sz="1600" i="1" dirty="0" err="1"/>
                        <a:t>b</a:t>
                      </a:r>
                      <a:r>
                        <a:rPr lang="zh-CN" altLang="en-US" sz="1600" dirty="0"/>
                        <a:t>）人</a:t>
                      </a: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i="1" dirty="0"/>
                        <a:t>s</a:t>
                      </a:r>
                      <a:r>
                        <a:rPr lang="en-US" altLang="zh-CN" sz="2000" dirty="0"/>
                        <a:t>=</a:t>
                      </a:r>
                      <a:r>
                        <a:rPr lang="en-US" altLang="zh-CN" sz="2000" i="1" dirty="0" err="1"/>
                        <a:t>vt</a:t>
                      </a:r>
                      <a:endParaRPr lang="zh-CN" altLang="en-US" sz="2000" i="1" dirty="0"/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i="1" dirty="0"/>
                        <a:t>V</a:t>
                      </a:r>
                      <a:r>
                        <a:rPr lang="en-US" altLang="zh-CN" sz="2000" dirty="0"/>
                        <a:t>=</a:t>
                      </a:r>
                      <a:r>
                        <a:rPr lang="en-US" altLang="zh-CN" sz="2000" i="1" dirty="0" err="1"/>
                        <a:t>Sh</a:t>
                      </a:r>
                      <a:endParaRPr lang="zh-CN" altLang="en-US" sz="2000" i="1" dirty="0"/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i="1" dirty="0" err="1"/>
                        <a:t>a</a:t>
                      </a:r>
                      <a:r>
                        <a:rPr lang="en-US" altLang="zh-CN" sz="2000" dirty="0" err="1"/>
                        <a:t>+</a:t>
                      </a:r>
                      <a:r>
                        <a:rPr lang="en-US" altLang="zh-CN" sz="2000" i="1" dirty="0" err="1"/>
                        <a:t>b</a:t>
                      </a:r>
                      <a:r>
                        <a:rPr lang="en-US" altLang="zh-CN" sz="2000" dirty="0"/>
                        <a:t>=</a:t>
                      </a:r>
                      <a:r>
                        <a:rPr lang="en-US" altLang="zh-CN" sz="2000" i="1" dirty="0" err="1"/>
                        <a:t>b</a:t>
                      </a:r>
                      <a:r>
                        <a:rPr lang="en-US" altLang="zh-CN" sz="2000" dirty="0" err="1"/>
                        <a:t>+</a:t>
                      </a:r>
                      <a:r>
                        <a:rPr lang="en-US" altLang="zh-CN" sz="2000" i="1" dirty="0" err="1"/>
                        <a:t>a</a:t>
                      </a:r>
                      <a:endParaRPr lang="zh-CN" altLang="en-US" sz="2000" i="1" dirty="0"/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21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rgbClr val="0000FF"/>
                          </a:solidFill>
                        </a:rPr>
                        <a:t>一班男生有</a:t>
                      </a:r>
                      <a:r>
                        <a:rPr lang="en-US" altLang="zh-CN" sz="1600" i="1" dirty="0">
                          <a:solidFill>
                            <a:srgbClr val="0000FF"/>
                          </a:solidFill>
                        </a:rPr>
                        <a:t>a</a:t>
                      </a:r>
                      <a:r>
                        <a:rPr lang="zh-CN" altLang="en-US" sz="1600" dirty="0">
                          <a:solidFill>
                            <a:srgbClr val="0000FF"/>
                          </a:solidFill>
                        </a:rPr>
                        <a:t>人，女生有</a:t>
                      </a:r>
                      <a:r>
                        <a:rPr lang="en-US" altLang="zh-CN" sz="1600" i="1" dirty="0">
                          <a:solidFill>
                            <a:srgbClr val="0000FF"/>
                          </a:solidFill>
                        </a:rPr>
                        <a:t>b</a:t>
                      </a:r>
                      <a:r>
                        <a:rPr lang="zh-CN" altLang="en-US" sz="1600" dirty="0">
                          <a:solidFill>
                            <a:srgbClr val="0000FF"/>
                          </a:solidFill>
                        </a:rPr>
                        <a:t>人，男生比女生多（</a:t>
                      </a:r>
                      <a:r>
                        <a:rPr lang="en-US" altLang="zh-CN" sz="1600" i="1" dirty="0">
                          <a:solidFill>
                            <a:srgbClr val="0000FF"/>
                          </a:solidFill>
                        </a:rPr>
                        <a:t>a</a:t>
                      </a:r>
                      <a:r>
                        <a:rPr lang="en-US" altLang="zh-CN" sz="1600" dirty="0">
                          <a:solidFill>
                            <a:srgbClr val="0000FF"/>
                          </a:solidFill>
                        </a:rPr>
                        <a:t>-</a:t>
                      </a:r>
                      <a:r>
                        <a:rPr lang="en-US" altLang="zh-CN" sz="1600" i="1" dirty="0">
                          <a:solidFill>
                            <a:srgbClr val="0000FF"/>
                          </a:solidFill>
                        </a:rPr>
                        <a:t>b</a:t>
                      </a:r>
                      <a:r>
                        <a:rPr lang="zh-CN" altLang="en-US" sz="1600" dirty="0">
                          <a:solidFill>
                            <a:srgbClr val="0000FF"/>
                          </a:solidFill>
                        </a:rPr>
                        <a:t>）人。</a:t>
                      </a: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i="1" dirty="0">
                          <a:solidFill>
                            <a:srgbClr val="0000FF"/>
                          </a:solidFill>
                        </a:rPr>
                        <a:t>c</a:t>
                      </a:r>
                      <a:r>
                        <a:rPr lang="en-US" altLang="zh-CN" sz="2000" dirty="0">
                          <a:solidFill>
                            <a:srgbClr val="0000FF"/>
                          </a:solidFill>
                        </a:rPr>
                        <a:t>=</a:t>
                      </a:r>
                      <a:r>
                        <a:rPr lang="en-US" altLang="zh-CN" sz="2000" i="1" dirty="0">
                          <a:solidFill>
                            <a:srgbClr val="0000FF"/>
                          </a:solidFill>
                        </a:rPr>
                        <a:t>at</a:t>
                      </a:r>
                      <a:endParaRPr lang="zh-CN" altLang="en-US" sz="2000" i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i="1" dirty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altLang="zh-CN" sz="2000" dirty="0">
                          <a:solidFill>
                            <a:srgbClr val="0000FF"/>
                          </a:solidFill>
                        </a:rPr>
                        <a:t>=</a:t>
                      </a:r>
                      <a:r>
                        <a:rPr lang="en-US" altLang="zh-CN" sz="2000" i="1" dirty="0">
                          <a:solidFill>
                            <a:srgbClr val="0000FF"/>
                          </a:solidFill>
                        </a:rPr>
                        <a:t>a</a:t>
                      </a:r>
                      <a:r>
                        <a:rPr lang="en-US" altLang="zh-CN" sz="2000" baseline="30000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zh-CN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i="1" dirty="0">
                          <a:solidFill>
                            <a:srgbClr val="0000FF"/>
                          </a:solidFill>
                        </a:rPr>
                        <a:t>ab</a:t>
                      </a:r>
                      <a:r>
                        <a:rPr lang="en-US" altLang="zh-CN" sz="2000" dirty="0">
                          <a:solidFill>
                            <a:srgbClr val="0000FF"/>
                          </a:solidFill>
                        </a:rPr>
                        <a:t>=</a:t>
                      </a:r>
                      <a:r>
                        <a:rPr lang="en-US" altLang="zh-CN" sz="2000" i="1" dirty="0" err="1">
                          <a:solidFill>
                            <a:srgbClr val="0000FF"/>
                          </a:solidFill>
                        </a:rPr>
                        <a:t>ba</a:t>
                      </a:r>
                      <a:endParaRPr lang="zh-CN" altLang="en-US" sz="2000" i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00FF"/>
                          </a:solidFill>
                        </a:rPr>
                        <a:t>cm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600" dirty="0">
                          <a:solidFill>
                            <a:srgbClr val="0000FF"/>
                          </a:solidFill>
                        </a:rPr>
                        <a:t>青蛙每天吃</a:t>
                      </a:r>
                      <a:r>
                        <a:rPr lang="en-US" altLang="zh-CN" sz="1600" i="1" dirty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zh-CN" altLang="en-US" sz="1600" dirty="0">
                          <a:solidFill>
                            <a:srgbClr val="0000FF"/>
                          </a:solidFill>
                        </a:rPr>
                        <a:t>只害虫，</a:t>
                      </a:r>
                      <a:r>
                        <a:rPr lang="en-US" altLang="zh-CN" sz="1600" dirty="0">
                          <a:solidFill>
                            <a:srgbClr val="0000FF"/>
                          </a:solidFill>
                        </a:rPr>
                        <a:t>100</a:t>
                      </a:r>
                      <a:r>
                        <a:rPr lang="zh-CN" altLang="en-US" sz="1600" dirty="0">
                          <a:solidFill>
                            <a:srgbClr val="0000FF"/>
                          </a:solidFill>
                        </a:rPr>
                        <a:t>天吃掉（</a:t>
                      </a:r>
                      <a:r>
                        <a:rPr lang="en-US" altLang="zh-CN" sz="1600" dirty="0">
                          <a:solidFill>
                            <a:srgbClr val="0000FF"/>
                          </a:solidFill>
                        </a:rPr>
                        <a:t>100</a:t>
                      </a:r>
                      <a:r>
                        <a:rPr lang="en-US" altLang="zh-CN" sz="1600" i="1" dirty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zh-CN" altLang="en-US" sz="1600" dirty="0">
                          <a:solidFill>
                            <a:srgbClr val="0000FF"/>
                          </a:solidFill>
                        </a:rPr>
                        <a:t>）只害虫。</a:t>
                      </a: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i="1" dirty="0">
                          <a:solidFill>
                            <a:srgbClr val="0000FF"/>
                          </a:solidFill>
                        </a:rPr>
                        <a:t>c</a:t>
                      </a:r>
                      <a:r>
                        <a:rPr lang="en-US" altLang="zh-CN" sz="2000" dirty="0">
                          <a:solidFill>
                            <a:srgbClr val="0000FF"/>
                          </a:solidFill>
                        </a:rPr>
                        <a:t>=</a:t>
                      </a:r>
                      <a:r>
                        <a:rPr lang="en-US" altLang="zh-CN" sz="2000" i="1" dirty="0">
                          <a:solidFill>
                            <a:srgbClr val="0000FF"/>
                          </a:solidFill>
                        </a:rPr>
                        <a:t>ax</a:t>
                      </a:r>
                      <a:endParaRPr lang="zh-CN" altLang="en-US" sz="2000" i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i="1" dirty="0">
                          <a:solidFill>
                            <a:srgbClr val="0000FF"/>
                          </a:solidFill>
                        </a:rPr>
                        <a:t>C</a:t>
                      </a:r>
                      <a:r>
                        <a:rPr lang="en-US" altLang="zh-CN" sz="2000" i="0" dirty="0">
                          <a:solidFill>
                            <a:srgbClr val="0000FF"/>
                          </a:solidFill>
                        </a:rPr>
                        <a:t>=2(</a:t>
                      </a:r>
                      <a:r>
                        <a:rPr lang="en-US" altLang="zh-CN" sz="2000" i="1" dirty="0" err="1">
                          <a:solidFill>
                            <a:srgbClr val="0000FF"/>
                          </a:solidFill>
                        </a:rPr>
                        <a:t>a</a:t>
                      </a:r>
                      <a:r>
                        <a:rPr lang="en-US" altLang="zh-CN" sz="2000" i="0" dirty="0" err="1">
                          <a:solidFill>
                            <a:srgbClr val="0000FF"/>
                          </a:solidFill>
                        </a:rPr>
                        <a:t>+</a:t>
                      </a:r>
                      <a:r>
                        <a:rPr lang="en-US" altLang="zh-CN" sz="2000" i="1" dirty="0" err="1">
                          <a:solidFill>
                            <a:srgbClr val="0000FF"/>
                          </a:solidFill>
                        </a:rPr>
                        <a:t>b</a:t>
                      </a:r>
                      <a:r>
                        <a:rPr lang="en-US" altLang="zh-CN" sz="2000" i="0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zh-CN" altLang="en-US" sz="200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i="1" dirty="0">
                          <a:solidFill>
                            <a:srgbClr val="0000FF"/>
                          </a:solidFill>
                        </a:rPr>
                        <a:t>a</a:t>
                      </a:r>
                      <a:r>
                        <a:rPr lang="en-US" altLang="zh-CN" sz="2000" dirty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altLang="zh-CN" sz="2000" i="1" dirty="0" err="1">
                          <a:solidFill>
                            <a:srgbClr val="0000FF"/>
                          </a:solidFill>
                        </a:rPr>
                        <a:t>bc</a:t>
                      </a:r>
                      <a:r>
                        <a:rPr lang="en-US" altLang="zh-CN" sz="2000" dirty="0">
                          <a:solidFill>
                            <a:srgbClr val="0000FF"/>
                          </a:solidFill>
                        </a:rPr>
                        <a:t>)=(</a:t>
                      </a:r>
                      <a:r>
                        <a:rPr lang="en-US" altLang="zh-CN" sz="2000" i="1" dirty="0">
                          <a:solidFill>
                            <a:srgbClr val="0000FF"/>
                          </a:solidFill>
                        </a:rPr>
                        <a:t>ab</a:t>
                      </a:r>
                      <a:r>
                        <a:rPr lang="en-US" altLang="zh-CN" sz="2000" dirty="0">
                          <a:solidFill>
                            <a:srgbClr val="0000FF"/>
                          </a:solidFill>
                        </a:rPr>
                        <a:t>)</a:t>
                      </a:r>
                      <a:r>
                        <a:rPr lang="en-US" altLang="zh-CN" sz="2000" i="1" dirty="0">
                          <a:solidFill>
                            <a:srgbClr val="0000FF"/>
                          </a:solidFill>
                        </a:rPr>
                        <a:t>c</a:t>
                      </a:r>
                      <a:endParaRPr lang="zh-CN" altLang="en-US" sz="2000" i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032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>
                      <a:blip r:embed="rId3"/>
                      <a:stretch>
                        <a:fillRect l="-253" t="-381452" r="-238987" b="-161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altLang="zh-CN" sz="2000" i="1" dirty="0" err="1">
                          <a:solidFill>
                            <a:srgbClr val="0000FF"/>
                          </a:solidFill>
                        </a:rPr>
                        <a:t>a</a:t>
                      </a:r>
                      <a:r>
                        <a:rPr lang="en-US" altLang="zh-CN" sz="2000" dirty="0" err="1">
                          <a:solidFill>
                            <a:srgbClr val="0000FF"/>
                          </a:solidFill>
                        </a:rPr>
                        <a:t>+</a:t>
                      </a:r>
                      <a:r>
                        <a:rPr lang="en-US" altLang="zh-CN" sz="2000" i="1" dirty="0" err="1">
                          <a:solidFill>
                            <a:srgbClr val="0000FF"/>
                          </a:solidFill>
                        </a:rPr>
                        <a:t>b</a:t>
                      </a:r>
                      <a:r>
                        <a:rPr lang="en-US" altLang="zh-CN" sz="2000" dirty="0">
                          <a:solidFill>
                            <a:srgbClr val="0000FF"/>
                          </a:solidFill>
                        </a:rPr>
                        <a:t>)÷2</a:t>
                      </a:r>
                      <a:endParaRPr lang="zh-CN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i="1" dirty="0">
                          <a:solidFill>
                            <a:srgbClr val="0000FF"/>
                          </a:solidFill>
                        </a:rPr>
                        <a:t>S=</a:t>
                      </a:r>
                      <a:r>
                        <a:rPr lang="en-US" altLang="zh-CN" sz="2000" dirty="0">
                          <a:solidFill>
                            <a:srgbClr val="0000FF"/>
                          </a:solidFill>
                        </a:rPr>
                        <a:t>π</a:t>
                      </a:r>
                      <a:r>
                        <a:rPr lang="en-US" altLang="zh-CN" sz="2000" i="1" dirty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altLang="zh-CN" sz="2000" baseline="30000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zh-CN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i="1" dirty="0">
                          <a:solidFill>
                            <a:srgbClr val="0000FF"/>
                          </a:solidFill>
                        </a:rPr>
                        <a:t>a</a:t>
                      </a:r>
                      <a:r>
                        <a:rPr lang="en-US" altLang="zh-CN" sz="2000" dirty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altLang="zh-CN" sz="2000" i="1" dirty="0" err="1">
                          <a:solidFill>
                            <a:srgbClr val="0000FF"/>
                          </a:solidFill>
                        </a:rPr>
                        <a:t>b</a:t>
                      </a:r>
                      <a:r>
                        <a:rPr lang="en-US" altLang="zh-CN" sz="2000" dirty="0" err="1">
                          <a:solidFill>
                            <a:srgbClr val="0000FF"/>
                          </a:solidFill>
                        </a:rPr>
                        <a:t>+</a:t>
                      </a:r>
                      <a:r>
                        <a:rPr lang="en-US" altLang="zh-CN" sz="2000" i="1" dirty="0" err="1">
                          <a:solidFill>
                            <a:srgbClr val="0000FF"/>
                          </a:solidFill>
                        </a:rPr>
                        <a:t>c</a:t>
                      </a:r>
                      <a:r>
                        <a:rPr lang="en-US" altLang="zh-CN" sz="2000" dirty="0">
                          <a:solidFill>
                            <a:srgbClr val="0000FF"/>
                          </a:solidFill>
                        </a:rPr>
                        <a:t>)=</a:t>
                      </a:r>
                      <a:r>
                        <a:rPr lang="en-US" altLang="zh-CN" sz="2000" i="1" dirty="0" err="1">
                          <a:solidFill>
                            <a:srgbClr val="0000FF"/>
                          </a:solidFill>
                        </a:rPr>
                        <a:t>ab</a:t>
                      </a:r>
                      <a:r>
                        <a:rPr lang="en-US" altLang="zh-CN" sz="2000" dirty="0" err="1">
                          <a:solidFill>
                            <a:srgbClr val="0000FF"/>
                          </a:solidFill>
                        </a:rPr>
                        <a:t>+</a:t>
                      </a:r>
                      <a:r>
                        <a:rPr lang="en-US" altLang="zh-CN" sz="2000" i="1" dirty="0" err="1">
                          <a:solidFill>
                            <a:srgbClr val="0000FF"/>
                          </a:solidFill>
                        </a:rPr>
                        <a:t>ac</a:t>
                      </a:r>
                      <a:endParaRPr lang="zh-CN" altLang="en-US" sz="2000" i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316" name="对象 7">
            <a:extLst>
              <a:ext uri="{FF2B5EF4-FFF2-40B4-BE49-F238E27FC236}">
                <a16:creationId xmlns:a16="http://schemas.microsoft.com/office/drawing/2014/main" id="{6738CEE3-236E-4B74-BBF8-2243B4B352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221038"/>
              </p:ext>
            </p:extLst>
          </p:nvPr>
        </p:nvGraphicFramePr>
        <p:xfrm>
          <a:off x="7515225" y="1787563"/>
          <a:ext cx="11160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531" imgH="393529" progId="Equation.DSMT4">
                  <p:embed/>
                </p:oleObj>
              </mc:Choice>
              <mc:Fallback>
                <p:oleObj name="Equation" r:id="rId4" imgW="850531" imgH="393529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225" y="1787563"/>
                        <a:ext cx="11160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DA58113C-9B0C-4D26-86CC-9FF377E5AF92}"/>
              </a:ext>
            </a:extLst>
          </p:cNvPr>
          <p:cNvSpPr/>
          <p:nvPr/>
        </p:nvSpPr>
        <p:spPr bwMode="auto">
          <a:xfrm>
            <a:off x="522469" y="2470188"/>
            <a:ext cx="2392362" cy="757237"/>
          </a:xfrm>
          <a:prstGeom prst="rect">
            <a:avLst/>
          </a:prstGeom>
          <a:solidFill>
            <a:srgbClr val="D0E3EA"/>
          </a:solidFill>
          <a:ln w="19050">
            <a:noFill/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4EFDF1C-C875-46A0-8467-89DBDD3549B0}"/>
              </a:ext>
            </a:extLst>
          </p:cNvPr>
          <p:cNvSpPr/>
          <p:nvPr/>
        </p:nvSpPr>
        <p:spPr bwMode="auto">
          <a:xfrm>
            <a:off x="523875" y="3343313"/>
            <a:ext cx="2378075" cy="757237"/>
          </a:xfrm>
          <a:prstGeom prst="rect">
            <a:avLst/>
          </a:prstGeom>
          <a:solidFill>
            <a:srgbClr val="D0E3EA"/>
          </a:solidFill>
          <a:ln w="19050">
            <a:noFill/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4F4EE3-A3A5-44E3-8722-B693B8FE4ED3}"/>
              </a:ext>
            </a:extLst>
          </p:cNvPr>
          <p:cNvSpPr/>
          <p:nvPr/>
        </p:nvSpPr>
        <p:spPr bwMode="auto">
          <a:xfrm>
            <a:off x="573450" y="4151350"/>
            <a:ext cx="2341562" cy="669925"/>
          </a:xfrm>
          <a:prstGeom prst="rect">
            <a:avLst/>
          </a:prstGeom>
          <a:solidFill>
            <a:srgbClr val="D0E3EA"/>
          </a:solidFill>
          <a:ln w="19050">
            <a:noFill/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2BFB532-9D9B-4771-BCCC-4CA6D6C80D83}"/>
              </a:ext>
            </a:extLst>
          </p:cNvPr>
          <p:cNvSpPr/>
          <p:nvPr/>
        </p:nvSpPr>
        <p:spPr bwMode="auto">
          <a:xfrm>
            <a:off x="3033713" y="2605125"/>
            <a:ext cx="1192212" cy="577850"/>
          </a:xfrm>
          <a:prstGeom prst="rect">
            <a:avLst/>
          </a:prstGeom>
          <a:solidFill>
            <a:srgbClr val="E9F1F5"/>
          </a:solidFill>
          <a:ln w="19050">
            <a:noFill/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14BE1B4-8162-4199-8427-4E6A2441BA69}"/>
              </a:ext>
            </a:extLst>
          </p:cNvPr>
          <p:cNvSpPr/>
          <p:nvPr/>
        </p:nvSpPr>
        <p:spPr bwMode="auto">
          <a:xfrm>
            <a:off x="3033713" y="3387763"/>
            <a:ext cx="1192212" cy="576262"/>
          </a:xfrm>
          <a:prstGeom prst="rect">
            <a:avLst/>
          </a:prstGeom>
          <a:solidFill>
            <a:srgbClr val="E9F1F5"/>
          </a:solidFill>
          <a:ln w="19050">
            <a:noFill/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4966F0A-CC69-4FBD-A4F4-0D4AD8EE4864}"/>
              </a:ext>
            </a:extLst>
          </p:cNvPr>
          <p:cNvSpPr/>
          <p:nvPr/>
        </p:nvSpPr>
        <p:spPr bwMode="auto">
          <a:xfrm>
            <a:off x="3033713" y="4241838"/>
            <a:ext cx="1192212" cy="577850"/>
          </a:xfrm>
          <a:prstGeom prst="rect">
            <a:avLst/>
          </a:prstGeom>
          <a:solidFill>
            <a:srgbClr val="E9F1F5"/>
          </a:solidFill>
          <a:ln w="19050">
            <a:noFill/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D645E0E-ECDD-4427-A753-0D883C4341B3}"/>
              </a:ext>
            </a:extLst>
          </p:cNvPr>
          <p:cNvSpPr/>
          <p:nvPr/>
        </p:nvSpPr>
        <p:spPr bwMode="auto">
          <a:xfrm>
            <a:off x="4478338" y="2522575"/>
            <a:ext cx="1042987" cy="660400"/>
          </a:xfrm>
          <a:prstGeom prst="rect">
            <a:avLst/>
          </a:prstGeom>
          <a:solidFill>
            <a:srgbClr val="D0E3EA"/>
          </a:solidFill>
          <a:ln w="19050">
            <a:noFill/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8188476-73D4-420F-9FED-E4992C1E4A1A}"/>
              </a:ext>
            </a:extLst>
          </p:cNvPr>
          <p:cNvSpPr/>
          <p:nvPr/>
        </p:nvSpPr>
        <p:spPr bwMode="auto">
          <a:xfrm>
            <a:off x="4478338" y="3343313"/>
            <a:ext cx="1193800" cy="658812"/>
          </a:xfrm>
          <a:prstGeom prst="rect">
            <a:avLst/>
          </a:prstGeom>
          <a:solidFill>
            <a:srgbClr val="D0E3EA"/>
          </a:solidFill>
          <a:ln w="19050">
            <a:noFill/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E845EA7-92E3-4C3C-BDBD-529E801A3C79}"/>
              </a:ext>
            </a:extLst>
          </p:cNvPr>
          <p:cNvSpPr/>
          <p:nvPr/>
        </p:nvSpPr>
        <p:spPr bwMode="auto">
          <a:xfrm>
            <a:off x="4478338" y="4151350"/>
            <a:ext cx="1193800" cy="660400"/>
          </a:xfrm>
          <a:prstGeom prst="rect">
            <a:avLst/>
          </a:prstGeom>
          <a:solidFill>
            <a:srgbClr val="D0E3EA"/>
          </a:solidFill>
          <a:ln w="19050">
            <a:noFill/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D707B5A-3F2E-4DE7-8339-F5B259B3A477}"/>
              </a:ext>
            </a:extLst>
          </p:cNvPr>
          <p:cNvSpPr/>
          <p:nvPr/>
        </p:nvSpPr>
        <p:spPr bwMode="auto">
          <a:xfrm>
            <a:off x="5973262" y="2608300"/>
            <a:ext cx="1192212" cy="576263"/>
          </a:xfrm>
          <a:prstGeom prst="rect">
            <a:avLst/>
          </a:prstGeom>
          <a:solidFill>
            <a:srgbClr val="E9F1F5"/>
          </a:solidFill>
          <a:ln w="19050">
            <a:noFill/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5D0FD4E-53CD-4CE2-B3B9-B75407D5225B}"/>
              </a:ext>
            </a:extLst>
          </p:cNvPr>
          <p:cNvSpPr/>
          <p:nvPr/>
        </p:nvSpPr>
        <p:spPr bwMode="auto">
          <a:xfrm>
            <a:off x="6021388" y="3433800"/>
            <a:ext cx="1298575" cy="577850"/>
          </a:xfrm>
          <a:prstGeom prst="rect">
            <a:avLst/>
          </a:prstGeom>
          <a:solidFill>
            <a:srgbClr val="E9F1F5"/>
          </a:solidFill>
          <a:ln w="19050">
            <a:noFill/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72D7122-DB0D-4509-9B7A-8EF6B2B55AC1}"/>
              </a:ext>
            </a:extLst>
          </p:cNvPr>
          <p:cNvSpPr/>
          <p:nvPr/>
        </p:nvSpPr>
        <p:spPr bwMode="auto">
          <a:xfrm>
            <a:off x="5797550" y="4170400"/>
            <a:ext cx="1644650" cy="577850"/>
          </a:xfrm>
          <a:prstGeom prst="rect">
            <a:avLst/>
          </a:prstGeom>
          <a:solidFill>
            <a:srgbClr val="E9F1F5"/>
          </a:solidFill>
          <a:ln w="19050">
            <a:noFill/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+mj-lt"/>
              <a:ea typeface="黑体" panose="02010609060101010101" pitchFamily="49" charset="-122"/>
            </a:endParaRPr>
          </a:p>
        </p:txBody>
      </p:sp>
      <p:grpSp>
        <p:nvGrpSpPr>
          <p:cNvPr id="13331" name="组合 25">
            <a:extLst>
              <a:ext uri="{FF2B5EF4-FFF2-40B4-BE49-F238E27FC236}">
                <a16:creationId xmlns:a16="http://schemas.microsoft.com/office/drawing/2014/main" id="{EB9DF7F0-051A-4CA3-A7DE-0CEDA67CECBF}"/>
              </a:ext>
            </a:extLst>
          </p:cNvPr>
          <p:cNvGrpSpPr>
            <a:grpSpLocks/>
          </p:cNvGrpSpPr>
          <p:nvPr/>
        </p:nvGrpSpPr>
        <p:grpSpPr bwMode="auto">
          <a:xfrm>
            <a:off x="274471" y="188950"/>
            <a:ext cx="2179972" cy="584200"/>
            <a:chOff x="-15133" y="452094"/>
            <a:chExt cx="2179580" cy="584201"/>
          </a:xfrm>
        </p:grpSpPr>
        <p:sp>
          <p:nvSpPr>
            <p:cNvPr id="27" name="Google Shape;788;p35">
              <a:extLst>
                <a:ext uri="{FF2B5EF4-FFF2-40B4-BE49-F238E27FC236}">
                  <a16:creationId xmlns:a16="http://schemas.microsoft.com/office/drawing/2014/main" id="{859F3677-0765-4A04-AD2E-F23030582818}"/>
                </a:ext>
              </a:extLst>
            </p:cNvPr>
            <p:cNvSpPr/>
            <p:nvPr/>
          </p:nvSpPr>
          <p:spPr>
            <a:xfrm>
              <a:off x="199307" y="472732"/>
              <a:ext cx="1714192" cy="554038"/>
            </a:xfrm>
            <a:prstGeom prst="roundRect">
              <a:avLst>
                <a:gd name="adj" fmla="val 16667"/>
              </a:avLst>
            </a:prstGeom>
            <a:solidFill>
              <a:srgbClr val="F69E6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>
                <a:buClr>
                  <a:srgbClr val="000000"/>
                </a:buClr>
                <a:defRPr/>
              </a:pPr>
              <a:endParaRPr sz="1600" kern="0">
                <a:solidFill>
                  <a:srgbClr val="000000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Arial"/>
                <a:sym typeface="思源宋体 CN" panose="02020400000000000000" pitchFamily="18" charset="-122"/>
              </a:endParaRPr>
            </a:p>
          </p:txBody>
        </p: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C94F044C-C2A0-4C71-B6D9-A437ACF3A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133" y="452094"/>
              <a:ext cx="2179580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构建整理</a:t>
              </a: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476AF8F2-6940-4067-8A44-1D93F7B1EF66}"/>
              </a:ext>
            </a:extLst>
          </p:cNvPr>
          <p:cNvSpPr/>
          <p:nvPr/>
        </p:nvSpPr>
        <p:spPr bwMode="auto">
          <a:xfrm>
            <a:off x="7555706" y="2571750"/>
            <a:ext cx="1035050" cy="576262"/>
          </a:xfrm>
          <a:prstGeom prst="rect">
            <a:avLst/>
          </a:prstGeom>
          <a:solidFill>
            <a:srgbClr val="D0E3EA"/>
          </a:solidFill>
          <a:ln w="19050">
            <a:noFill/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+mj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0">
            <a:extLst>
              <a:ext uri="{FF2B5EF4-FFF2-40B4-BE49-F238E27FC236}">
                <a16:creationId xmlns:a16="http://schemas.microsoft.com/office/drawing/2014/main" id="{29B98ACE-F0BD-49B6-9568-82C1C0974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1387475"/>
            <a:ext cx="8016875" cy="12176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+mn-ea"/>
              </a:rPr>
              <a:t>含有字母的式子里，数和字母中间的乘号可以记作“</a:t>
            </a:r>
            <a:r>
              <a:rPr lang="en-US" altLang="zh-CN" sz="3200" b="1" dirty="0">
                <a:latin typeface="+mn-lt"/>
                <a:ea typeface="+mn-ea"/>
              </a:rPr>
              <a:t>·</a:t>
            </a:r>
            <a:r>
              <a:rPr lang="en-US" altLang="zh-CN" sz="3200" b="1" dirty="0">
                <a:latin typeface="+mn-ea"/>
                <a:ea typeface="+mn-ea"/>
              </a:rPr>
              <a:t>”</a:t>
            </a:r>
            <a:r>
              <a:rPr lang="zh-CN" altLang="en-US" sz="3200" b="1" dirty="0">
                <a:latin typeface="+mj-ea"/>
                <a:ea typeface="+mj-ea"/>
              </a:rPr>
              <a:t>，</a:t>
            </a:r>
            <a:r>
              <a:rPr lang="zh-CN" altLang="en-US" sz="3200" b="1" dirty="0">
                <a:latin typeface="+mn-lt"/>
                <a:ea typeface="+mn-ea"/>
              </a:rPr>
              <a:t>也可以省略不写。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97C6745-46E3-4899-900F-826CD1EB1438}"/>
              </a:ext>
            </a:extLst>
          </p:cNvPr>
          <p:cNvSpPr/>
          <p:nvPr/>
        </p:nvSpPr>
        <p:spPr>
          <a:xfrm>
            <a:off x="342900" y="1495425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200" b="1" noProof="1"/>
              <a:t>1.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22D7AD5-C698-4F1F-956A-0C6EC05CB332}"/>
              </a:ext>
            </a:extLst>
          </p:cNvPr>
          <p:cNvSpPr/>
          <p:nvPr/>
        </p:nvSpPr>
        <p:spPr>
          <a:xfrm>
            <a:off x="342900" y="2667000"/>
            <a:ext cx="460375" cy="457200"/>
          </a:xfrm>
          <a:prstGeom prst="rect">
            <a:avLst/>
          </a:prstGeom>
          <a:solidFill>
            <a:srgbClr val="37A7D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200" b="1" noProof="1"/>
              <a:t>2.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D3B6CAF-FE2E-48FC-A8B3-69EBA41DDFCB}"/>
              </a:ext>
            </a:extLst>
          </p:cNvPr>
          <p:cNvSpPr/>
          <p:nvPr/>
        </p:nvSpPr>
        <p:spPr>
          <a:xfrm>
            <a:off x="342900" y="3346450"/>
            <a:ext cx="460375" cy="458788"/>
          </a:xfrm>
          <a:prstGeom prst="rect">
            <a:avLst/>
          </a:prstGeom>
          <a:solidFill>
            <a:srgbClr val="F69E0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200" b="1" noProof="1"/>
              <a:t>3.</a:t>
            </a:r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02A2F1B5-33EC-4419-8D78-62F9237F1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2570163"/>
            <a:ext cx="8155596" cy="62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+mn-ea"/>
              </a:rPr>
              <a:t>省略乘号时，应该把数写在字母的前面。</a:t>
            </a:r>
          </a:p>
        </p:txBody>
      </p:sp>
      <p:sp>
        <p:nvSpPr>
          <p:cNvPr id="7" name="TextBox 30">
            <a:extLst>
              <a:ext uri="{FF2B5EF4-FFF2-40B4-BE49-F238E27FC236}">
                <a16:creationId xmlns:a16="http://schemas.microsoft.com/office/drawing/2014/main" id="{097F8C7D-3CE9-441A-89F4-CA8F37428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3267075"/>
            <a:ext cx="8016875" cy="127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+mn-ea"/>
              </a:rPr>
              <a:t>数与数之间的乘号不能省略。加号、减号、除号都不能省略。</a:t>
            </a:r>
          </a:p>
        </p:txBody>
      </p:sp>
      <p:grpSp>
        <p:nvGrpSpPr>
          <p:cNvPr id="15368" name="组合 9">
            <a:extLst>
              <a:ext uri="{FF2B5EF4-FFF2-40B4-BE49-F238E27FC236}">
                <a16:creationId xmlns:a16="http://schemas.microsoft.com/office/drawing/2014/main" id="{EC2EBBA7-AF96-4C40-91D9-B7FA844DCCEB}"/>
              </a:ext>
            </a:extLst>
          </p:cNvPr>
          <p:cNvGrpSpPr>
            <a:grpSpLocks/>
          </p:cNvGrpSpPr>
          <p:nvPr/>
        </p:nvGrpSpPr>
        <p:grpSpPr bwMode="auto">
          <a:xfrm>
            <a:off x="3497263" y="493713"/>
            <a:ext cx="2149475" cy="701675"/>
            <a:chOff x="3497892" y="493713"/>
            <a:chExt cx="2148215" cy="701675"/>
          </a:xfrm>
        </p:grpSpPr>
        <p:pic>
          <p:nvPicPr>
            <p:cNvPr id="15369" name="图片 7">
              <a:extLst>
                <a:ext uri="{FF2B5EF4-FFF2-40B4-BE49-F238E27FC236}">
                  <a16:creationId xmlns:a16="http://schemas.microsoft.com/office/drawing/2014/main" id="{2EECF3DA-5706-466F-A1CD-F4562112C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7" t="34338" r="8842" b="43015"/>
            <a:stretch>
              <a:fillRect/>
            </a:stretch>
          </p:blipFill>
          <p:spPr bwMode="auto">
            <a:xfrm>
              <a:off x="3497892" y="534988"/>
              <a:ext cx="2148215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0" name="文本框 4">
              <a:extLst>
                <a:ext uri="{FF2B5EF4-FFF2-40B4-BE49-F238E27FC236}">
                  <a16:creationId xmlns:a16="http://schemas.microsoft.com/office/drawing/2014/main" id="{A5A3EAE5-60A3-427C-95E7-D85C3E657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778" y="493713"/>
              <a:ext cx="1896442" cy="60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 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https://docimg3.docs.qq.com/image/AgAABsfO-eWs6cjOxWJIUYopHa2HhVT2.png?w=266&amp;h=84">
            <a:extLst>
              <a:ext uri="{FF2B5EF4-FFF2-40B4-BE49-F238E27FC236}">
                <a16:creationId xmlns:a16="http://schemas.microsoft.com/office/drawing/2014/main" id="{24589E33-686A-403B-A004-35FC5AD85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9" y="314345"/>
            <a:ext cx="1730516" cy="54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24517DF-484E-494C-B18F-B0CD1F3CB474}"/>
              </a:ext>
            </a:extLst>
          </p:cNvPr>
          <p:cNvCxnSpPr>
            <a:cxnSpLocks noChangeShapeType="1"/>
            <a:endCxn id="33" idx="1"/>
          </p:cNvCxnSpPr>
          <p:nvPr/>
        </p:nvCxnSpPr>
        <p:spPr bwMode="auto">
          <a:xfrm>
            <a:off x="4248150" y="787400"/>
            <a:ext cx="2044700" cy="179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E26E2F2-1D2F-4D29-9D5A-FA2A9400E855}"/>
              </a:ext>
            </a:extLst>
          </p:cNvPr>
          <p:cNvCxnSpPr>
            <a:cxnSpLocks noChangeShapeType="1"/>
            <a:endCxn id="34" idx="1"/>
          </p:cNvCxnSpPr>
          <p:nvPr/>
        </p:nvCxnSpPr>
        <p:spPr bwMode="auto">
          <a:xfrm>
            <a:off x="4256088" y="1450975"/>
            <a:ext cx="2036762" cy="2028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D21771E-6A86-424B-B4AF-927AD87CF40B}"/>
              </a:ext>
            </a:extLst>
          </p:cNvPr>
          <p:cNvCxnSpPr>
            <a:cxnSpLocks noChangeShapeType="1"/>
            <a:endCxn id="32" idx="1"/>
          </p:cNvCxnSpPr>
          <p:nvPr/>
        </p:nvCxnSpPr>
        <p:spPr bwMode="auto">
          <a:xfrm flipV="1">
            <a:off x="4537075" y="1684338"/>
            <a:ext cx="1755775" cy="4397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3C17453E-598D-40BA-83B5-4B4B89C3C905}"/>
              </a:ext>
            </a:extLst>
          </p:cNvPr>
          <p:cNvCxnSpPr>
            <a:cxnSpLocks noChangeShapeType="1"/>
            <a:endCxn id="31" idx="1"/>
          </p:cNvCxnSpPr>
          <p:nvPr/>
        </p:nvCxnSpPr>
        <p:spPr bwMode="auto">
          <a:xfrm flipV="1">
            <a:off x="4508500" y="787400"/>
            <a:ext cx="1784350" cy="20748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BD87844-2153-4FD0-BC9A-AD828518B3A5}"/>
              </a:ext>
            </a:extLst>
          </p:cNvPr>
          <p:cNvCxnSpPr>
            <a:cxnSpLocks noChangeShapeType="1"/>
            <a:stCxn id="29" idx="3"/>
            <a:endCxn id="32" idx="1"/>
          </p:cNvCxnSpPr>
          <p:nvPr/>
        </p:nvCxnSpPr>
        <p:spPr bwMode="auto">
          <a:xfrm flipV="1">
            <a:off x="3594100" y="1684338"/>
            <a:ext cx="2698750" cy="18399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490B70F-399C-4BFE-A0BE-7EF42751CEA3}"/>
              </a:ext>
            </a:extLst>
          </p:cNvPr>
          <p:cNvCxnSpPr>
            <a:cxnSpLocks noChangeShapeType="1"/>
            <a:stCxn id="30" idx="3"/>
          </p:cNvCxnSpPr>
          <p:nvPr/>
        </p:nvCxnSpPr>
        <p:spPr bwMode="auto">
          <a:xfrm flipV="1">
            <a:off x="3143250" y="4300538"/>
            <a:ext cx="3144838" cy="12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3" name="文本框 3">
            <a:extLst>
              <a:ext uri="{FF2B5EF4-FFF2-40B4-BE49-F238E27FC236}">
                <a16:creationId xmlns:a16="http://schemas.microsoft.com/office/drawing/2014/main" id="{CA051144-56CE-4291-8C70-E3B565833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49" y="866775"/>
            <a:ext cx="180583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ea typeface="黑体" panose="02010609060101010101" pitchFamily="49" charset="-122"/>
              </a:rPr>
              <a:t>连线。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6F83807-89C0-4E6F-BF5F-75C9A7E3C6FE}"/>
              </a:ext>
            </a:extLst>
          </p:cNvPr>
          <p:cNvGrpSpPr/>
          <p:nvPr/>
        </p:nvGrpSpPr>
        <p:grpSpPr>
          <a:xfrm>
            <a:off x="2200275" y="431800"/>
            <a:ext cx="5051784" cy="4521761"/>
            <a:chOff x="2200275" y="431800"/>
            <a:chExt cx="5051784" cy="4521761"/>
          </a:xfrm>
        </p:grpSpPr>
        <p:grpSp>
          <p:nvGrpSpPr>
            <p:cNvPr id="16386" name="组合 11">
              <a:extLst>
                <a:ext uri="{FF2B5EF4-FFF2-40B4-BE49-F238E27FC236}">
                  <a16:creationId xmlns:a16="http://schemas.microsoft.com/office/drawing/2014/main" id="{6D9A2991-E683-4B44-898A-E9370F533B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0275" y="431800"/>
              <a:ext cx="5035550" cy="4236521"/>
              <a:chOff x="2238811" y="642048"/>
              <a:chExt cx="5035038" cy="4235061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CEA0763-2488-46CF-A461-8A3DA705E31A}"/>
                  </a:ext>
                </a:extLst>
              </p:cNvPr>
              <p:cNvSpPr/>
              <p:nvPr/>
            </p:nvSpPr>
            <p:spPr bwMode="auto">
              <a:xfrm>
                <a:off x="2272146" y="691244"/>
                <a:ext cx="2012745" cy="52369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 anchor="ctr"/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比</a:t>
                </a:r>
                <a:r>
                  <a:rPr lang="en-US" altLang="zh-CN" sz="2800" b="1" i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a</a:t>
                </a:r>
                <a:r>
                  <a:rPr lang="zh-CN" altLang="en-US" sz="2800" b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多</a:t>
                </a:r>
                <a:r>
                  <a:rPr lang="en-US" altLang="zh-CN" sz="2800" b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3</a:t>
                </a:r>
                <a:r>
                  <a:rPr lang="zh-CN" altLang="en-US" sz="2800" b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的数</a:t>
                </a: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8BEF1407-B2DC-4B90-B5EE-DEF0BEBD7742}"/>
                  </a:ext>
                </a:extLst>
              </p:cNvPr>
              <p:cNvSpPr/>
              <p:nvPr/>
            </p:nvSpPr>
            <p:spPr bwMode="auto">
              <a:xfrm>
                <a:off x="2272146" y="1386329"/>
                <a:ext cx="2012745" cy="52369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 anchor="ctr"/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比</a:t>
                </a:r>
                <a:r>
                  <a:rPr lang="en-US" altLang="zh-CN" sz="2800" b="1" i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a</a:t>
                </a:r>
                <a:r>
                  <a:rPr lang="zh-CN" altLang="en-US" sz="2800" b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少</a:t>
                </a:r>
                <a:r>
                  <a:rPr lang="en-US" altLang="zh-CN" sz="2800" b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3</a:t>
                </a:r>
                <a:r>
                  <a:rPr lang="zh-CN" altLang="en-US" sz="2800" b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的数</a:t>
                </a: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BED4468C-55AC-4644-A584-DF693727E198}"/>
                  </a:ext>
                </a:extLst>
              </p:cNvPr>
              <p:cNvSpPr/>
              <p:nvPr/>
            </p:nvSpPr>
            <p:spPr bwMode="auto">
              <a:xfrm>
                <a:off x="2238811" y="2081415"/>
                <a:ext cx="2328626" cy="52369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 anchor="ctr"/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3</a:t>
                </a:r>
                <a:r>
                  <a:rPr lang="zh-CN" altLang="en-US" sz="2800" b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个</a:t>
                </a:r>
                <a:r>
                  <a:rPr lang="en-US" altLang="zh-CN" sz="2800" b="1" i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a</a:t>
                </a:r>
                <a:r>
                  <a:rPr lang="zh-CN" altLang="en-US" sz="2800" b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相加的和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78D5AC57-63C5-4F63-874E-33631E050AAE}"/>
                  </a:ext>
                </a:extLst>
              </p:cNvPr>
              <p:cNvSpPr/>
              <p:nvPr/>
            </p:nvSpPr>
            <p:spPr bwMode="auto">
              <a:xfrm>
                <a:off x="2238811" y="2776500"/>
                <a:ext cx="2328626" cy="52369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 anchor="ctr"/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3</a:t>
                </a:r>
                <a:r>
                  <a:rPr lang="zh-CN" altLang="en-US" sz="2800" b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个</a:t>
                </a:r>
                <a:r>
                  <a:rPr lang="en-US" altLang="zh-CN" sz="2800" b="1" i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a</a:t>
                </a:r>
                <a:r>
                  <a:rPr lang="zh-CN" altLang="en-US" sz="2800" b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相乘的积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A8DC6DCA-809B-43D0-B54E-B2D76812E322}"/>
                  </a:ext>
                </a:extLst>
              </p:cNvPr>
              <p:cNvSpPr/>
              <p:nvPr/>
            </p:nvSpPr>
            <p:spPr bwMode="auto">
              <a:xfrm>
                <a:off x="2251510" y="3471586"/>
                <a:ext cx="1380985" cy="52369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 anchor="ctr"/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i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a</a:t>
                </a:r>
                <a:r>
                  <a:rPr lang="zh-CN" altLang="en-US" sz="2800" b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的</a:t>
                </a:r>
                <a:r>
                  <a:rPr lang="en-US" altLang="zh-CN" sz="2800" b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3</a:t>
                </a:r>
                <a:r>
                  <a:rPr lang="zh-CN" altLang="en-US" sz="2800" b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倍</a:t>
                </a: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FE9FA9A9-FA7D-4651-9B7A-B64747862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8811" y="4165982"/>
                <a:ext cx="943611" cy="711127"/>
              </a:xfrm>
              <a:prstGeom prst="rect">
                <a:avLst/>
              </a:prstGeom>
              <a:blipFill>
                <a:blip r:embed="rId3"/>
                <a:stretch>
                  <a:fillRect l="-12025" b="-15833"/>
                </a:stretch>
              </a:blipFill>
              <a:ln w="19050">
                <a:solidFill>
                  <a:srgbClr val="3399FF"/>
                </a:solidFill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r>
                  <a:rPr lang="zh-CN" altLang="en-US" dirty="0">
                    <a:noFill/>
                  </a:rPr>
                  <a:t> </a:t>
                </a: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0DCFE2BB-9AE9-4819-98D4-8B9AF79298FC}"/>
                  </a:ext>
                </a:extLst>
              </p:cNvPr>
              <p:cNvSpPr/>
              <p:nvPr/>
            </p:nvSpPr>
            <p:spPr bwMode="auto">
              <a:xfrm>
                <a:off x="6330970" y="642048"/>
                <a:ext cx="942879" cy="71095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 anchor="ctr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i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a</a:t>
                </a:r>
                <a:r>
                  <a:rPr lang="en-US" altLang="zh-CN" sz="2800" b="1" kern="0" baseline="3000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3</a:t>
                </a:r>
                <a:endParaRPr lang="zh-CN" altLang="en-US" sz="2400" b="1" kern="0" dirty="0">
                  <a:solidFill>
                    <a:srgbClr val="1C1C1C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1112DCD1-2218-4F7D-9451-11C00222D02E}"/>
                  </a:ext>
                </a:extLst>
              </p:cNvPr>
              <p:cNvSpPr/>
              <p:nvPr/>
            </p:nvSpPr>
            <p:spPr bwMode="auto">
              <a:xfrm>
                <a:off x="6330970" y="1538677"/>
                <a:ext cx="942879" cy="71095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 anchor="ctr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3</a:t>
                </a:r>
                <a:r>
                  <a:rPr lang="en-US" altLang="zh-CN" sz="2800" b="1" i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a</a:t>
                </a:r>
                <a:endParaRPr lang="zh-CN" altLang="en-US" sz="2400" b="1" kern="0" dirty="0">
                  <a:solidFill>
                    <a:srgbClr val="1C1C1C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9E70A6AA-759B-4AF0-9368-1E6193A589BA}"/>
                  </a:ext>
                </a:extLst>
              </p:cNvPr>
              <p:cNvSpPr/>
              <p:nvPr/>
            </p:nvSpPr>
            <p:spPr bwMode="auto">
              <a:xfrm>
                <a:off x="6330970" y="2435306"/>
                <a:ext cx="942879" cy="71254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 anchor="ctr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i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a</a:t>
                </a:r>
                <a:r>
                  <a:rPr lang="en-US" altLang="zh-CN" sz="2800" b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+3</a:t>
                </a:r>
                <a:endParaRPr lang="zh-CN" altLang="en-US" sz="2400" b="1" kern="0" dirty="0">
                  <a:solidFill>
                    <a:srgbClr val="1C1C1C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AED595EF-6EE8-4E45-8C78-04E7A8C15381}"/>
                  </a:ext>
                </a:extLst>
              </p:cNvPr>
              <p:cNvSpPr/>
              <p:nvPr/>
            </p:nvSpPr>
            <p:spPr bwMode="auto">
              <a:xfrm>
                <a:off x="6330970" y="3333521"/>
                <a:ext cx="942879" cy="71095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 anchor="ctr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i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a</a:t>
                </a:r>
                <a:r>
                  <a:rPr lang="en-US" altLang="zh-CN" sz="2800" b="1" kern="0" dirty="0">
                    <a:solidFill>
                      <a:srgbClr val="1C1C1C"/>
                    </a:solidFill>
                    <a:latin typeface="+mj-lt"/>
                    <a:ea typeface="黑体" panose="02010609060101010101" pitchFamily="49" charset="-122"/>
                  </a:rPr>
                  <a:t>-3</a:t>
                </a:r>
                <a:endParaRPr lang="zh-CN" altLang="en-US" sz="2400" b="1" kern="0" dirty="0">
                  <a:solidFill>
                    <a:srgbClr val="1C1C1C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BE283CB7-1C6A-4C43-ACED-38C295155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614" y="3837896"/>
              <a:ext cx="975445" cy="111566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A774ED04-3A4E-4A64-AFDD-56F08D278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1025525"/>
            <a:ext cx="4770349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找出下列式子中的方程。</a:t>
            </a:r>
          </a:p>
        </p:txBody>
      </p:sp>
      <p:sp>
        <p:nvSpPr>
          <p:cNvPr id="8" name="Text Box 27">
            <a:extLst>
              <a:ext uri="{FF2B5EF4-FFF2-40B4-BE49-F238E27FC236}">
                <a16:creationId xmlns:a16="http://schemas.microsoft.com/office/drawing/2014/main" id="{51C98917-6079-4EB9-8BF5-AFF54BB5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8" y="1660525"/>
            <a:ext cx="6950111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1.6+7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8.6			4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			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          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	         3+11≠12 </a:t>
            </a:r>
          </a:p>
        </p:txBody>
      </p:sp>
      <p:pic>
        <p:nvPicPr>
          <p:cNvPr id="3" name="图形 2" descr="复选标记">
            <a:extLst>
              <a:ext uri="{FF2B5EF4-FFF2-40B4-BE49-F238E27FC236}">
                <a16:creationId xmlns:a16="http://schemas.microsoft.com/office/drawing/2014/main" id="{6EA6B834-330A-4296-A20F-07933DCC9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23066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形 10" descr="复选标记">
            <a:extLst>
              <a:ext uri="{FF2B5EF4-FFF2-40B4-BE49-F238E27FC236}">
                <a16:creationId xmlns:a16="http://schemas.microsoft.com/office/drawing/2014/main" id="{AED554E1-D62F-4D3E-8097-46A0BA1BA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9670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62F2DA9-87A0-4013-B2D5-8F617748E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3251200"/>
            <a:ext cx="3330756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区别：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方程的必备条件</a:t>
            </a:r>
          </a:p>
        </p:txBody>
      </p:sp>
      <p:sp>
        <p:nvSpPr>
          <p:cNvPr id="6" name="左大括号 5">
            <a:extLst>
              <a:ext uri="{FF2B5EF4-FFF2-40B4-BE49-F238E27FC236}">
                <a16:creationId xmlns:a16="http://schemas.microsoft.com/office/drawing/2014/main" id="{8FB7F992-72B8-4893-922B-574E0D463F3B}"/>
              </a:ext>
            </a:extLst>
          </p:cNvPr>
          <p:cNvSpPr/>
          <p:nvPr/>
        </p:nvSpPr>
        <p:spPr>
          <a:xfrm>
            <a:off x="4162425" y="3749675"/>
            <a:ext cx="388938" cy="914400"/>
          </a:xfrm>
          <a:prstGeom prst="leftBrace">
            <a:avLst>
              <a:gd name="adj1" fmla="val 31862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CB5E393-58B0-434F-B2C1-EFB8AB750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174" y="3429000"/>
            <a:ext cx="4115063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必须含有未知数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AB47FF1-8943-4343-8E2D-FBEAEA647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174" y="4343400"/>
            <a:ext cx="4115063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必须是一个等式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61BC21A-374B-481D-8A89-D3FF1BC2A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225" y="296863"/>
            <a:ext cx="509629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方程与等式的联系与区别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5AEC065-1E8C-40C8-ADED-0A9FE1D76B31}"/>
              </a:ext>
            </a:extLst>
          </p:cNvPr>
          <p:cNvGrpSpPr>
            <a:grpSpLocks/>
          </p:cNvGrpSpPr>
          <p:nvPr/>
        </p:nvGrpSpPr>
        <p:grpSpPr bwMode="auto">
          <a:xfrm>
            <a:off x="4044950" y="1504950"/>
            <a:ext cx="4110038" cy="1924050"/>
            <a:chOff x="2190750" y="1638300"/>
            <a:chExt cx="4762500" cy="2453640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D91BBF94-0B15-4FAC-AFDF-C27A6089171C}"/>
                </a:ext>
              </a:extLst>
            </p:cNvPr>
            <p:cNvSpPr/>
            <p:nvPr/>
          </p:nvSpPr>
          <p:spPr bwMode="auto">
            <a:xfrm>
              <a:off x="2190750" y="1638300"/>
              <a:ext cx="4762500" cy="245364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0EBFB33-8442-4671-B2EA-B2AC6FCDB946}"/>
                </a:ext>
              </a:extLst>
            </p:cNvPr>
            <p:cNvSpPr/>
            <p:nvPr/>
          </p:nvSpPr>
          <p:spPr bwMode="auto">
            <a:xfrm>
              <a:off x="3478409" y="2571575"/>
              <a:ext cx="2218453" cy="11094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24" name="文本框 4">
              <a:extLst>
                <a:ext uri="{FF2B5EF4-FFF2-40B4-BE49-F238E27FC236}">
                  <a16:creationId xmlns:a16="http://schemas.microsoft.com/office/drawing/2014/main" id="{0E716746-8B81-42A5-BAB7-621742E9C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8686" y="1785256"/>
              <a:ext cx="1158172" cy="84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hangingPunct="1">
                <a:lnSpc>
                  <a:spcPct val="13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等式</a:t>
              </a:r>
            </a:p>
          </p:txBody>
        </p:sp>
        <p:sp>
          <p:nvSpPr>
            <p:cNvPr id="17425" name="文本框 5">
              <a:extLst>
                <a:ext uri="{FF2B5EF4-FFF2-40B4-BE49-F238E27FC236}">
                  <a16:creationId xmlns:a16="http://schemas.microsoft.com/office/drawing/2014/main" id="{2801776E-E11B-4231-A9B6-14792FBD2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0320" y="2702090"/>
              <a:ext cx="1043357" cy="755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hangingPunct="1">
                <a:lnSpc>
                  <a:spcPct val="130000"/>
                </a:lnSpc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方程</a:t>
              </a: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7789A5A2-4C9C-4BAA-8254-E799C8F9E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1963738"/>
            <a:ext cx="3330756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联系：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7">
            <a:extLst>
              <a:ext uri="{FF2B5EF4-FFF2-40B4-BE49-F238E27FC236}">
                <a16:creationId xmlns:a16="http://schemas.microsoft.com/office/drawing/2014/main" id="{5AA5E5A8-D8FA-4600-B32C-235FD39BC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965200"/>
            <a:ext cx="605376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等式与方程之间有什么关系？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5" grpId="0"/>
      <p:bldP spid="6" grpId="0" animBg="1"/>
      <p:bldP spid="12" grpId="0"/>
      <p:bldP spid="13" grpId="0"/>
      <p:bldP spid="14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">
            <a:extLst>
              <a:ext uri="{FF2B5EF4-FFF2-40B4-BE49-F238E27FC236}">
                <a16:creationId xmlns:a16="http://schemas.microsoft.com/office/drawing/2014/main" id="{B533A375-635A-4BAF-B590-C78D22D95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1123950"/>
            <a:ext cx="230144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解方程。</a:t>
            </a:r>
          </a:p>
        </p:txBody>
      </p:sp>
      <p:graphicFrame>
        <p:nvGraphicFramePr>
          <p:cNvPr id="19459" name="对象 5">
            <a:extLst>
              <a:ext uri="{FF2B5EF4-FFF2-40B4-BE49-F238E27FC236}">
                <a16:creationId xmlns:a16="http://schemas.microsoft.com/office/drawing/2014/main" id="{14B3CAA0-9AB4-452E-8ED2-F26ACD4D2D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8088" y="1619250"/>
          <a:ext cx="204946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753" imgH="393529" progId="Equation.DSMT4">
                  <p:embed/>
                </p:oleObj>
              </mc:Choice>
              <mc:Fallback>
                <p:oleObj name="Equation" r:id="rId2" imgW="799753" imgH="393529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1619250"/>
                        <a:ext cx="2049462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F1635713-8BFB-41C5-A731-7745C2DA50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3775" y="2576513"/>
          <a:ext cx="20510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753" imgH="393529" progId="Equation.DSMT4">
                  <p:embed/>
                </p:oleObj>
              </mc:Choice>
              <mc:Fallback>
                <p:oleObj name="Equation" r:id="rId4" imgW="799753" imgH="393529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2576513"/>
                        <a:ext cx="205105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8B2694BB-EF8E-41A2-BDC0-8BAC5D4583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6475" y="3535363"/>
          <a:ext cx="12033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696" imgH="393529" progId="Equation.DSMT4">
                  <p:embed/>
                </p:oleObj>
              </mc:Choice>
              <mc:Fallback>
                <p:oleObj name="Equation" r:id="rId6" imgW="469696" imgH="393529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3535363"/>
                        <a:ext cx="12033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文本框 8">
            <a:extLst>
              <a:ext uri="{FF2B5EF4-FFF2-40B4-BE49-F238E27FC236}">
                <a16:creationId xmlns:a16="http://schemas.microsoft.com/office/drawing/2014/main" id="{82A32FD1-ED83-485B-91C6-A553C71B1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13" y="1808163"/>
            <a:ext cx="2571151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4+0.7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=102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67C6206-34E5-4820-BA74-0152991AC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987" y="2559050"/>
            <a:ext cx="245571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0.7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=102-4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EC5B6AA-C47A-4233-A6D5-A64EEBD00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688" y="3249613"/>
            <a:ext cx="181525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0.7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=98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2B34C9B-511B-472C-B921-59A2017B2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3" y="3911600"/>
            <a:ext cx="145406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=140</a:t>
            </a:r>
          </a:p>
        </p:txBody>
      </p:sp>
      <p:grpSp>
        <p:nvGrpSpPr>
          <p:cNvPr id="13" name="组合 16">
            <a:extLst>
              <a:ext uri="{FF2B5EF4-FFF2-40B4-BE49-F238E27FC236}">
                <a16:creationId xmlns:a16="http://schemas.microsoft.com/office/drawing/2014/main" id="{E64DA184-B76A-43D5-BC83-530E4FF89E1D}"/>
              </a:ext>
            </a:extLst>
          </p:cNvPr>
          <p:cNvGrpSpPr>
            <a:grpSpLocks/>
          </p:cNvGrpSpPr>
          <p:nvPr/>
        </p:nvGrpSpPr>
        <p:grpSpPr bwMode="auto">
          <a:xfrm>
            <a:off x="175495" y="512483"/>
            <a:ext cx="1868488" cy="583175"/>
            <a:chOff x="238327" y="528776"/>
            <a:chExt cx="1868152" cy="584201"/>
          </a:xfrm>
        </p:grpSpPr>
        <p:sp>
          <p:nvSpPr>
            <p:cNvPr id="14" name="圆角矩形 34">
              <a:extLst>
                <a:ext uri="{FF2B5EF4-FFF2-40B4-BE49-F238E27FC236}">
                  <a16:creationId xmlns:a16="http://schemas.microsoft.com/office/drawing/2014/main" id="{7B4860F6-90B2-46E8-B93E-04BC7B11A756}"/>
                </a:ext>
              </a:extLst>
            </p:cNvPr>
            <p:cNvSpPr/>
            <p:nvPr/>
          </p:nvSpPr>
          <p:spPr>
            <a:xfrm>
              <a:off x="238327" y="534623"/>
              <a:ext cx="1868152" cy="572506"/>
            </a:xfrm>
            <a:prstGeom prst="roundRect">
              <a:avLst>
                <a:gd name="adj" fmla="val 17501"/>
              </a:avLst>
            </a:prstGeom>
            <a:noFill/>
            <a:ln>
              <a:solidFill>
                <a:srgbClr val="ABD6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857DE1C2-92B2-4CF7-BD24-795EE0F5E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63" y="528776"/>
              <a:ext cx="1759082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hangingPunct="1"/>
              <a:r>
                <a:rPr lang="zh-CN" altLang="en-US" sz="32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练与学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1">
            <a:extLst>
              <a:ext uri="{FF2B5EF4-FFF2-40B4-BE49-F238E27FC236}">
                <a16:creationId xmlns:a16="http://schemas.microsoft.com/office/drawing/2014/main" id="{5A0DB7B0-0486-480C-878C-5A9B5A382C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4788" y="1150938"/>
          <a:ext cx="15621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336" imgH="393529" progId="Equation.DSMT4">
                  <p:embed/>
                </p:oleObj>
              </mc:Choice>
              <mc:Fallback>
                <p:oleObj name="Equation" r:id="rId2" imgW="609336" imgH="393529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1150938"/>
                        <a:ext cx="1562100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4808E442-214E-4D06-B2C0-280ADF65FE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7338" y="2460625"/>
          <a:ext cx="19843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028" imgH="177646" progId="Equation.DSMT4">
                  <p:embed/>
                </p:oleObj>
              </mc:Choice>
              <mc:Fallback>
                <p:oleObj name="Equation" r:id="rId4" imgW="774028" imgH="177646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2460625"/>
                        <a:ext cx="19843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47668880-B6C9-4086-925C-4828D6ACC0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7338" y="3128963"/>
          <a:ext cx="12366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181" imgH="177646" progId="Equation.DSMT4">
                  <p:embed/>
                </p:oleObj>
              </mc:Choice>
              <mc:Fallback>
                <p:oleObj name="Equation" r:id="rId6" imgW="482181" imgH="177646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3128963"/>
                        <a:ext cx="12366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对象 4">
            <a:extLst>
              <a:ext uri="{FF2B5EF4-FFF2-40B4-BE49-F238E27FC236}">
                <a16:creationId xmlns:a16="http://schemas.microsoft.com/office/drawing/2014/main" id="{DE3D9B04-7CEA-424C-B49F-5D746036F9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1875" y="1150938"/>
          <a:ext cx="237648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6698" imgH="393529" progId="Equation.DSMT4">
                  <p:embed/>
                </p:oleObj>
              </mc:Choice>
              <mc:Fallback>
                <p:oleObj name="Equation" r:id="rId8" imgW="926698" imgH="393529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5" y="1150938"/>
                        <a:ext cx="2376488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28D58F12-CFC4-4EA7-B599-6186375802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13425" y="2235200"/>
          <a:ext cx="146526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252" imgH="393529" progId="Equation.DSMT4">
                  <p:embed/>
                </p:oleObj>
              </mc:Choice>
              <mc:Fallback>
                <p:oleObj name="Equation" r:id="rId10" imgW="571252" imgH="393529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425" y="2235200"/>
                        <a:ext cx="1465263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BCF5E513-BF1A-41D3-A411-0720113FFE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3317875"/>
          <a:ext cx="11715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7002" imgH="177723" progId="Equation.DSMT4">
                  <p:embed/>
                </p:oleObj>
              </mc:Choice>
              <mc:Fallback>
                <p:oleObj name="Equation" r:id="rId12" imgW="457002" imgH="177723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317875"/>
                        <a:ext cx="11715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13ECF39B-0A2E-4EB1-A8E1-68FDD3C02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1233488"/>
            <a:ext cx="4852987" cy="627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j-lt"/>
                <a:ea typeface="黑体" panose="02010609060101010101" pitchFamily="49" charset="-122"/>
                <a:sym typeface="宋体" panose="02010600030101010101" pitchFamily="2" charset="-122"/>
              </a:rPr>
              <a:t>解方程的依据是什么？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6D46CAA-1612-4077-8DCA-E0E4AB4A0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1993900"/>
            <a:ext cx="8653462" cy="1273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+mn-lt"/>
                <a:ea typeface="+mn-ea"/>
                <a:sym typeface="宋体" panose="02010600030101010101" pitchFamily="2" charset="-122"/>
              </a:rPr>
              <a:t>等式性质1：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等式两边同时加上（减去）同一个数，结果仍然相等。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140C6FE-A23F-475D-8A44-2333F53DC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3306763"/>
            <a:ext cx="8651875" cy="1273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+mn-lt"/>
                <a:ea typeface="+mn-ea"/>
                <a:sym typeface="宋体" panose="02010600030101010101" pitchFamily="2" charset="-122"/>
              </a:rPr>
              <a:t>等式性质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ea typeface="+mn-ea"/>
                <a:sym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+mn-lt"/>
                <a:ea typeface="+mn-ea"/>
                <a:sym typeface="宋体" panose="02010600030101010101" pitchFamily="2" charset="-122"/>
              </a:rPr>
              <a:t>：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等式两边同时乘（除以）同一个不为0的数，结果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仍然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相等。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65D393B-6EDC-49D5-836A-C51228AC36FD}"/>
              </a:ext>
            </a:extLst>
          </p:cNvPr>
          <p:cNvGrpSpPr>
            <a:grpSpLocks/>
          </p:cNvGrpSpPr>
          <p:nvPr/>
        </p:nvGrpSpPr>
        <p:grpSpPr bwMode="auto">
          <a:xfrm>
            <a:off x="3184741" y="441325"/>
            <a:ext cx="2672920" cy="715963"/>
            <a:chOff x="3185382" y="440705"/>
            <a:chExt cx="2673030" cy="717126"/>
          </a:xfrm>
        </p:grpSpPr>
        <p:pic>
          <p:nvPicPr>
            <p:cNvPr id="21510" name="图片 7">
              <a:extLst>
                <a:ext uri="{FF2B5EF4-FFF2-40B4-BE49-F238E27FC236}">
                  <a16:creationId xmlns:a16="http://schemas.microsoft.com/office/drawing/2014/main" id="{06498F0E-0875-4505-ABAF-AAA8DFB9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7" t="34338" r="8842" b="43015"/>
            <a:stretch>
              <a:fillRect/>
            </a:stretch>
          </p:blipFill>
          <p:spPr bwMode="auto">
            <a:xfrm>
              <a:off x="3210567" y="497431"/>
              <a:ext cx="262265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文本框 5">
              <a:extLst>
                <a:ext uri="{FF2B5EF4-FFF2-40B4-BE49-F238E27FC236}">
                  <a16:creationId xmlns:a16="http://schemas.microsoft.com/office/drawing/2014/main" id="{EF0E529E-FF0E-4333-9EFA-C6C57DC3D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5382" y="440705"/>
              <a:ext cx="267303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hangingPunct="1">
                <a:lnSpc>
                  <a:spcPct val="130000"/>
                </a:lnSpc>
              </a:pPr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等式的性质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algn="l"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 smtClean="0">
            <a:solidFill>
              <a:srgbClr val="1C1C1C"/>
            </a:solidFill>
            <a:latin typeface="+mj-lt"/>
            <a:ea typeface="黑体" panose="02010609060101010101" pitchFamily="49" charset="-122"/>
          </a:defRPr>
        </a:defPPr>
      </a:lst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just" hangingPunct="1">
          <a:lnSpc>
            <a:spcPct val="130000"/>
          </a:lnSpc>
          <a:defRPr sz="3200" b="1" dirty="0" smtClean="0">
            <a:solidFill>
              <a:srgbClr val="000000"/>
            </a:solidFill>
            <a:latin typeface="黑体" panose="02010609060101010101" pitchFamily="49" charset="-122"/>
            <a:ea typeface="黑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770</Words>
  <Application>Microsoft Office PowerPoint</Application>
  <PresentationFormat>全屏显示(16:9)</PresentationFormat>
  <Paragraphs>106</Paragraphs>
  <Slides>17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等线</vt:lpstr>
      <vt:lpstr>黑体</vt:lpstr>
      <vt:lpstr>楷体</vt:lpstr>
      <vt:lpstr>思源宋体 CN</vt:lpstr>
      <vt:lpstr>宋体</vt:lpstr>
      <vt:lpstr>幼圆</vt:lpstr>
      <vt:lpstr>Arial</vt:lpstr>
      <vt:lpstr>Times New Roman</vt:lpstr>
      <vt:lpstr>2_Office 主题​​</vt:lpstr>
      <vt:lpstr>3_Office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dc:description>声  明_x000d_
_x000d_
本文件仅用于个人学习、研究或欣赏，以及其他非商业性或非盈利性用途，但同时应遵守著作权法及其他相关法律的规定，不得侵犯本司及相关权利人的合法权利。_x000d_
除此以外，将本文件任何内容用于其他用途时，应获得授权，如发现未经授权用于商业或盈利用途将追加侵权者的法律责任。_x000d_
_x000d_
武汉天成贵龙文化传播有限公司_x000d_
湖北山河律师事务所</dc:description>
  <cp:lastModifiedBy>魏洲 许</cp:lastModifiedBy>
  <cp:revision>245</cp:revision>
  <dcterms:created xsi:type="dcterms:W3CDTF">2017-09-12T01:24:55Z</dcterms:created>
  <dcterms:modified xsi:type="dcterms:W3CDTF">2023-02-12T15:47:14Z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