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3"/>
  </p:sldMasterIdLst>
  <p:notesMasterIdLst>
    <p:notesMasterId r:id="rId14"/>
  </p:notesMasterIdLst>
  <p:handoutMasterIdLst>
    <p:handoutMasterId r:id="rId17"/>
  </p:handoutMasterIdLst>
  <p:sldIdLst>
    <p:sldId id="613" r:id="rId4"/>
    <p:sldId id="568" r:id="rId5"/>
    <p:sldId id="588" r:id="rId6"/>
    <p:sldId id="606" r:id="rId7"/>
    <p:sldId id="615" r:id="rId8"/>
    <p:sldId id="616" r:id="rId9"/>
    <p:sldId id="617" r:id="rId10"/>
    <p:sldId id="618" r:id="rId11"/>
    <p:sldId id="619" r:id="rId12"/>
    <p:sldId id="580" r:id="rId13"/>
    <p:sldId id="635" r:id="rId15"/>
    <p:sldId id="627" r:id="rId16"/>
  </p:sldIdLst>
  <p:sldSz cx="9144000" cy="5143500"/>
  <p:notesSz cx="6858000" cy="9144000"/>
  <p:custDataLst>
    <p:tags r:id="rId22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1" clrIdx="2"/>
  <p:cmAuthor id="4" name="优翼" initials="校" lastIdx="1" clrIdx="3"/>
  <p:cmAuthor id="5" name="HQ" initials="H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87FF"/>
    <a:srgbClr val="FFC000"/>
    <a:srgbClr val="E0E0E0"/>
    <a:srgbClr val="338F87"/>
    <a:srgbClr val="45BDB5"/>
    <a:srgbClr val="0071C8"/>
    <a:srgbClr val="009ACC"/>
    <a:srgbClr val="003648"/>
    <a:srgbClr val="00658A"/>
    <a:srgbClr val="009F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51"/>
        <p:guide pos="3133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2" Type="http://schemas.openxmlformats.org/officeDocument/2006/relationships/tags" Target="tags/tag12.xml"/><Relationship Id="rId21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922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2113"/>
            <a:ext cx="6858000" cy="1791427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626"/>
            <a:ext cx="6858000" cy="1242325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8035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72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824"/>
            <a:ext cx="7886700" cy="2140421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3494"/>
            <a:ext cx="7886700" cy="112559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0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55"/>
            <a:ext cx="7886700" cy="994576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384"/>
            <a:ext cx="3868340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569"/>
            <a:ext cx="3868340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384"/>
            <a:ext cx="3887391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569"/>
            <a:ext cx="3887391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8035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7250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62"/>
            <a:ext cx="2057400" cy="4390425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62"/>
            <a:ext cx="6052930" cy="4390425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tags" Target="../tags/tag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0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/>
        </p:nvSpPr>
        <p:spPr>
          <a:xfrm>
            <a:off x="387470" y="919482"/>
            <a:ext cx="8356667" cy="4052666"/>
          </a:xfrm>
          <a:custGeom>
            <a:avLst/>
            <a:gdLst>
              <a:gd name="connsiteX0" fmla="*/ 169173 w 11204391"/>
              <a:gd name="connsiteY0" fmla="*/ 69424 h 5403555"/>
              <a:gd name="connsiteX1" fmla="*/ 1261373 w 11204391"/>
              <a:gd name="connsiteY1" fmla="*/ 94824 h 5403555"/>
              <a:gd name="connsiteX2" fmla="*/ 2048773 w 11204391"/>
              <a:gd name="connsiteY2" fmla="*/ 5924 h 5403555"/>
              <a:gd name="connsiteX3" fmla="*/ 3280673 w 11204391"/>
              <a:gd name="connsiteY3" fmla="*/ 69424 h 5403555"/>
              <a:gd name="connsiteX4" fmla="*/ 4728473 w 11204391"/>
              <a:gd name="connsiteY4" fmla="*/ 31324 h 5403555"/>
              <a:gd name="connsiteX5" fmla="*/ 6188973 w 11204391"/>
              <a:gd name="connsiteY5" fmla="*/ 132924 h 5403555"/>
              <a:gd name="connsiteX6" fmla="*/ 7560573 w 11204391"/>
              <a:gd name="connsiteY6" fmla="*/ 69424 h 5403555"/>
              <a:gd name="connsiteX7" fmla="*/ 8932173 w 11204391"/>
              <a:gd name="connsiteY7" fmla="*/ 69424 h 5403555"/>
              <a:gd name="connsiteX8" fmla="*/ 9605273 w 11204391"/>
              <a:gd name="connsiteY8" fmla="*/ 132924 h 5403555"/>
              <a:gd name="connsiteX9" fmla="*/ 11002273 w 11204391"/>
              <a:gd name="connsiteY9" fmla="*/ 82124 h 5403555"/>
              <a:gd name="connsiteX10" fmla="*/ 11065773 w 11204391"/>
              <a:gd name="connsiteY10" fmla="*/ 1402924 h 5403555"/>
              <a:gd name="connsiteX11" fmla="*/ 11141973 w 11204391"/>
              <a:gd name="connsiteY11" fmla="*/ 2787224 h 5403555"/>
              <a:gd name="connsiteX12" fmla="*/ 11091173 w 11204391"/>
              <a:gd name="connsiteY12" fmla="*/ 3701624 h 5403555"/>
              <a:gd name="connsiteX13" fmla="*/ 11116573 w 11204391"/>
              <a:gd name="connsiteY13" fmla="*/ 4870024 h 5403555"/>
              <a:gd name="connsiteX14" fmla="*/ 11141973 w 11204391"/>
              <a:gd name="connsiteY14" fmla="*/ 5225624 h 5403555"/>
              <a:gd name="connsiteX15" fmla="*/ 10214873 w 11204391"/>
              <a:gd name="connsiteY15" fmla="*/ 5276424 h 5403555"/>
              <a:gd name="connsiteX16" fmla="*/ 8144773 w 11204391"/>
              <a:gd name="connsiteY16" fmla="*/ 5365324 h 5403555"/>
              <a:gd name="connsiteX17" fmla="*/ 6392173 w 11204391"/>
              <a:gd name="connsiteY17" fmla="*/ 5301824 h 5403555"/>
              <a:gd name="connsiteX18" fmla="*/ 4271273 w 11204391"/>
              <a:gd name="connsiteY18" fmla="*/ 5403424 h 5403555"/>
              <a:gd name="connsiteX19" fmla="*/ 2544073 w 11204391"/>
              <a:gd name="connsiteY19" fmla="*/ 5276424 h 5403555"/>
              <a:gd name="connsiteX20" fmla="*/ 575573 w 11204391"/>
              <a:gd name="connsiteY20" fmla="*/ 5352624 h 5403555"/>
              <a:gd name="connsiteX21" fmla="*/ 29473 w 11204391"/>
              <a:gd name="connsiteY21" fmla="*/ 5339924 h 5403555"/>
              <a:gd name="connsiteX22" fmla="*/ 67573 w 11204391"/>
              <a:gd name="connsiteY22" fmla="*/ 4679524 h 5403555"/>
              <a:gd name="connsiteX23" fmla="*/ 16773 w 11204391"/>
              <a:gd name="connsiteY23" fmla="*/ 3790524 h 5403555"/>
              <a:gd name="connsiteX24" fmla="*/ 67573 w 11204391"/>
              <a:gd name="connsiteY24" fmla="*/ 2406224 h 5403555"/>
              <a:gd name="connsiteX25" fmla="*/ 29473 w 11204391"/>
              <a:gd name="connsiteY25" fmla="*/ 1288624 h 5403555"/>
              <a:gd name="connsiteX26" fmla="*/ 92973 w 11204391"/>
              <a:gd name="connsiteY26" fmla="*/ 856824 h 5403555"/>
              <a:gd name="connsiteX27" fmla="*/ 29473 w 11204391"/>
              <a:gd name="connsiteY27" fmla="*/ 158324 h 5403555"/>
              <a:gd name="connsiteX28" fmla="*/ 169173 w 11204391"/>
              <a:gd name="connsiteY28" fmla="*/ 69424 h 5403555"/>
              <a:gd name="connsiteX0-1" fmla="*/ 169173 w 11204391"/>
              <a:gd name="connsiteY0-2" fmla="*/ 69424 h 5403555"/>
              <a:gd name="connsiteX1-3" fmla="*/ 1261373 w 11204391"/>
              <a:gd name="connsiteY1-4" fmla="*/ 94824 h 5403555"/>
              <a:gd name="connsiteX2-5" fmla="*/ 2048773 w 11204391"/>
              <a:gd name="connsiteY2-6" fmla="*/ 5924 h 5403555"/>
              <a:gd name="connsiteX3-7" fmla="*/ 3280673 w 11204391"/>
              <a:gd name="connsiteY3-8" fmla="*/ 69424 h 5403555"/>
              <a:gd name="connsiteX4-9" fmla="*/ 4728473 w 11204391"/>
              <a:gd name="connsiteY4-10" fmla="*/ 31324 h 5403555"/>
              <a:gd name="connsiteX5-11" fmla="*/ 6188973 w 11204391"/>
              <a:gd name="connsiteY5-12" fmla="*/ 132924 h 5403555"/>
              <a:gd name="connsiteX6-13" fmla="*/ 7560573 w 11204391"/>
              <a:gd name="connsiteY6-14" fmla="*/ 69424 h 5403555"/>
              <a:gd name="connsiteX7-15" fmla="*/ 8932173 w 11204391"/>
              <a:gd name="connsiteY7-16" fmla="*/ 69424 h 5403555"/>
              <a:gd name="connsiteX8-17" fmla="*/ 9605273 w 11204391"/>
              <a:gd name="connsiteY8-18" fmla="*/ 132924 h 5403555"/>
              <a:gd name="connsiteX9-19" fmla="*/ 11002273 w 11204391"/>
              <a:gd name="connsiteY9-20" fmla="*/ 82124 h 5403555"/>
              <a:gd name="connsiteX10-21" fmla="*/ 11065773 w 11204391"/>
              <a:gd name="connsiteY10-22" fmla="*/ 1402924 h 5403555"/>
              <a:gd name="connsiteX11-23" fmla="*/ 11141973 w 11204391"/>
              <a:gd name="connsiteY11-24" fmla="*/ 2787224 h 5403555"/>
              <a:gd name="connsiteX12-25" fmla="*/ 11091173 w 11204391"/>
              <a:gd name="connsiteY12-26" fmla="*/ 3701624 h 5403555"/>
              <a:gd name="connsiteX13-27" fmla="*/ 11116573 w 11204391"/>
              <a:gd name="connsiteY13-28" fmla="*/ 4870024 h 5403555"/>
              <a:gd name="connsiteX14-29" fmla="*/ 11141973 w 11204391"/>
              <a:gd name="connsiteY14-30" fmla="*/ 5225624 h 5403555"/>
              <a:gd name="connsiteX15-31" fmla="*/ 10214873 w 11204391"/>
              <a:gd name="connsiteY15-32" fmla="*/ 5276424 h 5403555"/>
              <a:gd name="connsiteX16-33" fmla="*/ 8144773 w 11204391"/>
              <a:gd name="connsiteY16-34" fmla="*/ 5365324 h 5403555"/>
              <a:gd name="connsiteX17-35" fmla="*/ 6392173 w 11204391"/>
              <a:gd name="connsiteY17-36" fmla="*/ 5301824 h 5403555"/>
              <a:gd name="connsiteX18-37" fmla="*/ 4271273 w 11204391"/>
              <a:gd name="connsiteY18-38" fmla="*/ 5403424 h 5403555"/>
              <a:gd name="connsiteX19-39" fmla="*/ 2544073 w 11204391"/>
              <a:gd name="connsiteY19-40" fmla="*/ 5276424 h 5403555"/>
              <a:gd name="connsiteX20-41" fmla="*/ 575573 w 11204391"/>
              <a:gd name="connsiteY20-42" fmla="*/ 5352624 h 5403555"/>
              <a:gd name="connsiteX21-43" fmla="*/ 29473 w 11204391"/>
              <a:gd name="connsiteY21-44" fmla="*/ 5339924 h 5403555"/>
              <a:gd name="connsiteX22-45" fmla="*/ 67573 w 11204391"/>
              <a:gd name="connsiteY22-46" fmla="*/ 4679524 h 5403555"/>
              <a:gd name="connsiteX23-47" fmla="*/ 16773 w 11204391"/>
              <a:gd name="connsiteY23-48" fmla="*/ 3790524 h 5403555"/>
              <a:gd name="connsiteX24-49" fmla="*/ 67573 w 11204391"/>
              <a:gd name="connsiteY24-50" fmla="*/ 2406224 h 5403555"/>
              <a:gd name="connsiteX25-51" fmla="*/ 29473 w 11204391"/>
              <a:gd name="connsiteY25-52" fmla="*/ 1288624 h 5403555"/>
              <a:gd name="connsiteX26-53" fmla="*/ 92973 w 11204391"/>
              <a:gd name="connsiteY26-54" fmla="*/ 856824 h 5403555"/>
              <a:gd name="connsiteX27-55" fmla="*/ 169173 w 11204391"/>
              <a:gd name="connsiteY27-56" fmla="*/ 69424 h 5403555"/>
              <a:gd name="connsiteX0-57" fmla="*/ 169173 w 11142223"/>
              <a:gd name="connsiteY0-58" fmla="*/ 69424 h 5403555"/>
              <a:gd name="connsiteX1-59" fmla="*/ 1261373 w 11142223"/>
              <a:gd name="connsiteY1-60" fmla="*/ 94824 h 5403555"/>
              <a:gd name="connsiteX2-61" fmla="*/ 2048773 w 11142223"/>
              <a:gd name="connsiteY2-62" fmla="*/ 5924 h 5403555"/>
              <a:gd name="connsiteX3-63" fmla="*/ 3280673 w 11142223"/>
              <a:gd name="connsiteY3-64" fmla="*/ 69424 h 5403555"/>
              <a:gd name="connsiteX4-65" fmla="*/ 4728473 w 11142223"/>
              <a:gd name="connsiteY4-66" fmla="*/ 31324 h 5403555"/>
              <a:gd name="connsiteX5-67" fmla="*/ 6188973 w 11142223"/>
              <a:gd name="connsiteY5-68" fmla="*/ 132924 h 5403555"/>
              <a:gd name="connsiteX6-69" fmla="*/ 7560573 w 11142223"/>
              <a:gd name="connsiteY6-70" fmla="*/ 69424 h 5403555"/>
              <a:gd name="connsiteX7-71" fmla="*/ 8932173 w 11142223"/>
              <a:gd name="connsiteY7-72" fmla="*/ 69424 h 5403555"/>
              <a:gd name="connsiteX8-73" fmla="*/ 9605273 w 11142223"/>
              <a:gd name="connsiteY8-74" fmla="*/ 132924 h 5403555"/>
              <a:gd name="connsiteX9-75" fmla="*/ 11002273 w 11142223"/>
              <a:gd name="connsiteY9-76" fmla="*/ 82124 h 5403555"/>
              <a:gd name="connsiteX10-77" fmla="*/ 11065773 w 11142223"/>
              <a:gd name="connsiteY10-78" fmla="*/ 1402924 h 5403555"/>
              <a:gd name="connsiteX11-79" fmla="*/ 11141973 w 11142223"/>
              <a:gd name="connsiteY11-80" fmla="*/ 2787224 h 5403555"/>
              <a:gd name="connsiteX12-81" fmla="*/ 11091173 w 11142223"/>
              <a:gd name="connsiteY12-82" fmla="*/ 3701624 h 5403555"/>
              <a:gd name="connsiteX13-83" fmla="*/ 11116573 w 11142223"/>
              <a:gd name="connsiteY13-84" fmla="*/ 4870024 h 5403555"/>
              <a:gd name="connsiteX14-85" fmla="*/ 11014973 w 11142223"/>
              <a:gd name="connsiteY14-86" fmla="*/ 5263724 h 5403555"/>
              <a:gd name="connsiteX15-87" fmla="*/ 10214873 w 11142223"/>
              <a:gd name="connsiteY15-88" fmla="*/ 5276424 h 5403555"/>
              <a:gd name="connsiteX16-89" fmla="*/ 8144773 w 11142223"/>
              <a:gd name="connsiteY16-90" fmla="*/ 5365324 h 5403555"/>
              <a:gd name="connsiteX17-91" fmla="*/ 6392173 w 11142223"/>
              <a:gd name="connsiteY17-92" fmla="*/ 5301824 h 5403555"/>
              <a:gd name="connsiteX18-93" fmla="*/ 4271273 w 11142223"/>
              <a:gd name="connsiteY18-94" fmla="*/ 5403424 h 5403555"/>
              <a:gd name="connsiteX19-95" fmla="*/ 2544073 w 11142223"/>
              <a:gd name="connsiteY19-96" fmla="*/ 5276424 h 5403555"/>
              <a:gd name="connsiteX20-97" fmla="*/ 575573 w 11142223"/>
              <a:gd name="connsiteY20-98" fmla="*/ 5352624 h 5403555"/>
              <a:gd name="connsiteX21-99" fmla="*/ 29473 w 11142223"/>
              <a:gd name="connsiteY21-100" fmla="*/ 5339924 h 5403555"/>
              <a:gd name="connsiteX22-101" fmla="*/ 67573 w 11142223"/>
              <a:gd name="connsiteY22-102" fmla="*/ 4679524 h 5403555"/>
              <a:gd name="connsiteX23-103" fmla="*/ 16773 w 11142223"/>
              <a:gd name="connsiteY23-104" fmla="*/ 3790524 h 5403555"/>
              <a:gd name="connsiteX24-105" fmla="*/ 67573 w 11142223"/>
              <a:gd name="connsiteY24-106" fmla="*/ 2406224 h 5403555"/>
              <a:gd name="connsiteX25-107" fmla="*/ 29473 w 11142223"/>
              <a:gd name="connsiteY25-108" fmla="*/ 1288624 h 5403555"/>
              <a:gd name="connsiteX26-109" fmla="*/ 92973 w 11142223"/>
              <a:gd name="connsiteY26-110" fmla="*/ 856824 h 5403555"/>
              <a:gd name="connsiteX27-111" fmla="*/ 169173 w 11142223"/>
              <a:gd name="connsiteY27-112" fmla="*/ 69424 h 540355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</a:cxnLst>
            <a:rect l="l" t="t" r="r" b="b"/>
            <a:pathLst>
              <a:path w="11142223" h="5403555">
                <a:moveTo>
                  <a:pt x="169173" y="69424"/>
                </a:moveTo>
                <a:cubicBezTo>
                  <a:pt x="363906" y="-57576"/>
                  <a:pt x="948106" y="105407"/>
                  <a:pt x="1261373" y="94824"/>
                </a:cubicBezTo>
                <a:cubicBezTo>
                  <a:pt x="1574640" y="84241"/>
                  <a:pt x="1712223" y="10157"/>
                  <a:pt x="2048773" y="5924"/>
                </a:cubicBezTo>
                <a:cubicBezTo>
                  <a:pt x="2385323" y="1691"/>
                  <a:pt x="2834056" y="65191"/>
                  <a:pt x="3280673" y="69424"/>
                </a:cubicBezTo>
                <a:cubicBezTo>
                  <a:pt x="3727290" y="73657"/>
                  <a:pt x="4243756" y="20741"/>
                  <a:pt x="4728473" y="31324"/>
                </a:cubicBezTo>
                <a:cubicBezTo>
                  <a:pt x="5213190" y="41907"/>
                  <a:pt x="5716956" y="126574"/>
                  <a:pt x="6188973" y="132924"/>
                </a:cubicBezTo>
                <a:cubicBezTo>
                  <a:pt x="6660990" y="139274"/>
                  <a:pt x="7103373" y="80007"/>
                  <a:pt x="7560573" y="69424"/>
                </a:cubicBezTo>
                <a:cubicBezTo>
                  <a:pt x="8017773" y="58841"/>
                  <a:pt x="8591390" y="58841"/>
                  <a:pt x="8932173" y="69424"/>
                </a:cubicBezTo>
                <a:cubicBezTo>
                  <a:pt x="9272956" y="80007"/>
                  <a:pt x="9260256" y="130807"/>
                  <a:pt x="9605273" y="132924"/>
                </a:cubicBezTo>
                <a:cubicBezTo>
                  <a:pt x="9950290" y="135041"/>
                  <a:pt x="10758856" y="-129543"/>
                  <a:pt x="11002273" y="82124"/>
                </a:cubicBezTo>
                <a:cubicBezTo>
                  <a:pt x="11245690" y="293791"/>
                  <a:pt x="11042490" y="952074"/>
                  <a:pt x="11065773" y="1402924"/>
                </a:cubicBezTo>
                <a:cubicBezTo>
                  <a:pt x="11089056" y="1853774"/>
                  <a:pt x="11137740" y="2404107"/>
                  <a:pt x="11141973" y="2787224"/>
                </a:cubicBezTo>
                <a:cubicBezTo>
                  <a:pt x="11146206" y="3170341"/>
                  <a:pt x="11095406" y="3354491"/>
                  <a:pt x="11091173" y="3701624"/>
                </a:cubicBezTo>
                <a:cubicBezTo>
                  <a:pt x="11086940" y="4048757"/>
                  <a:pt x="11129273" y="4609674"/>
                  <a:pt x="11116573" y="4870024"/>
                </a:cubicBezTo>
                <a:cubicBezTo>
                  <a:pt x="11103873" y="5130374"/>
                  <a:pt x="11165256" y="5195991"/>
                  <a:pt x="11014973" y="5263724"/>
                </a:cubicBezTo>
                <a:cubicBezTo>
                  <a:pt x="10864690" y="5331457"/>
                  <a:pt x="10693240" y="5259491"/>
                  <a:pt x="10214873" y="5276424"/>
                </a:cubicBezTo>
                <a:cubicBezTo>
                  <a:pt x="9736506" y="5293357"/>
                  <a:pt x="8781890" y="5361091"/>
                  <a:pt x="8144773" y="5365324"/>
                </a:cubicBezTo>
                <a:cubicBezTo>
                  <a:pt x="7507656" y="5369557"/>
                  <a:pt x="7037756" y="5295474"/>
                  <a:pt x="6392173" y="5301824"/>
                </a:cubicBezTo>
                <a:cubicBezTo>
                  <a:pt x="5746590" y="5308174"/>
                  <a:pt x="4912623" y="5407657"/>
                  <a:pt x="4271273" y="5403424"/>
                </a:cubicBezTo>
                <a:cubicBezTo>
                  <a:pt x="3629923" y="5399191"/>
                  <a:pt x="3160023" y="5284891"/>
                  <a:pt x="2544073" y="5276424"/>
                </a:cubicBezTo>
                <a:cubicBezTo>
                  <a:pt x="1928123" y="5267957"/>
                  <a:pt x="994673" y="5342041"/>
                  <a:pt x="575573" y="5352624"/>
                </a:cubicBezTo>
                <a:cubicBezTo>
                  <a:pt x="156473" y="5363207"/>
                  <a:pt x="114140" y="5452107"/>
                  <a:pt x="29473" y="5339924"/>
                </a:cubicBezTo>
                <a:cubicBezTo>
                  <a:pt x="-55194" y="5227741"/>
                  <a:pt x="69690" y="4937757"/>
                  <a:pt x="67573" y="4679524"/>
                </a:cubicBezTo>
                <a:cubicBezTo>
                  <a:pt x="65456" y="4421291"/>
                  <a:pt x="16773" y="4169407"/>
                  <a:pt x="16773" y="3790524"/>
                </a:cubicBezTo>
                <a:cubicBezTo>
                  <a:pt x="16773" y="3411641"/>
                  <a:pt x="65456" y="2823207"/>
                  <a:pt x="67573" y="2406224"/>
                </a:cubicBezTo>
                <a:cubicBezTo>
                  <a:pt x="69690" y="1989241"/>
                  <a:pt x="25240" y="1546857"/>
                  <a:pt x="29473" y="1288624"/>
                </a:cubicBezTo>
                <a:cubicBezTo>
                  <a:pt x="33706" y="1030391"/>
                  <a:pt x="92973" y="1045207"/>
                  <a:pt x="92973" y="856824"/>
                </a:cubicBezTo>
                <a:cubicBezTo>
                  <a:pt x="116256" y="653624"/>
                  <a:pt x="-25560" y="196424"/>
                  <a:pt x="169173" y="694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zh-CN" altLang="en-US" sz="100">
              <a:solidFill>
                <a:srgbClr val="FFFFFF"/>
              </a:solidFill>
            </a:endParaRPr>
          </a:p>
        </p:txBody>
      </p:sp>
      <p:sp>
        <p:nvSpPr>
          <p:cNvPr id="2" name="矩形 1"/>
          <p:cNvSpPr/>
          <p:nvPr userDrawn="1">
            <p:custDataLst>
              <p:tags r:id="rId14"/>
            </p:custDataLst>
          </p:nvPr>
        </p:nvSpPr>
        <p:spPr>
          <a:xfrm>
            <a:off x="0" y="954405"/>
            <a:ext cx="9144000" cy="3132296"/>
          </a:xfrm>
          <a:prstGeom prst="rect">
            <a:avLst/>
          </a:prstGeom>
          <a:solidFill>
            <a:srgbClr val="DEFDF8"/>
          </a:solidFill>
          <a:ln>
            <a:noFill/>
          </a:ln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100" dirty="0" smtClean="0"/>
          </a:p>
          <a:p>
            <a:pPr algn="ctr"/>
            <a:endParaRPr lang="zh-CN" altLang="en-US" sz="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9" name="文本框 1"/>
          <p:cNvSpPr txBox="1"/>
          <p:nvPr userDrawn="1"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0" name="文本框 1"/>
          <p:cNvSpPr txBox="1"/>
          <p:nvPr userDrawn="1"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1" name="文本框 1"/>
          <p:cNvSpPr txBox="1"/>
          <p:nvPr userDrawn="1"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2" name="文本框 1"/>
          <p:cNvSpPr txBox="1"/>
          <p:nvPr userDrawn="1"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3" name="文本框 1"/>
          <p:cNvSpPr txBox="1"/>
          <p:nvPr userDrawn="1"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4" name="文本框 1"/>
          <p:cNvSpPr txBox="1"/>
          <p:nvPr userDrawn="1"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5" name="文本框 1"/>
          <p:cNvSpPr txBox="1"/>
          <p:nvPr userDrawn="1"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6" name="文本框 1"/>
          <p:cNvSpPr txBox="1"/>
          <p:nvPr userDrawn="1"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7" name="文本框 1"/>
          <p:cNvSpPr txBox="1"/>
          <p:nvPr userDrawn="1"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7220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0120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3020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920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8035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1570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4470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1.xml"/><Relationship Id="rId2" Type="http://schemas.openxmlformats.org/officeDocument/2006/relationships/image" Target="../media/image9.png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10.png"/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3.xml"/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tags" Target="../tags/tag2.xml"/><Relationship Id="rId2" Type="http://schemas.openxmlformats.org/officeDocument/2006/relationships/image" Target="../media/image4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3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6.xml"/><Relationship Id="rId3" Type="http://schemas.openxmlformats.org/officeDocument/2006/relationships/tags" Target="../tags/tag5.xml"/><Relationship Id="rId2" Type="http://schemas.openxmlformats.org/officeDocument/2006/relationships/image" Target="../media/image6.png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8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 hidden="1"/>
          <p:cNvSpPr/>
          <p:nvPr/>
        </p:nvSpPr>
        <p:spPr>
          <a:xfrm>
            <a:off x="0" y="0"/>
            <a:ext cx="9143365" cy="5162550"/>
          </a:xfrm>
          <a:prstGeom prst="rect">
            <a:avLst/>
          </a:prstGeom>
          <a:solidFill>
            <a:srgbClr val="009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561965" y="393065"/>
            <a:ext cx="3581400" cy="457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5609590" y="427355"/>
            <a:ext cx="323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义务教育人教版六年级下册</a:t>
            </a:r>
            <a:endParaRPr lang="zh-CN" altLang="en-US" sz="20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3891915" y="3027680"/>
            <a:ext cx="52560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椭圆 16"/>
          <p:cNvSpPr/>
          <p:nvPr/>
        </p:nvSpPr>
        <p:spPr>
          <a:xfrm>
            <a:off x="5092065" y="3181985"/>
            <a:ext cx="454025" cy="4540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532630" y="3134360"/>
            <a:ext cx="217551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 spc="2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第 </a:t>
            </a:r>
            <a:r>
              <a:rPr lang="en-US" altLang="zh-CN" sz="3200" b="1" spc="2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7 </a:t>
            </a:r>
            <a:r>
              <a:rPr lang="zh-CN" altLang="en-US" sz="3200" b="1" spc="2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课时</a:t>
            </a:r>
            <a:endParaRPr lang="zh-CN" altLang="en-US" sz="3200" b="1" spc="200">
              <a:solidFill>
                <a:schemeClr val="tx1"/>
              </a:solidFill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6836410" y="3134360"/>
            <a:ext cx="17418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200" b="1">
                <a:uFillTx/>
                <a:latin typeface="Times New Roman" panose="02020603050405020304" pitchFamily="18" charset="0"/>
                <a:ea typeface="+mn-ea"/>
                <a:sym typeface="+mn-ea"/>
              </a:rPr>
              <a:t>练习课</a:t>
            </a:r>
            <a:endParaRPr lang="zh-CN" sz="3200" b="1">
              <a:solidFill>
                <a:schemeClr val="tx1"/>
              </a:solidFill>
              <a:uFillTx/>
              <a:latin typeface="Times New Roman" panose="02020603050405020304" pitchFamily="18" charset="0"/>
              <a:ea typeface="+mn-ea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943600" y="2343150"/>
            <a:ext cx="15074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</a:t>
            </a:r>
            <a:r>
              <a:rPr 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圆  柱</a:t>
            </a:r>
            <a:endParaRPr lang="zh-CN" sz="3200" b="1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800600" y="1733550"/>
            <a:ext cx="38950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第</a:t>
            </a:r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</a:t>
            </a:r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单元  圆柱与圆锥 </a:t>
            </a:r>
            <a:endParaRPr lang="zh-CN" altLang="en-US" sz="3200" b="1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1905"/>
            <a:ext cx="1435735" cy="531495"/>
          </a:xfrm>
          <a:prstGeom prst="rect">
            <a:avLst/>
          </a:prstGeom>
        </p:spPr>
      </p:pic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0370" y="26670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黑体" panose="02010609060101010101" pitchFamily="2" charset="-122"/>
              </a:rPr>
              <a:t>拓展延伸</a:t>
            </a:r>
            <a:endParaRPr lang="zh-CN" altLang="en-US" sz="2000" b="1" spc="200">
              <a:solidFill>
                <a:schemeClr val="tx1"/>
              </a:solidFill>
              <a:uFillTx/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33794" name="文本框 4"/>
          <p:cNvSpPr txBox="1"/>
          <p:nvPr/>
        </p:nvSpPr>
        <p:spPr>
          <a:xfrm>
            <a:off x="331788" y="572135"/>
            <a:ext cx="5026025" cy="19862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 defTabSz="913130">
              <a:lnSpc>
                <a:spcPct val="110000"/>
              </a:lnSpc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右面这个长方形的长是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20cm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宽是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10cm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。分别以长和宽为轴旋转一周，得到两个圆柱。它们的体积各是多少？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795" name="图片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94350" y="807085"/>
            <a:ext cx="3022600" cy="16446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243205" y="2556510"/>
            <a:ext cx="8292465" cy="6508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以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长为轴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旋转一周：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3.14×10</a:t>
            </a:r>
            <a:r>
              <a:rPr lang="en-US" altLang="zh-CN" sz="2800" b="1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×20＝6280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cm</a:t>
            </a:r>
            <a:r>
              <a:rPr lang="en-US" altLang="zh-CN" sz="2800" b="1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04800" y="3778250"/>
            <a:ext cx="8435975" cy="11245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R="0" defTabSz="912495" eaLnBrk="1" hangingPunct="1">
              <a:lnSpc>
                <a:spcPct val="120000"/>
              </a:lnSpc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答：以长为轴旋转一周得到的圆柱的体积是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6280cm</a:t>
            </a:r>
            <a:r>
              <a:rPr kumimoji="0" lang="en-US" altLang="zh-CN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，以宽为轴旋转一周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得到的圆柱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的体积是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12560cm</a:t>
            </a:r>
            <a:r>
              <a:rPr kumimoji="0" lang="en-US" altLang="zh-CN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114040" y="133350"/>
            <a:ext cx="312547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P29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练习五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T14</a:t>
            </a:r>
            <a:r>
              <a:rPr lang="zh-CN" altLang="en-US" sz="2000" b="1">
                <a:solidFill>
                  <a:srgbClr val="F7860C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lang="zh-CN" altLang="en-US" sz="2000" b="1">
              <a:solidFill>
                <a:srgbClr val="F7860C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226060" y="3167380"/>
            <a:ext cx="8310245" cy="6508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以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宽为轴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旋转一周：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3.14×20</a:t>
            </a:r>
            <a:r>
              <a:rPr kumimoji="0" lang="en-US" altLang="zh-CN" sz="2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×10＝12560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cm</a:t>
            </a:r>
            <a:r>
              <a:rPr kumimoji="0" lang="en-US" altLang="zh-CN" sz="2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0370" y="3365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课堂总结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" name="圆角矩形 3"/>
          <p:cNvSpPr/>
          <p:nvPr>
            <p:custDataLst>
              <p:tags r:id="rId2"/>
            </p:custDataLst>
          </p:nvPr>
        </p:nvSpPr>
        <p:spPr>
          <a:xfrm>
            <a:off x="457200" y="1484630"/>
            <a:ext cx="8173720" cy="1320165"/>
          </a:xfrm>
          <a:prstGeom prst="roundRect">
            <a:avLst/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p>
            <a:pPr algn="ctr"/>
            <a:r>
              <a:rPr lang="zh-CN" altLang="en-US" sz="3600" b="1">
                <a:solidFill>
                  <a:sysClr val="windowText" lastClr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等线" panose="02010600030101010101" charset="-122"/>
              </a:rPr>
              <a:t>通过这节课的学习，你有什么收获</a:t>
            </a:r>
            <a:r>
              <a:rPr lang="en-US" altLang="zh-CN" sz="3600" b="1">
                <a:solidFill>
                  <a:sysClr val="windowText" lastClr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?</a:t>
            </a:r>
            <a:endParaRPr lang="en-US" altLang="zh-CN" sz="3600" b="1">
              <a:solidFill>
                <a:sysClr val="windowText" lastClr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</p:txBody>
      </p:sp>
      <p:pic>
        <p:nvPicPr>
          <p:cNvPr id="9" name="图片 8" descr="F:\ppt素材\新画人物图\兔子3 拷贝.png兔子3 拷贝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/>
          <a:stretch>
            <a:fillRect/>
          </a:stretch>
        </p:blipFill>
        <p:spPr>
          <a:xfrm flipH="1">
            <a:off x="7619683" y="1962150"/>
            <a:ext cx="1437005" cy="185166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419735" y="3873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课后作业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7585" name="Rectangle 2"/>
          <p:cNvSpPr/>
          <p:nvPr/>
        </p:nvSpPr>
        <p:spPr>
          <a:xfrm>
            <a:off x="381000" y="1733550"/>
            <a:ext cx="8129270" cy="129413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1.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从课后习题中选取；</a:t>
            </a:r>
            <a:endParaRPr lang="en-US" altLang="zh-CN" sz="28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2.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完成本课时的习题。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 rot="1800000" flipH="1">
            <a:off x="10377488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20370" y="3492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000" b="1" spc="2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黑体" panose="02010609060101010101" pitchFamily="2" charset="-122"/>
              </a:rPr>
              <a:t>复习回顾</a:t>
            </a:r>
            <a:endParaRPr lang="zh-CN" altLang="en-US" sz="2000" b="1" spc="200">
              <a:solidFill>
                <a:schemeClr val="tx1"/>
              </a:solidFill>
              <a:uFillTx/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47065" y="1205230"/>
            <a:ext cx="79152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已知圆柱的底面半径和高，</a:t>
            </a:r>
            <a:r>
              <a:rPr lang="en-US" altLang="zh-CN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）。</a:t>
            </a:r>
            <a:endParaRPr lang="zh-C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47065" y="2161540"/>
            <a:ext cx="79152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已知圆柱的底面直径和高，</a:t>
            </a:r>
            <a:r>
              <a:rPr lang="en-US" altLang="zh-CN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）。</a:t>
            </a:r>
            <a:endParaRPr lang="zh-C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47065" y="3093085"/>
            <a:ext cx="76288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已知圆柱的底面周长和高，</a:t>
            </a:r>
            <a:r>
              <a:rPr lang="en-US" altLang="zh-CN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）。</a:t>
            </a:r>
            <a:endParaRPr lang="zh-C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384290" y="1177290"/>
            <a:ext cx="82931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buFontTx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π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r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2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h</a:t>
            </a:r>
            <a:endParaRPr lang="zh-C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组合 5"/>
          <p:cNvGrpSpPr/>
          <p:nvPr/>
        </p:nvGrpSpPr>
        <p:grpSpPr>
          <a:xfrm>
            <a:off x="6306185" y="1888490"/>
            <a:ext cx="1476375" cy="1014730"/>
            <a:chOff x="4953242" y="1948599"/>
            <a:chExt cx="1476600" cy="1015581"/>
          </a:xfrm>
        </p:grpSpPr>
        <p:sp>
          <p:nvSpPr>
            <p:cNvPr id="10" name="文本框 9"/>
            <p:cNvSpPr txBox="1"/>
            <p:nvPr/>
          </p:nvSpPr>
          <p:spPr>
            <a:xfrm>
              <a:off x="4953242" y="2195186"/>
              <a:ext cx="1476600" cy="5224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p>
              <a:pPr marR="0" defTabSz="914400">
                <a:buClrTx/>
                <a:buSzTx/>
                <a:buFontTx/>
                <a:defRPr/>
              </a:pPr>
              <a:r>
                <a:rPr kumimoji="0" lang="en-US" altLang="zh-CN" sz="2800" b="1" kern="1200" cap="none" spc="0" normalizeH="0" baseline="0" noProof="0" dirty="0">
                  <a:solidFill>
                    <a:srgbClr val="FF0000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π        </a:t>
              </a:r>
              <a:r>
                <a:rPr kumimoji="0" lang="en-US" altLang="zh-CN" sz="2800" b="1" kern="1200" cap="none" spc="0" normalizeH="0" baseline="30000" noProof="0" dirty="0">
                  <a:solidFill>
                    <a:srgbClr val="FF0000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2</a:t>
              </a:r>
              <a:r>
                <a:rPr kumimoji="0" lang="en-US" altLang="zh-CN" sz="2800" b="1" i="1" kern="1200" cap="none" spc="0" normalizeH="0" baseline="0" noProof="0" dirty="0">
                  <a:solidFill>
                    <a:srgbClr val="FF0000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h</a:t>
              </a:r>
              <a:endParaRPr kumimoji="0" lang="zh-CN" altLang="en-US" sz="2800" b="1" i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9705" name="对象 4"/>
            <p:cNvGraphicFramePr>
              <a:graphicFrameLocks noChangeAspect="1"/>
            </p:cNvGraphicFramePr>
            <p:nvPr/>
          </p:nvGraphicFramePr>
          <p:xfrm>
            <a:off x="5275695" y="1948599"/>
            <a:ext cx="684634" cy="10155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" r:id="rId2" imgW="266700" imgH="393700" progId="Equation.DSMT4">
                    <p:embed/>
                  </p:oleObj>
                </mc:Choice>
                <mc:Fallback>
                  <p:oleObj name="" r:id="rId2" imgW="266700" imgH="393700" progId="Equation.DSMT4">
                    <p:embed/>
                    <p:pic>
                      <p:nvPicPr>
                        <p:cNvPr id="0" name="图片 3076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5275695" y="1948599"/>
                          <a:ext cx="684634" cy="101558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" name="文本框 10"/>
          <p:cNvSpPr txBox="1"/>
          <p:nvPr/>
        </p:nvSpPr>
        <p:spPr>
          <a:xfrm>
            <a:off x="6701790" y="2956560"/>
            <a:ext cx="6470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altLang="zh-CN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6264275" y="3051175"/>
            <a:ext cx="1767205" cy="52197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R="0" defTabSz="914400"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π         </a:t>
            </a:r>
            <a:r>
              <a:rPr kumimoji="0" lang="en-US" altLang="zh-CN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</a:t>
            </a:r>
            <a:r>
              <a:rPr kumimoji="0" lang="en-US" altLang="zh-CN" sz="2800" b="1" i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</a:t>
            </a:r>
            <a:endParaRPr kumimoji="0" lang="zh-CN" altLang="en-US" sz="2800" b="1" i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cxnSp>
        <p:nvCxnSpPr>
          <p:cNvPr id="17" name="直接连接符 16"/>
          <p:cNvCxnSpPr/>
          <p:nvPr/>
        </p:nvCxnSpPr>
        <p:spPr>
          <a:xfrm>
            <a:off x="6685915" y="3349625"/>
            <a:ext cx="469265" cy="8255"/>
          </a:xfrm>
          <a:prstGeom prst="line">
            <a:avLst/>
          </a:prstGeom>
          <a:ln w="2222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6631940" y="3267075"/>
            <a:ext cx="6470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2π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6271260" y="3114040"/>
            <a:ext cx="1136015" cy="6477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     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8" grpId="0"/>
      <p:bldP spid="19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20370" y="3492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巩固运用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0242" name="TextBox 1"/>
          <p:cNvSpPr txBox="1"/>
          <p:nvPr/>
        </p:nvSpPr>
        <p:spPr>
          <a:xfrm>
            <a:off x="332105" y="819150"/>
            <a:ext cx="652907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defTabSz="913130" eaLnBrk="1" hangingPunct="1">
              <a:lnSpc>
                <a:spcPct val="120000"/>
              </a:lnSpc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计算下面各圆柱的体积。（单位：</a:t>
            </a:r>
            <a:r>
              <a:rPr lang="en-US" altLang="zh-CN" sz="2800" b="1" dirty="0">
                <a:solidFill>
                  <a:srgbClr val="000000"/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cm</a:t>
            </a: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2800" b="1" dirty="0">
              <a:solidFill>
                <a:srgbClr val="000000"/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0243" name="Picture 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4400" y="1985645"/>
            <a:ext cx="2178685" cy="106235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文本框 8"/>
          <p:cNvSpPr txBox="1"/>
          <p:nvPr/>
        </p:nvSpPr>
        <p:spPr>
          <a:xfrm>
            <a:off x="2922270" y="153035"/>
            <a:ext cx="312547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P27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练习五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T1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5" name="TextBox 2"/>
          <p:cNvSpPr txBox="1"/>
          <p:nvPr>
            <p:custDataLst>
              <p:tags r:id="rId3"/>
            </p:custDataLst>
          </p:nvPr>
        </p:nvSpPr>
        <p:spPr>
          <a:xfrm>
            <a:off x="3505200" y="2190750"/>
            <a:ext cx="453072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defTabSz="913130" eaLnBrk="1" hangingPunct="1">
              <a:lnSpc>
                <a:spcPct val="120000"/>
              </a:lnSpc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3.14×5²×2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157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pic>
        <p:nvPicPr>
          <p:cNvPr id="11266" name="Picture 3"/>
          <p:cNvPicPr>
            <a:picLocks noChangeAspect="1"/>
          </p:cNvPicPr>
          <p:nvPr/>
        </p:nvPicPr>
        <p:blipFill>
          <a:blip r:embed="rId1">
            <a:clrChange>
              <a:clrFrom>
                <a:srgbClr val="FEFFFF">
                  <a:alpha val="100000"/>
                </a:srgbClr>
              </a:clrFrom>
              <a:clrTo>
                <a:srgbClr val="FE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43000" y="1047750"/>
            <a:ext cx="1486535" cy="26911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Box 6"/>
          <p:cNvSpPr txBox="1"/>
          <p:nvPr>
            <p:custDataLst>
              <p:tags r:id="rId2"/>
            </p:custDataLst>
          </p:nvPr>
        </p:nvSpPr>
        <p:spPr>
          <a:xfrm>
            <a:off x="2583815" y="1769745"/>
            <a:ext cx="629285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defTabSz="913130" eaLnBrk="1" hangingPunct="1">
              <a:lnSpc>
                <a:spcPct val="120000"/>
              </a:lnSpc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3.14×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4÷2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×12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150.72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2290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1104900"/>
            <a:ext cx="2503170" cy="19272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Box 7"/>
          <p:cNvSpPr txBox="1"/>
          <p:nvPr>
            <p:custDataLst>
              <p:tags r:id="rId3"/>
            </p:custDataLst>
          </p:nvPr>
        </p:nvSpPr>
        <p:spPr>
          <a:xfrm>
            <a:off x="3048000" y="1885950"/>
            <a:ext cx="564769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defTabSz="913130" eaLnBrk="1" hangingPunct="1">
              <a:lnSpc>
                <a:spcPct val="120000"/>
              </a:lnSpc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3.14×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8÷2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401.92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455930" y="1579245"/>
            <a:ext cx="1547495" cy="398145"/>
          </a:xfrm>
          <a:prstGeom prst="rect">
            <a:avLst/>
          </a:prstGeom>
          <a:solidFill>
            <a:srgbClr val="92D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6734810" y="1062990"/>
            <a:ext cx="1523365" cy="381000"/>
          </a:xfrm>
          <a:prstGeom prst="rect">
            <a:avLst/>
          </a:prstGeom>
          <a:solidFill>
            <a:srgbClr val="92D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矩形 2"/>
          <p:cNvSpPr>
            <a:spLocks noChangeArrowheads="1"/>
          </p:cNvSpPr>
          <p:nvPr/>
        </p:nvSpPr>
        <p:spPr bwMode="auto">
          <a:xfrm>
            <a:off x="410845" y="400685"/>
            <a:ext cx="8173720" cy="1641475"/>
          </a:xfrm>
          <a:prstGeom prst="rect">
            <a:avLst/>
          </a:prstGeom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2.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学校建了两个同样大小的圆柱形花坛。花坛的底面内直径是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4m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，高是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0.8m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。如果里面填土的高度是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0.5m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，两个花坛一共需要填土多少立方米？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172845" y="2190750"/>
            <a:ext cx="5692775" cy="737235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l" defTabSz="914400" rtl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3.14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×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4÷2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kumimoji="0" lang="en-US" altLang="zh-CN" sz="2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×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0.5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6.28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m</a:t>
            </a:r>
            <a:r>
              <a:rPr kumimoji="0" lang="en-US" altLang="zh-CN" sz="2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kumimoji="0" lang="zh-CN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43000" y="3714750"/>
            <a:ext cx="604202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答：两个花坛一共需要填土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12.56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800" b="1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。</a:t>
            </a:r>
            <a:endParaRPr lang="zh-CN" altLang="zh-CN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895600" y="133350"/>
            <a:ext cx="312547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P27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练习五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T3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219200" y="3028950"/>
            <a:ext cx="45720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6.28</a:t>
            </a:r>
            <a:r>
              <a:rPr lang="zh-CN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×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12.56</a:t>
            </a:r>
            <a:r>
              <a:rPr lang="zh-CN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800" b="1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endParaRPr lang="zh-CN" altLang="zh-CN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4" grpId="0" bldLvl="0" animBg="1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rcRect l="61246" t="17952" r="5308"/>
          <a:stretch>
            <a:fillRect/>
          </a:stretch>
        </p:blipFill>
        <p:spPr>
          <a:xfrm>
            <a:off x="5638800" y="2072640"/>
            <a:ext cx="2828925" cy="2188210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2452370" y="942340"/>
            <a:ext cx="1828800" cy="457200"/>
          </a:xfrm>
          <a:prstGeom prst="rect">
            <a:avLst/>
          </a:prstGeom>
          <a:solidFill>
            <a:srgbClr val="92D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9698" name="文本框 1"/>
          <p:cNvSpPr txBox="1"/>
          <p:nvPr/>
        </p:nvSpPr>
        <p:spPr>
          <a:xfrm>
            <a:off x="561340" y="415290"/>
            <a:ext cx="8069580" cy="15125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defTabSz="913130">
              <a:lnSpc>
                <a:spcPct val="110000"/>
              </a:lnSpc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某公园要修一道围墙，原计划用土石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35m</a:t>
            </a:r>
            <a:r>
              <a:rPr lang="en-US" altLang="zh-CN" sz="28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后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来多开了一个厚度为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25cm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的月亮门（见图），减少了土石的用量。现在用了多少立方米土石？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922270" y="57150"/>
            <a:ext cx="312547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P28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练习五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T7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8" name="文本框 7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94080" y="2371725"/>
            <a:ext cx="4360545" cy="6076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  3.14×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2÷2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kumimoji="0" lang="en-US" altLang="zh-CN" sz="2800" b="1" i="0" u="none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×0.25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3"/>
            </p:custDataLst>
          </p:nvPr>
        </p:nvSpPr>
        <p:spPr>
          <a:xfrm>
            <a:off x="1624965" y="1882140"/>
            <a:ext cx="23869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25cm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0.25m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4"/>
            </p:custDataLst>
          </p:nvPr>
        </p:nvSpPr>
        <p:spPr>
          <a:xfrm>
            <a:off x="577850" y="3945890"/>
            <a:ext cx="48539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35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0.785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34.215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15290" y="4373245"/>
            <a:ext cx="5587365" cy="6076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答：现在用了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34.215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土石。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94080" y="2870835"/>
            <a:ext cx="2481580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3.14</a:t>
            </a: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×</a:t>
            </a:r>
            <a:r>
              <a:rPr lang="en-US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0.25</a:t>
            </a:r>
            <a:endParaRPr lang="zh-CN" altLang="en-US" sz="2800" b="1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59790" y="3415665"/>
            <a:ext cx="258000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0.785</a:t>
            </a: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endParaRPr lang="zh-CN" altLang="en-US" sz="2800" b="1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8" grpId="0"/>
      <p:bldP spid="10" grpId="0"/>
      <p:bldP spid="11" grpId="0"/>
      <p:bldP spid="12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9" name="文本框 2"/>
          <p:cNvSpPr txBox="1"/>
          <p:nvPr/>
        </p:nvSpPr>
        <p:spPr>
          <a:xfrm>
            <a:off x="261938" y="454978"/>
            <a:ext cx="8139112" cy="15125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defTabSz="913130">
              <a:lnSpc>
                <a:spcPct val="110000"/>
              </a:lnSpc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一个装水的圆柱形容器的底面内直径是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10cm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，一个铁块完全浸没在这个容器的水中，将铁块取出后，水面下降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2cm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这个铁块的体积是多少？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>
            <a:spLocks noChangeArrowheads="1"/>
          </p:cNvSpPr>
          <p:nvPr/>
        </p:nvSpPr>
        <p:spPr bwMode="auto">
          <a:xfrm>
            <a:off x="1702118" y="2028825"/>
            <a:ext cx="5187950" cy="60769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787FF"/>
                </a:solidFill>
                <a:effectLst/>
                <a:uLnTx/>
                <a:uFillTx/>
                <a:latin typeface="+mn-lt"/>
                <a:ea typeface="楷体" panose="02010609060101010101" charset="-122"/>
                <a:cs typeface="+mn-cs"/>
              </a:rPr>
              <a:t>铁块的体积＝下降部分水的体积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rgbClr val="0787FF"/>
              </a:solidFill>
              <a:effectLst/>
              <a:uLnTx/>
              <a:uFillTx/>
              <a:latin typeface="+mn-lt"/>
              <a:ea typeface="楷体" panose="02010609060101010101" charset="-122"/>
              <a:cs typeface="+mn-cs"/>
            </a:endParaRP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1774190" y="2697798"/>
            <a:ext cx="5594985" cy="60769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3.14×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10÷2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kumimoji="0" lang="en-US" altLang="zh-CN" sz="2800" b="1" i="0" u="none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×2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157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cm</a:t>
            </a:r>
            <a:r>
              <a:rPr kumimoji="0" lang="en-US" altLang="zh-CN" sz="2800" b="1" i="0" u="none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>
            <a:spLocks noChangeArrowheads="1"/>
          </p:cNvSpPr>
          <p:nvPr/>
        </p:nvSpPr>
        <p:spPr bwMode="auto">
          <a:xfrm>
            <a:off x="1752283" y="3395345"/>
            <a:ext cx="5218430" cy="60769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答：这个铁块的体积是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157cm</a:t>
            </a:r>
            <a:r>
              <a:rPr kumimoji="0" lang="en-US" altLang="zh-CN" sz="2800" b="1" i="0" u="none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22270" y="153035"/>
            <a:ext cx="312547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P28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练习五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T10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矩形 1"/>
          <p:cNvSpPr/>
          <p:nvPr/>
        </p:nvSpPr>
        <p:spPr>
          <a:xfrm>
            <a:off x="0" y="514350"/>
            <a:ext cx="893381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defTabSz="913130" eaLnBrk="1" hangingPunct="1">
              <a:lnSpc>
                <a:spcPct val="120000"/>
              </a:lnSpc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5.</a:t>
            </a:r>
            <a:r>
              <a:rPr lang="zh-CN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下面是一根钢管，求它所用钢材的体积。（单位：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zh-CN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zh-CN" altLang="zh-CN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531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083" y="1315085"/>
            <a:ext cx="6326187" cy="11779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537528" y="2686368"/>
            <a:ext cx="7781925" cy="112458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  3.14</a:t>
            </a:r>
            <a:r>
              <a:rPr kumimoji="0" lang="zh-CN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×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10÷2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kumimoji="0" lang="en-US" altLang="zh-CN" sz="2800" b="1" i="0" u="none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×80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－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3.14×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8÷2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kumimoji="0" lang="en-US" altLang="zh-CN" sz="2800" b="1" i="0" u="none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×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80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2260.8</a:t>
            </a:r>
            <a:r>
              <a:rPr kumimoji="0" lang="zh-CN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cm</a:t>
            </a:r>
            <a:r>
              <a:rPr kumimoji="0" lang="en-US" altLang="zh-CN" sz="2800" b="1" i="0" u="none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kumimoji="0" lang="zh-CN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kumimoji="0" lang="zh-CN" altLang="zh-CN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05865" y="3916680"/>
            <a:ext cx="6020435" cy="60769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答：它所用钢材的体积是</a:t>
            </a:r>
            <a:r>
              <a:rPr lang="en-US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2260.8cm</a:t>
            </a:r>
            <a:r>
              <a:rPr lang="en-US" altLang="zh-CN" sz="2800" b="1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。</a:t>
            </a:r>
            <a:endParaRPr lang="zh-CN" altLang="zh-CN" sz="2800" b="1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866390" y="57150"/>
            <a:ext cx="312547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P28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练习五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T12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UNIT_PLACING_PICTURE_USER_VIEWPORT" val="{&quot;height&quot;:4083,&quot;width&quot;:2507}"/>
  <p:tag name="KSO_WM_BEAUTIFY_FLAG" val=""/>
</p:tagLst>
</file>

<file path=ppt/tags/tag12.xml><?xml version="1.0" encoding="utf-8"?>
<p:tagLst xmlns:p="http://schemas.openxmlformats.org/presentationml/2006/main">
  <p:tag name="KSO_WPP_MARK_KEY" val="91af89d8-3518-4752-948f-72887411d491"/>
  <p:tag name="COMMONDATA" val="eyJoZGlkIjoiMGIwODFkOTgzNTQzYjU1NzhjOTQ2MTRiZjFlNDExYTMifQ==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UNIT_PLACING_PICTURE_USER_VIEWPORT" val="{&quot;height&quot;:3035,&quot;width&quot;:3942}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68FE2"/>
      </a:accent1>
      <a:accent2>
        <a:srgbClr val="E52739"/>
      </a:accent2>
      <a:accent3>
        <a:srgbClr val="F0872A"/>
      </a:accent3>
      <a:accent4>
        <a:srgbClr val="7CB349"/>
      </a:accent4>
      <a:accent5>
        <a:srgbClr val="505050"/>
      </a:accent5>
      <a:accent6>
        <a:srgbClr val="809295"/>
      </a:accent6>
      <a:hlink>
        <a:srgbClr val="368FE2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1176</Words>
  <Application>WPS 演示</Application>
  <PresentationFormat>在屏幕上显示</PresentationFormat>
  <Paragraphs>120</Paragraphs>
  <Slides>12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6" baseType="lpstr">
      <vt:lpstr>Arial</vt:lpstr>
      <vt:lpstr>宋体</vt:lpstr>
      <vt:lpstr>Wingdings</vt:lpstr>
      <vt:lpstr>黑体</vt:lpstr>
      <vt:lpstr>微软雅黑</vt:lpstr>
      <vt:lpstr>Times New Roman</vt:lpstr>
      <vt:lpstr>楷体</vt:lpstr>
      <vt:lpstr>等线</vt:lpstr>
      <vt:lpstr>迷你简艺黑</vt:lpstr>
      <vt:lpstr>Calibri</vt:lpstr>
      <vt:lpstr>Arial Unicode MS</vt:lpstr>
      <vt:lpstr>Office 主题​​</vt:lpstr>
      <vt:lpstr>6_默认设计模板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msi</cp:lastModifiedBy>
  <cp:revision>271</cp:revision>
  <dcterms:created xsi:type="dcterms:W3CDTF">2015-05-29T07:51:00Z</dcterms:created>
  <dcterms:modified xsi:type="dcterms:W3CDTF">2024-01-23T04:08:05Z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2052-11.8.2.11542</vt:lpwstr>
  </property>
  <property fmtid="{D5CDD505-2E9C-101B-9397-08002B2CF9AE}" pid="4" name="ICV">
    <vt:lpwstr>4F97E4A7295E40C19E36CDE5474F16D4</vt:lpwstr>
  </property>
</Properties>
</file>