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381" r:id="rId3"/>
    <p:sldId id="407" r:id="rId4"/>
    <p:sldId id="408" r:id="rId6"/>
    <p:sldId id="409" r:id="rId7"/>
    <p:sldId id="410" r:id="rId8"/>
    <p:sldId id="411" r:id="rId9"/>
    <p:sldId id="412" r:id="rId10"/>
    <p:sldId id="413" r:id="rId11"/>
    <p:sldId id="414" r:id="rId12"/>
    <p:sldId id="421" r:id="rId13"/>
    <p:sldId id="422" r:id="rId14"/>
    <p:sldId id="431" r:id="rId15"/>
    <p:sldId id="415" r:id="rId16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校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97A5"/>
    <a:srgbClr val="FFFFF2"/>
    <a:srgbClr val="D4E15B"/>
    <a:srgbClr val="FFFFFF"/>
    <a:srgbClr val="1FB3A9"/>
    <a:srgbClr val="2E6B5E"/>
    <a:srgbClr val="378070"/>
    <a:srgbClr val="F9EDD3"/>
    <a:srgbClr val="AD6517"/>
    <a:srgbClr val="EBC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486"/>
        <p:guide pos="293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17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7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/>
          </p:nvPr>
        </p:nvSpPr>
        <p:spPr/>
      </p:sp>
      <p:sp>
        <p:nvSpPr>
          <p:cNvPr id="3" name="文本占位符 2"/>
          <p:cNvSpPr/>
          <p:nvPr>
            <p:ph type="body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966"/>
            <a:ext cx="6858000" cy="1791114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153"/>
            <a:ext cx="6858000" cy="1242108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5663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26"/>
            <a:ext cx="2057400" cy="4389657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26"/>
            <a:ext cx="6052930" cy="4389657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56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600"/>
            <a:ext cx="7886700" cy="2140047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892"/>
            <a:ext cx="7886700" cy="112540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427"/>
            <a:ext cx="4032504" cy="3395256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07"/>
            <a:ext cx="7886700" cy="994402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163"/>
            <a:ext cx="3868340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240"/>
            <a:ext cx="3868340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163"/>
            <a:ext cx="3887391" cy="618077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240"/>
            <a:ext cx="3887391" cy="2764079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51130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79"/>
            <a:ext cx="2949178" cy="120042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740"/>
            <a:ext cx="4629150" cy="365606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406"/>
            <a:ext cx="2949178" cy="28593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7400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4713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4713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6585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9485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2385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285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935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3835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NULL" TargetMode="Externa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39"/>
          <p:cNvSpPr txBox="1"/>
          <p:nvPr/>
        </p:nvSpPr>
        <p:spPr>
          <a:xfrm>
            <a:off x="-7937" y="2166620"/>
            <a:ext cx="914082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r>
              <a:rPr lang="zh-CN" altLang="en-US" sz="36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课时        整理和复习</a:t>
            </a:r>
            <a:endParaRPr lang="zh-CN" altLang="en-US" sz="36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195" name="组合 48"/>
          <p:cNvGrpSpPr/>
          <p:nvPr/>
        </p:nvGrpSpPr>
        <p:grpSpPr>
          <a:xfrm>
            <a:off x="2316163" y="891858"/>
            <a:ext cx="5634037" cy="768350"/>
            <a:chOff x="4003" y="1286"/>
            <a:chExt cx="8875" cy="1210"/>
          </a:xfrm>
        </p:grpSpPr>
        <p:sp>
          <p:nvSpPr>
            <p:cNvPr id="41" name="Rectangle 9"/>
            <p:cNvSpPr/>
            <p:nvPr/>
          </p:nvSpPr>
          <p:spPr>
            <a:xfrm>
              <a:off x="4252" y="1286"/>
              <a:ext cx="8626" cy="121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p>
              <a:pPr algn="ctr" fontAlgn="base"/>
              <a:r>
                <a:rPr lang="zh-CN" altLang="zh-CN" sz="4400" b="1" strike="noStrike" noProof="1" smtClean="0"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比</a:t>
              </a:r>
              <a:endParaRPr lang="zh-CN" altLang="zh-CN" sz="4400" b="1" strike="noStrike" noProof="1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4003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r>
                <a:rPr lang="en-US" altLang="zh-CN" sz="4400" b="1" strike="noStrike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endParaRPr lang="en-US" altLang="zh-CN" sz="4400" b="1" strike="noStrike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198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wrap="square" lIns="91440" tIns="45720" rIns="91440" bIns="45720" anchor="t"/>
          <a:p>
            <a:endParaRPr lang="zh-CN" altLang="en-US" sz="1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8200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1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31775" y="0"/>
                </a:cxn>
                <a:cxn ang="0">
                  <a:pos x="0" y="0"/>
                </a:cxn>
                <a:cxn ang="0">
                  <a:pos x="0" y="1493837"/>
                </a:cxn>
                <a:cxn ang="0">
                  <a:pos x="0" y="2062162"/>
                </a:cxn>
                <a:cxn ang="0">
                  <a:pos x="0" y="2441575"/>
                </a:cxn>
                <a:cxn ang="0">
                  <a:pos x="88900" y="2441575"/>
                </a:cxn>
                <a:cxn ang="0">
                  <a:pos x="231775" y="2441575"/>
                </a:cxn>
                <a:cxn ang="0">
                  <a:pos x="277812" y="2441575"/>
                </a:cxn>
                <a:cxn ang="0">
                  <a:pos x="355600" y="2441575"/>
                </a:cxn>
                <a:cxn ang="0">
                  <a:pos x="404812" y="2441575"/>
                </a:cxn>
                <a:cxn ang="0">
                  <a:pos x="449263" y="2441575"/>
                </a:cxn>
                <a:cxn ang="0">
                  <a:pos x="449263" y="2062162"/>
                </a:cxn>
                <a:cxn ang="0">
                  <a:pos x="449263" y="1493837"/>
                </a:cxn>
                <a:cxn ang="0">
                  <a:pos x="449263" y="0"/>
                </a:cxn>
                <a:cxn ang="0">
                  <a:pos x="231775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02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3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4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5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6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7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8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9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7488" y="2061607"/>
                </a:cxn>
                <a:cxn ang="0">
                  <a:pos x="0" y="2061607"/>
                </a:cxn>
                <a:cxn ang="0">
                  <a:pos x="0" y="2129324"/>
                </a:cxn>
                <a:cxn ang="0">
                  <a:pos x="123743" y="2129324"/>
                </a:cxn>
                <a:cxn ang="0">
                  <a:pos x="123743" y="2441575"/>
                </a:cxn>
                <a:cxn ang="0">
                  <a:pos x="172490" y="2441575"/>
                </a:cxn>
                <a:cxn ang="0">
                  <a:pos x="217488" y="2441575"/>
                </a:cxn>
                <a:cxn ang="0">
                  <a:pos x="217488" y="2061607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1060900"/>
                </a:cxn>
                <a:cxn ang="0">
                  <a:pos x="123743" y="1196334"/>
                </a:cxn>
                <a:cxn ang="0">
                  <a:pos x="0" y="1331768"/>
                </a:cxn>
                <a:cxn ang="0">
                  <a:pos x="0" y="1493536"/>
                </a:cxn>
                <a:cxn ang="0">
                  <a:pos x="217488" y="1493536"/>
                </a:cxn>
                <a:cxn ang="0">
                  <a:pos x="217488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0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1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0" y="0"/>
                </a:cxn>
                <a:cxn ang="0">
                  <a:pos x="0" y="568325"/>
                </a:cxn>
                <a:cxn ang="0">
                  <a:pos x="217488" y="568325"/>
                </a:cxn>
                <a:cxn ang="0">
                  <a:pos x="217488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2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3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123825" y="0"/>
                </a:cxn>
                <a:cxn ang="0">
                  <a:pos x="0" y="0"/>
                </a:cxn>
                <a:cxn ang="0">
                  <a:pos x="0" y="312738"/>
                </a:cxn>
                <a:cxn ang="0">
                  <a:pos x="44450" y="312738"/>
                </a:cxn>
                <a:cxn ang="0">
                  <a:pos x="123825" y="312738"/>
                </a:cxn>
                <a:cxn ang="0">
                  <a:pos x="123825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4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71463"/>
                </a:cxn>
                <a:cxn ang="0">
                  <a:pos x="123825" y="135731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15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8216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7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3062288" y="14287"/>
                </a:cxn>
                <a:cxn ang="0">
                  <a:pos x="3175" y="0"/>
                </a:cxn>
                <a:cxn ang="0">
                  <a:pos x="0" y="285750"/>
                </a:cxn>
                <a:cxn ang="0">
                  <a:pos x="141287" y="285750"/>
                </a:cxn>
                <a:cxn ang="0">
                  <a:pos x="141287" y="285750"/>
                </a:cxn>
                <a:cxn ang="0">
                  <a:pos x="187325" y="285750"/>
                </a:cxn>
                <a:cxn ang="0">
                  <a:pos x="292100" y="288925"/>
                </a:cxn>
                <a:cxn ang="0">
                  <a:pos x="292100" y="288925"/>
                </a:cxn>
                <a:cxn ang="0">
                  <a:pos x="336550" y="288925"/>
                </a:cxn>
                <a:cxn ang="0">
                  <a:pos x="336550" y="288925"/>
                </a:cxn>
                <a:cxn ang="0">
                  <a:pos x="442912" y="288925"/>
                </a:cxn>
                <a:cxn ang="0">
                  <a:pos x="490537" y="288925"/>
                </a:cxn>
                <a:cxn ang="0">
                  <a:pos x="592137" y="288925"/>
                </a:cxn>
                <a:cxn ang="0">
                  <a:pos x="592137" y="288925"/>
                </a:cxn>
                <a:cxn ang="0">
                  <a:pos x="641350" y="288925"/>
                </a:cxn>
                <a:cxn ang="0">
                  <a:pos x="641350" y="288925"/>
                </a:cxn>
                <a:cxn ang="0">
                  <a:pos x="746125" y="288925"/>
                </a:cxn>
                <a:cxn ang="0">
                  <a:pos x="790575" y="288925"/>
                </a:cxn>
                <a:cxn ang="0">
                  <a:pos x="896937" y="288925"/>
                </a:cxn>
                <a:cxn ang="0">
                  <a:pos x="896937" y="288925"/>
                </a:cxn>
                <a:cxn ang="0">
                  <a:pos x="944562" y="293687"/>
                </a:cxn>
                <a:cxn ang="0">
                  <a:pos x="944562" y="293687"/>
                </a:cxn>
                <a:cxn ang="0">
                  <a:pos x="1046162" y="293687"/>
                </a:cxn>
                <a:cxn ang="0">
                  <a:pos x="1046162" y="293687"/>
                </a:cxn>
                <a:cxn ang="0">
                  <a:pos x="1095375" y="293687"/>
                </a:cxn>
                <a:cxn ang="0">
                  <a:pos x="1095375" y="293687"/>
                </a:cxn>
                <a:cxn ang="0">
                  <a:pos x="1200150" y="293687"/>
                </a:cxn>
                <a:cxn ang="0">
                  <a:pos x="1200150" y="293687"/>
                </a:cxn>
                <a:cxn ang="0">
                  <a:pos x="1230312" y="293687"/>
                </a:cxn>
                <a:cxn ang="0">
                  <a:pos x="1350962" y="293687"/>
                </a:cxn>
                <a:cxn ang="0">
                  <a:pos x="1350962" y="293687"/>
                </a:cxn>
                <a:cxn ang="0">
                  <a:pos x="1395412" y="293687"/>
                </a:cxn>
                <a:cxn ang="0">
                  <a:pos x="1395412" y="293687"/>
                </a:cxn>
                <a:cxn ang="0">
                  <a:pos x="1954212" y="296862"/>
                </a:cxn>
                <a:cxn ang="0">
                  <a:pos x="2000250" y="296862"/>
                </a:cxn>
                <a:cxn ang="0">
                  <a:pos x="2105025" y="296862"/>
                </a:cxn>
                <a:cxn ang="0">
                  <a:pos x="2154237" y="296862"/>
                </a:cxn>
                <a:cxn ang="0">
                  <a:pos x="2255837" y="296862"/>
                </a:cxn>
                <a:cxn ang="0">
                  <a:pos x="2303462" y="301625"/>
                </a:cxn>
                <a:cxn ang="0">
                  <a:pos x="2409825" y="301625"/>
                </a:cxn>
                <a:cxn ang="0">
                  <a:pos x="2454275" y="301625"/>
                </a:cxn>
                <a:cxn ang="0">
                  <a:pos x="2709862" y="301625"/>
                </a:cxn>
                <a:cxn ang="0">
                  <a:pos x="2728912" y="301625"/>
                </a:cxn>
                <a:cxn ang="0">
                  <a:pos x="3062288" y="304800"/>
                </a:cxn>
                <a:cxn ang="0">
                  <a:pos x="3062288" y="1428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8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19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3059112" y="304800"/>
                </a:cxn>
                <a:cxn ang="0">
                  <a:pos x="0" y="285750"/>
                </a:cxn>
                <a:cxn ang="0">
                  <a:pos x="0" y="0"/>
                </a:cxn>
                <a:cxn ang="0">
                  <a:pos x="3062288" y="14287"/>
                </a:cxn>
                <a:cxn ang="0">
                  <a:pos x="3059112" y="304800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0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6193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1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5427" y="157163"/>
                </a:cxn>
                <a:cxn ang="0">
                  <a:pos x="49213" y="22451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2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301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6038" y="153988"/>
                </a:cxn>
                <a:cxn ang="0">
                  <a:pos x="46038" y="22534"/>
                </a:cxn>
                <a:cxn ang="0">
                  <a:pos x="23019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3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4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5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5427" y="158750"/>
                </a:cxn>
                <a:cxn ang="0">
                  <a:pos x="49213" y="22678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6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2678"/>
                </a:cxn>
                <a:cxn ang="0">
                  <a:pos x="0" y="15497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7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7625" y="153988"/>
                </a:cxn>
                <a:cxn ang="0">
                  <a:pos x="47625" y="22534"/>
                </a:cxn>
                <a:cxn ang="0">
                  <a:pos x="25644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8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2713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29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451"/>
                </a:cxn>
                <a:cxn ang="0">
                  <a:pos x="0" y="157163"/>
                </a:cxn>
                <a:cxn ang="0">
                  <a:pos x="44450" y="157163"/>
                </a:cxn>
                <a:cxn ang="0">
                  <a:pos x="44450" y="22451"/>
                </a:cxn>
                <a:cxn ang="0">
                  <a:pos x="22225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0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5644" y="0"/>
                </a:cxn>
                <a:cxn ang="0">
                  <a:pos x="3663" y="22451"/>
                </a:cxn>
                <a:cxn ang="0">
                  <a:pos x="0" y="157163"/>
                </a:cxn>
                <a:cxn ang="0">
                  <a:pos x="47625" y="157163"/>
                </a:cxn>
                <a:cxn ang="0">
                  <a:pos x="47625" y="22451"/>
                </a:cxn>
                <a:cxn ang="0">
                  <a:pos x="25644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1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9213" y="153988"/>
                </a:cxn>
                <a:cxn ang="0">
                  <a:pos x="49213" y="22534"/>
                </a:cxn>
                <a:cxn ang="0">
                  <a:pos x="26499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2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2713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5427" y="155575"/>
                </a:cxn>
                <a:cxn ang="0">
                  <a:pos x="49213" y="22767"/>
                </a:cxn>
                <a:cxn ang="0">
                  <a:pos x="22713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3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767"/>
                </a:cxn>
                <a:cxn ang="0">
                  <a:pos x="0" y="155575"/>
                </a:cxn>
                <a:cxn ang="0">
                  <a:pos x="44450" y="155575"/>
                </a:cxn>
                <a:cxn ang="0">
                  <a:pos x="44450" y="22767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4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45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645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5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0" y="22678"/>
                </a:cxn>
                <a:cxn ang="0">
                  <a:pos x="0" y="158750"/>
                </a:cxn>
                <a:cxn ang="0">
                  <a:pos x="49213" y="158750"/>
                </a:cxn>
                <a:cxn ang="0">
                  <a:pos x="49213" y="22678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6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980" y="0"/>
                </a:cxn>
                <a:cxn ang="0">
                  <a:pos x="0" y="22678"/>
                </a:cxn>
                <a:cxn ang="0">
                  <a:pos x="0" y="154970"/>
                </a:cxn>
                <a:cxn ang="0">
                  <a:pos x="43961" y="158750"/>
                </a:cxn>
                <a:cxn ang="0">
                  <a:pos x="47625" y="22678"/>
                </a:cxn>
                <a:cxn ang="0">
                  <a:pos x="21980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7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534"/>
                </a:cxn>
                <a:cxn ang="0">
                  <a:pos x="0" y="153988"/>
                </a:cxn>
                <a:cxn ang="0">
                  <a:pos x="44450" y="153988"/>
                </a:cxn>
                <a:cxn ang="0">
                  <a:pos x="44450" y="22534"/>
                </a:cxn>
                <a:cxn ang="0">
                  <a:pos x="22225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38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6499" y="0"/>
                </a:cxn>
                <a:cxn ang="0">
                  <a:pos x="3785" y="26193"/>
                </a:cxn>
                <a:cxn ang="0">
                  <a:pos x="0" y="157163"/>
                </a:cxn>
                <a:cxn ang="0">
                  <a:pos x="49213" y="157163"/>
                </a:cxn>
                <a:cxn ang="0">
                  <a:pos x="49213" y="26193"/>
                </a:cxn>
                <a:cxn ang="0">
                  <a:pos x="26499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39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8240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1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55587" y="0"/>
                </a:cxn>
                <a:cxn ang="0">
                  <a:pos x="0" y="0"/>
                </a:cxn>
                <a:cxn ang="0">
                  <a:pos x="0" y="76200"/>
                </a:cxn>
                <a:cxn ang="0">
                  <a:pos x="0" y="1765300"/>
                </a:cxn>
                <a:cxn ang="0">
                  <a:pos x="0" y="2193925"/>
                </a:cxn>
                <a:cxn ang="0">
                  <a:pos x="255587" y="2193925"/>
                </a:cxn>
                <a:cxn ang="0">
                  <a:pos x="506413" y="2193925"/>
                </a:cxn>
                <a:cxn ang="0">
                  <a:pos x="506413" y="1765300"/>
                </a:cxn>
                <a:cxn ang="0">
                  <a:pos x="506413" y="76200"/>
                </a:cxn>
                <a:cxn ang="0">
                  <a:pos x="506413" y="0"/>
                </a:cxn>
                <a:cxn ang="0">
                  <a:pos x="25558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2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3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4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301625" y="816315"/>
                </a:cxn>
                <a:cxn ang="0">
                  <a:pos x="150812" y="966788"/>
                </a:cxn>
                <a:cxn ang="0">
                  <a:pos x="0" y="816315"/>
                </a:cxn>
                <a:cxn ang="0">
                  <a:pos x="0" y="150472"/>
                </a:cxn>
                <a:cxn ang="0">
                  <a:pos x="150812" y="0"/>
                </a:cxn>
                <a:cxn ang="0">
                  <a:pos x="301625" y="150472"/>
                </a:cxn>
                <a:cxn ang="0">
                  <a:pos x="301625" y="816315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45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6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7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8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49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0" y="0"/>
                </a:cxn>
                <a:cxn ang="0">
                  <a:pos x="0" y="470239"/>
                </a:cxn>
                <a:cxn ang="0">
                  <a:pos x="150345" y="620716"/>
                </a:cxn>
                <a:cxn ang="0">
                  <a:pos x="150345" y="1286575"/>
                </a:cxn>
                <a:cxn ang="0">
                  <a:pos x="0" y="1437051"/>
                </a:cxn>
                <a:cxn ang="0">
                  <a:pos x="0" y="1689100"/>
                </a:cxn>
                <a:cxn ang="0">
                  <a:pos x="255588" y="1689100"/>
                </a:cxn>
                <a:cxn ang="0">
                  <a:pos x="255588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0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966788"/>
                </a:cxn>
                <a:cxn ang="0">
                  <a:pos x="150813" y="816315"/>
                </a:cxn>
                <a:cxn ang="0">
                  <a:pos x="150813" y="150472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/>
            <a:p>
              <a:r>
                <a:rPr lang="zh-CN" altLang="en-US" sz="60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1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2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lIns="91440" tIns="45720" rIns="91440" bIns="45720" anchor="t"/>
            <a:p>
              <a:endParaRPr lang="zh-CN" altLang="en-US" sz="10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53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4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55588" y="0"/>
                </a:cxn>
                <a:cxn ang="0">
                  <a:pos x="255588" y="0"/>
                </a:cxn>
                <a:cxn ang="0">
                  <a:pos x="0" y="0"/>
                </a:cxn>
                <a:cxn ang="0">
                  <a:pos x="0" y="428625"/>
                </a:cxn>
                <a:cxn ang="0">
                  <a:pos x="255588" y="428625"/>
                </a:cxn>
                <a:cxn ang="0">
                  <a:pos x="255588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55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8256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352386" y="330643"/>
                </a:cxn>
                <a:cxn ang="0">
                  <a:pos x="307401" y="341915"/>
                </a:cxn>
                <a:cxn ang="0">
                  <a:pos x="292406" y="345672"/>
                </a:cxn>
                <a:cxn ang="0">
                  <a:pos x="322396" y="319371"/>
                </a:cxn>
                <a:cxn ang="0">
                  <a:pos x="341140" y="293070"/>
                </a:cxn>
                <a:cxn ang="0">
                  <a:pos x="348637" y="281798"/>
                </a:cxn>
                <a:cxn ang="0">
                  <a:pos x="483594" y="154049"/>
                </a:cxn>
                <a:cxn ang="0">
                  <a:pos x="333642" y="180351"/>
                </a:cxn>
                <a:cxn ang="0">
                  <a:pos x="333642" y="263012"/>
                </a:cxn>
                <a:cxn ang="0">
                  <a:pos x="296154" y="236710"/>
                </a:cxn>
                <a:cxn ang="0">
                  <a:pos x="262415" y="225438"/>
                </a:cxn>
                <a:cxn ang="0">
                  <a:pos x="217430" y="221681"/>
                </a:cxn>
                <a:cxn ang="0">
                  <a:pos x="183690" y="221681"/>
                </a:cxn>
                <a:cxn ang="0">
                  <a:pos x="191188" y="390760"/>
                </a:cxn>
                <a:cxn ang="0">
                  <a:pos x="243671" y="375731"/>
                </a:cxn>
                <a:cxn ang="0">
                  <a:pos x="247420" y="375731"/>
                </a:cxn>
                <a:cxn ang="0">
                  <a:pos x="232425" y="390760"/>
                </a:cxn>
                <a:cxn ang="0">
                  <a:pos x="213681" y="409547"/>
                </a:cxn>
                <a:cxn ang="0">
                  <a:pos x="202434" y="424576"/>
                </a:cxn>
                <a:cxn ang="0">
                  <a:pos x="187439" y="447120"/>
                </a:cxn>
                <a:cxn ang="0">
                  <a:pos x="176193" y="469664"/>
                </a:cxn>
                <a:cxn ang="0">
                  <a:pos x="168695" y="495965"/>
                </a:cxn>
                <a:cxn ang="0">
                  <a:pos x="164946" y="518509"/>
                </a:cxn>
                <a:cxn ang="0">
                  <a:pos x="161198" y="548567"/>
                </a:cxn>
                <a:cxn ang="0">
                  <a:pos x="161198" y="567354"/>
                </a:cxn>
                <a:cxn ang="0">
                  <a:pos x="164946" y="601170"/>
                </a:cxn>
                <a:cxn ang="0">
                  <a:pos x="168695" y="619956"/>
                </a:cxn>
                <a:cxn ang="0">
                  <a:pos x="179942" y="653772"/>
                </a:cxn>
                <a:cxn ang="0">
                  <a:pos x="187439" y="676316"/>
                </a:cxn>
                <a:cxn ang="0">
                  <a:pos x="209932" y="706375"/>
                </a:cxn>
                <a:cxn ang="0">
                  <a:pos x="236174" y="743948"/>
                </a:cxn>
                <a:cxn ang="0">
                  <a:pos x="254918" y="762734"/>
                </a:cxn>
                <a:cxn ang="0">
                  <a:pos x="277410" y="781521"/>
                </a:cxn>
                <a:cxn ang="0">
                  <a:pos x="296154" y="796550"/>
                </a:cxn>
                <a:cxn ang="0">
                  <a:pos x="318647" y="811579"/>
                </a:cxn>
                <a:cxn ang="0">
                  <a:pos x="344889" y="826609"/>
                </a:cxn>
                <a:cxn ang="0">
                  <a:pos x="367381" y="834123"/>
                </a:cxn>
                <a:cxn ang="0">
                  <a:pos x="393623" y="845395"/>
                </a:cxn>
                <a:cxn ang="0">
                  <a:pos x="412367" y="852910"/>
                </a:cxn>
                <a:cxn ang="0">
                  <a:pos x="442357" y="856667"/>
                </a:cxn>
                <a:cxn ang="0">
                  <a:pos x="461101" y="860425"/>
                </a:cxn>
                <a:cxn ang="0">
                  <a:pos x="494840" y="860425"/>
                </a:cxn>
                <a:cxn ang="0">
                  <a:pos x="509836" y="860425"/>
                </a:cxn>
                <a:cxn ang="0">
                  <a:pos x="543575" y="856667"/>
                </a:cxn>
                <a:cxn ang="0">
                  <a:pos x="558570" y="852910"/>
                </a:cxn>
                <a:cxn ang="0">
                  <a:pos x="592309" y="841638"/>
                </a:cxn>
                <a:cxn ang="0">
                  <a:pos x="607304" y="837881"/>
                </a:cxn>
                <a:cxn ang="0">
                  <a:pos x="678531" y="789036"/>
                </a:cxn>
                <a:cxn ang="0">
                  <a:pos x="693527" y="777764"/>
                </a:cxn>
                <a:cxn ang="0">
                  <a:pos x="704773" y="766492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7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319156" y="255773"/>
                </a:cxn>
                <a:cxn ang="0">
                  <a:pos x="153946" y="654479"/>
                </a:cxn>
                <a:cxn ang="0">
                  <a:pos x="645822" y="684570"/>
                </a:cxn>
                <a:cxn ang="0">
                  <a:pos x="743446" y="203114"/>
                </a:cxn>
                <a:cxn ang="0">
                  <a:pos x="319156" y="255773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8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52531" y="67627"/>
                </a:cxn>
                <a:cxn ang="0">
                  <a:pos x="195118" y="3757"/>
                </a:cxn>
                <a:cxn ang="0">
                  <a:pos x="153843" y="157797"/>
                </a:cxn>
                <a:cxn ang="0">
                  <a:pos x="11256" y="221667"/>
                </a:cxn>
                <a:cxn ang="0">
                  <a:pos x="52531" y="6762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59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59813" y="0"/>
                </a:cxn>
                <a:cxn ang="0">
                  <a:pos x="14953" y="3777"/>
                </a:cxn>
                <a:cxn ang="0">
                  <a:pos x="115888" y="298450"/>
                </a:cxn>
                <a:cxn ang="0">
                  <a:pos x="59813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0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161481" y="15020"/>
                </a:cxn>
                <a:cxn ang="0">
                  <a:pos x="349250" y="63835"/>
                </a:cxn>
                <a:cxn ang="0">
                  <a:pos x="191524" y="180242"/>
                </a:cxn>
                <a:cxn ang="0">
                  <a:pos x="0" y="127671"/>
                </a:cxn>
                <a:cxn ang="0">
                  <a:pos x="161481" y="15020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1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131763" y="0"/>
                </a:cxn>
                <a:cxn ang="0">
                  <a:pos x="97881" y="3704"/>
                </a:cxn>
                <a:cxn ang="0">
                  <a:pos x="0" y="44450"/>
                </a:cxn>
                <a:cxn ang="0">
                  <a:pos x="0" y="44450"/>
                </a:cxn>
                <a:cxn ang="0">
                  <a:pos x="97881" y="3704"/>
                </a:cxn>
                <a:cxn ang="0">
                  <a:pos x="131763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2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55771" y="115794"/>
                </a:cxn>
                <a:cxn ang="0">
                  <a:pos x="141288" y="190500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55771" y="11579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3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25425" y="0"/>
                </a:cxn>
                <a:cxn ang="0">
                  <a:pos x="142769" y="18802"/>
                </a:cxn>
                <a:cxn ang="0">
                  <a:pos x="112712" y="3760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22542" y="282034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78898" y="398608"/>
                </a:cxn>
                <a:cxn ang="0">
                  <a:pos x="165311" y="473818"/>
                </a:cxn>
                <a:cxn ang="0">
                  <a:pos x="345651" y="530225"/>
                </a:cxn>
                <a:cxn ang="0">
                  <a:pos x="563563" y="436213"/>
                </a:cxn>
                <a:cxn ang="0">
                  <a:pos x="229182" y="0"/>
                </a:cxn>
                <a:cxn ang="0">
                  <a:pos x="225425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4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41275" y="0"/>
                </a:cxn>
                <a:cxn ang="0">
                  <a:pos x="0" y="11113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  <a:cxn ang="0">
                  <a:pos x="41275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5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02537" y="0"/>
                </a:cxn>
                <a:cxn ang="0">
                  <a:pos x="195036" y="0"/>
                </a:cxn>
                <a:cxn ang="0">
                  <a:pos x="161279" y="3761"/>
                </a:cxn>
                <a:cxn ang="0">
                  <a:pos x="63761" y="45140"/>
                </a:cxn>
                <a:cxn ang="0">
                  <a:pos x="0" y="116612"/>
                </a:cxn>
                <a:cxn ang="0">
                  <a:pos x="146277" y="173038"/>
                </a:cxn>
                <a:cxn ang="0">
                  <a:pos x="191285" y="169276"/>
                </a:cxn>
                <a:cxn ang="0">
                  <a:pos x="191285" y="169276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32542" y="157991"/>
                </a:cxn>
                <a:cxn ang="0">
                  <a:pos x="255047" y="146706"/>
                </a:cxn>
                <a:cxn ang="0">
                  <a:pos x="255047" y="146706"/>
                </a:cxn>
                <a:cxn ang="0">
                  <a:pos x="285052" y="127897"/>
                </a:cxn>
                <a:cxn ang="0">
                  <a:pos x="285052" y="127897"/>
                </a:cxn>
                <a:cxn ang="0">
                  <a:pos x="341313" y="71472"/>
                </a:cxn>
                <a:cxn ang="0">
                  <a:pos x="303806" y="22570"/>
                </a:cxn>
                <a:cxn ang="0">
                  <a:pos x="20253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66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8267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54520" y="109108"/>
                </a:cxn>
                <a:cxn ang="0">
                  <a:pos x="2068189" y="22574"/>
                </a:cxn>
                <a:cxn ang="0">
                  <a:pos x="1993119" y="22574"/>
                </a:cxn>
                <a:cxn ang="0">
                  <a:pos x="1963090" y="52672"/>
                </a:cxn>
                <a:cxn ang="0">
                  <a:pos x="1940569" y="75246"/>
                </a:cxn>
                <a:cxn ang="0">
                  <a:pos x="1824210" y="188117"/>
                </a:cxn>
                <a:cxn ang="0">
                  <a:pos x="1801689" y="210691"/>
                </a:cxn>
                <a:cxn ang="0">
                  <a:pos x="165154" y="1836025"/>
                </a:cxn>
                <a:cxn ang="0">
                  <a:pos x="0" y="2155825"/>
                </a:cxn>
                <a:cxn ang="0">
                  <a:pos x="108852" y="2103152"/>
                </a:cxn>
                <a:cxn ang="0">
                  <a:pos x="108852" y="2103152"/>
                </a:cxn>
                <a:cxn ang="0">
                  <a:pos x="326556" y="1997806"/>
                </a:cxn>
                <a:cxn ang="0">
                  <a:pos x="1959337" y="376234"/>
                </a:cxn>
                <a:cxn ang="0">
                  <a:pos x="1959337" y="376234"/>
                </a:cxn>
                <a:cxn ang="0">
                  <a:pos x="1974351" y="361185"/>
                </a:cxn>
                <a:cxn ang="0">
                  <a:pos x="2154520" y="184355"/>
                </a:cxn>
                <a:cxn ang="0">
                  <a:pos x="2154520" y="109108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8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55825"/>
                </a:cxn>
                <a:cxn ang="0">
                  <a:pos x="322652" y="1994044"/>
                </a:cxn>
                <a:cxn ang="0">
                  <a:pos x="2149766" y="184355"/>
                </a:cxn>
                <a:cxn ang="0">
                  <a:pos x="2149766" y="105345"/>
                </a:cxn>
                <a:cxn ang="0">
                  <a:pos x="2063475" y="18811"/>
                </a:cxn>
                <a:cxn ang="0">
                  <a:pos x="1988439" y="18811"/>
                </a:cxn>
                <a:cxn ang="0">
                  <a:pos x="161326" y="1832263"/>
                </a:cxn>
                <a:cxn ang="0">
                  <a:pos x="0" y="2155825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69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0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107950" y="57150"/>
                </a:cxn>
                <a:cxn ang="0">
                  <a:pos x="0" y="109538"/>
                </a:cxn>
                <a:cxn ang="0">
                  <a:pos x="52387" y="0"/>
                </a:cxn>
                <a:cxn ang="0">
                  <a:pos x="107950" y="57150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1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161405" y="1993900"/>
                </a:cxn>
                <a:cxn ang="0">
                  <a:pos x="1989419" y="184341"/>
                </a:cxn>
                <a:cxn ang="0">
                  <a:pos x="1989419" y="105338"/>
                </a:cxn>
                <a:cxn ang="0">
                  <a:pos x="1903086" y="18810"/>
                </a:cxn>
                <a:cxn ang="0">
                  <a:pos x="1828014" y="18810"/>
                </a:cxn>
                <a:cxn ang="0">
                  <a:pos x="0" y="1832130"/>
                </a:cxn>
                <a:cxn ang="0">
                  <a:pos x="161405" y="1993900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2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187768"/>
                </a:cxn>
                <a:cxn ang="0">
                  <a:pos x="168991" y="18776"/>
                </a:cxn>
                <a:cxn ang="0">
                  <a:pos x="244099" y="18776"/>
                </a:cxn>
                <a:cxn ang="0">
                  <a:pos x="330473" y="105150"/>
                </a:cxn>
                <a:cxn ang="0">
                  <a:pos x="330473" y="184013"/>
                </a:cxn>
                <a:cxn ang="0">
                  <a:pos x="161481" y="349250"/>
                </a:cxn>
                <a:cxn ang="0">
                  <a:pos x="0" y="187768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3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4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184150" y="161925"/>
                </a:cxn>
                <a:cxn ang="0">
                  <a:pos x="161925" y="184150"/>
                </a:cxn>
                <a:cxn ang="0">
                  <a:pos x="0" y="23812"/>
                </a:cxn>
                <a:cxn ang="0">
                  <a:pos x="22225" y="0"/>
                </a:cxn>
                <a:cxn ang="0">
                  <a:pos x="184150" y="161925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5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60113"/>
                </a:cxn>
                <a:cxn ang="0">
                  <a:pos x="41140" y="18785"/>
                </a:cxn>
                <a:cxn ang="0">
                  <a:pos x="115941" y="18785"/>
                </a:cxn>
                <a:cxn ang="0">
                  <a:pos x="201962" y="105198"/>
                </a:cxn>
                <a:cxn ang="0">
                  <a:pos x="201962" y="184097"/>
                </a:cxn>
                <a:cxn ang="0">
                  <a:pos x="160822" y="225425"/>
                </a:cxn>
                <a:cxn ang="0">
                  <a:pos x="0" y="60113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6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7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182563" y="161925"/>
                </a:cxn>
                <a:cxn ang="0">
                  <a:pos x="160337" y="187325"/>
                </a:cxn>
                <a:cxn ang="0">
                  <a:pos x="0" y="22225"/>
                </a:cxn>
                <a:cxn ang="0">
                  <a:pos x="22225" y="0"/>
                </a:cxn>
                <a:cxn ang="0">
                  <a:pos x="182563" y="161925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8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36513" y="0"/>
                </a:cxn>
                <a:cxn ang="0">
                  <a:pos x="0" y="15875"/>
                </a:cxn>
                <a:cxn ang="0">
                  <a:pos x="36513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79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0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657225" y="0"/>
                </a:cxn>
                <a:cxn ang="0">
                  <a:pos x="657225" y="0"/>
                </a:cxn>
                <a:cxn ang="0">
                  <a:pos x="0" y="650875"/>
                </a:cxn>
                <a:cxn ang="0">
                  <a:pos x="0" y="650875"/>
                </a:cxn>
                <a:cxn ang="0">
                  <a:pos x="657225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1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2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7488" y="0"/>
                </a:cxn>
                <a:cxn ang="0">
                  <a:pos x="217488" y="0"/>
                </a:cxn>
                <a:cxn ang="0">
                  <a:pos x="187325" y="30162"/>
                </a:cxn>
                <a:cxn ang="0">
                  <a:pos x="165100" y="52387"/>
                </a:cxn>
                <a:cxn ang="0">
                  <a:pos x="47625" y="168275"/>
                </a:cxn>
                <a:cxn ang="0">
                  <a:pos x="25400" y="192087"/>
                </a:cxn>
                <a:cxn ang="0">
                  <a:pos x="0" y="217488"/>
                </a:cxn>
                <a:cxn ang="0">
                  <a:pos x="0" y="217488"/>
                </a:cxn>
                <a:cxn ang="0">
                  <a:pos x="25400" y="192087"/>
                </a:cxn>
                <a:cxn ang="0">
                  <a:pos x="25400" y="192087"/>
                </a:cxn>
                <a:cxn ang="0">
                  <a:pos x="47625" y="168275"/>
                </a:cxn>
                <a:cxn ang="0">
                  <a:pos x="165100" y="52387"/>
                </a:cxn>
                <a:cxn ang="0">
                  <a:pos x="165100" y="52387"/>
                </a:cxn>
                <a:cxn ang="0">
                  <a:pos x="187325" y="30162"/>
                </a:cxn>
                <a:cxn ang="0">
                  <a:pos x="187325" y="30162"/>
                </a:cxn>
                <a:cxn ang="0">
                  <a:pos x="217488" y="0"/>
                </a:cxn>
                <a:cxn ang="0">
                  <a:pos x="217488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18" y="19"/>
                  </a:lnTo>
                  <a:lnTo>
                    <a:pt x="137" y="0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3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4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95275" y="0"/>
                </a:cxn>
                <a:cxn ang="0">
                  <a:pos x="0" y="296863"/>
                </a:cxn>
                <a:cxn ang="0">
                  <a:pos x="0" y="296863"/>
                </a:cxn>
                <a:cxn ang="0">
                  <a:pos x="295275" y="0"/>
                </a:cxn>
                <a:cxn ang="0">
                  <a:pos x="295275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0" y="187"/>
                  </a:lnTo>
                  <a:lnTo>
                    <a:pt x="186" y="0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5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6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160337" y="0"/>
                </a:cxn>
                <a:cxn ang="0">
                  <a:pos x="160337" y="0"/>
                </a:cxn>
                <a:cxn ang="0">
                  <a:pos x="52387" y="214312"/>
                </a:cxn>
                <a:cxn ang="0">
                  <a:pos x="0" y="323850"/>
                </a:cxn>
                <a:cxn ang="0">
                  <a:pos x="52387" y="214312"/>
                </a:cxn>
                <a:cxn ang="0">
                  <a:pos x="77787" y="241300"/>
                </a:cxn>
                <a:cxn ang="0">
                  <a:pos x="239713" y="82550"/>
                </a:cxn>
                <a:cxn ang="0">
                  <a:pos x="16033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7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8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52387" y="0"/>
                </a:cxn>
                <a:cxn ang="0">
                  <a:pos x="0" y="109538"/>
                </a:cxn>
                <a:cxn ang="0">
                  <a:pos x="77788" y="26987"/>
                </a:cxn>
                <a:cxn ang="0">
                  <a:pos x="5238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89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0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1636712" y="0"/>
                </a:cxn>
                <a:cxn ang="0">
                  <a:pos x="1611312" y="25400"/>
                </a:cxn>
                <a:cxn ang="0">
                  <a:pos x="954087" y="676275"/>
                </a:cxn>
                <a:cxn ang="0">
                  <a:pos x="915987" y="714375"/>
                </a:cxn>
                <a:cxn ang="0">
                  <a:pos x="701675" y="925512"/>
                </a:cxn>
                <a:cxn ang="0">
                  <a:pos x="558800" y="1068387"/>
                </a:cxn>
                <a:cxn ang="0">
                  <a:pos x="263525" y="1365250"/>
                </a:cxn>
                <a:cxn ang="0">
                  <a:pos x="0" y="1620837"/>
                </a:cxn>
                <a:cxn ang="0">
                  <a:pos x="79375" y="1703388"/>
                </a:cxn>
                <a:cxn ang="0">
                  <a:pos x="1711325" y="74612"/>
                </a:cxn>
                <a:cxn ang="0">
                  <a:pos x="1636712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1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2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117475" y="0"/>
                </a:cxn>
                <a:cxn ang="0">
                  <a:pos x="0" y="115887"/>
                </a:cxn>
                <a:cxn ang="0">
                  <a:pos x="76200" y="187325"/>
                </a:cxn>
                <a:cxn ang="0">
                  <a:pos x="188913" y="74612"/>
                </a:cxn>
                <a:cxn ang="0">
                  <a:pos x="117475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3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4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3812"/>
                </a:cxn>
                <a:cxn ang="0">
                  <a:pos x="0" y="23812"/>
                </a:cxn>
                <a:cxn ang="0">
                  <a:pos x="74612" y="98425"/>
                </a:cxn>
                <a:cxn ang="0">
                  <a:pos x="98425" y="71437"/>
                </a:cxn>
                <a:cxn ang="0">
                  <a:pos x="22225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5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30078" y="15081"/>
                </a:cxn>
                <a:cxn ang="0">
                  <a:pos x="0" y="45243"/>
                </a:cxn>
                <a:cxn ang="0">
                  <a:pos x="75197" y="120650"/>
                </a:cxn>
                <a:cxn ang="0">
                  <a:pos x="142875" y="52784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105276" y="15081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  <a:cxn ang="0">
                  <a:pos x="6767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6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297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2225" y="0"/>
                </a:cxn>
                <a:cxn ang="0">
                  <a:pos x="0" y="22225"/>
                </a:cxn>
                <a:cxn ang="0">
                  <a:pos x="0" y="22225"/>
                </a:cxn>
                <a:cxn ang="0">
                  <a:pos x="71437" y="96838"/>
                </a:cxn>
                <a:cxn ang="0">
                  <a:pos x="96838" y="74612"/>
                </a:cxn>
                <a:cxn ang="0">
                  <a:pos x="22225" y="0"/>
                </a:cxn>
                <a:cxn ang="0">
                  <a:pos x="22225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298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8299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992187" y="361950"/>
                </a:cxn>
                <a:cxn ang="0">
                  <a:pos x="1028700" y="0"/>
                </a:cxn>
                <a:cxn ang="0">
                  <a:pos x="514350" y="0"/>
                </a:cxn>
                <a:cxn ang="0">
                  <a:pos x="0" y="0"/>
                </a:cxn>
                <a:cxn ang="0">
                  <a:pos x="169862" y="1606550"/>
                </a:cxn>
                <a:cxn ang="0">
                  <a:pos x="514350" y="1606550"/>
                </a:cxn>
                <a:cxn ang="0">
                  <a:pos x="863600" y="1606550"/>
                </a:cxn>
                <a:cxn ang="0">
                  <a:pos x="874712" y="1493837"/>
                </a:cxn>
                <a:cxn ang="0">
                  <a:pos x="901700" y="1238250"/>
                </a:cxn>
                <a:cxn ang="0">
                  <a:pos x="981075" y="482600"/>
                </a:cxn>
                <a:cxn ang="0">
                  <a:pos x="992187" y="361950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0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540704" y="112877"/>
                </a:cxn>
                <a:cxn ang="0">
                  <a:pos x="108891" y="955695"/>
                </a:cxn>
                <a:cxn ang="0">
                  <a:pos x="176479" y="1158875"/>
                </a:cxn>
                <a:cxn ang="0">
                  <a:pos x="1449388" y="737465"/>
                </a:cxn>
                <a:cxn ang="0">
                  <a:pos x="1385554" y="538049"/>
                </a:cxn>
                <a:cxn ang="0">
                  <a:pos x="540704" y="112877"/>
                </a:cxn>
                <a:cxn ang="0">
                  <a:pos x="341695" y="880443"/>
                </a:cxn>
                <a:cxn ang="0">
                  <a:pos x="615802" y="346157"/>
                </a:cxn>
                <a:cxn ang="0">
                  <a:pos x="1152751" y="613300"/>
                </a:cxn>
                <a:cxn ang="0">
                  <a:pos x="341695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1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2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66675" y="104673"/>
                </a:cxn>
                <a:cxn ang="0">
                  <a:pos x="37041" y="11214"/>
                </a:cxn>
                <a:cxn ang="0">
                  <a:pos x="14816" y="0"/>
                </a:cxn>
                <a:cxn ang="0">
                  <a:pos x="3704" y="22429"/>
                </a:cxn>
                <a:cxn ang="0">
                  <a:pos x="33337" y="115888"/>
                </a:cxn>
                <a:cxn ang="0">
                  <a:pos x="66675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3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7923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4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5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4953"/>
                </a:cxn>
                <a:cxn ang="0">
                  <a:pos x="11205" y="3738"/>
                </a:cxn>
                <a:cxn ang="0">
                  <a:pos x="0" y="26168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6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7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8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09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0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66675" y="106106"/>
                </a:cxn>
                <a:cxn ang="0">
                  <a:pos x="37041" y="11368"/>
                </a:cxn>
                <a:cxn ang="0">
                  <a:pos x="14816" y="0"/>
                </a:cxn>
                <a:cxn ang="0">
                  <a:pos x="3704" y="22737"/>
                </a:cxn>
                <a:cxn ang="0">
                  <a:pos x="33337" y="117475"/>
                </a:cxn>
                <a:cxn ang="0">
                  <a:pos x="66675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1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2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3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860425" y="1603375"/>
                </a:cxn>
                <a:cxn ang="0">
                  <a:pos x="169862" y="1603375"/>
                </a:cxn>
                <a:cxn ang="0">
                  <a:pos x="0" y="0"/>
                </a:cxn>
                <a:cxn ang="0">
                  <a:pos x="1028700" y="0"/>
                </a:cxn>
                <a:cxn ang="0">
                  <a:pos x="860425" y="1603375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4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5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12" y="109538"/>
                </a:cxn>
                <a:cxn ang="0">
                  <a:pos x="701675" y="109538"/>
                </a:cxn>
                <a:cxn ang="0">
                  <a:pos x="712788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6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7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858837" y="881063"/>
                </a:cxn>
                <a:cxn ang="0">
                  <a:pos x="952500" y="0"/>
                </a:cxn>
                <a:cxn ang="0">
                  <a:pos x="0" y="0"/>
                </a:cxn>
                <a:cxn ang="0">
                  <a:pos x="93662" y="881063"/>
                </a:cxn>
                <a:cxn ang="0">
                  <a:pos x="858837" y="881063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8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19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61950"/>
                </a:cxn>
                <a:cxn ang="0">
                  <a:pos x="0" y="361950"/>
                </a:cxn>
                <a:cxn ang="0">
                  <a:pos x="38100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0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1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514350" y="0"/>
                </a:cxn>
                <a:cxn ang="0">
                  <a:pos x="365125" y="0"/>
                </a:cxn>
                <a:cxn ang="0">
                  <a:pos x="0" y="0"/>
                </a:cxn>
                <a:cxn ang="0">
                  <a:pos x="0" y="361950"/>
                </a:cxn>
                <a:cxn ang="0">
                  <a:pos x="476250" y="361950"/>
                </a:cxn>
                <a:cxn ang="0">
                  <a:pos x="514350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2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3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3175" y="0"/>
                </a:cxn>
                <a:cxn ang="0">
                  <a:pos x="0" y="34925"/>
                </a:cxn>
                <a:cxn ang="0">
                  <a:pos x="0" y="34925"/>
                </a:cxn>
                <a:cxn ang="0">
                  <a:pos x="3175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4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5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19050" y="0"/>
                </a:cxn>
                <a:cxn ang="0">
                  <a:pos x="19050" y="0"/>
                </a:cxn>
                <a:cxn ang="0">
                  <a:pos x="0" y="157163"/>
                </a:cxn>
                <a:cxn ang="0">
                  <a:pos x="0" y="157163"/>
                </a:cxn>
                <a:cxn ang="0">
                  <a:pos x="19050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6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7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401638" y="0"/>
                </a:cxn>
                <a:cxn ang="0">
                  <a:pos x="382587" y="177800"/>
                </a:cxn>
                <a:cxn ang="0">
                  <a:pos x="0" y="177800"/>
                </a:cxn>
                <a:cxn ang="0">
                  <a:pos x="0" y="428625"/>
                </a:cxn>
                <a:cxn ang="0">
                  <a:pos x="357187" y="428625"/>
                </a:cxn>
                <a:cxn ang="0">
                  <a:pos x="376237" y="271462"/>
                </a:cxn>
                <a:cxn ang="0">
                  <a:pos x="379412" y="236537"/>
                </a:cxn>
                <a:cxn ang="0">
                  <a:pos x="401638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8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29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357188" y="0"/>
                </a:cxn>
                <a:cxn ang="0">
                  <a:pos x="357188" y="0"/>
                </a:cxn>
                <a:cxn ang="0">
                  <a:pos x="0" y="0"/>
                </a:cxn>
                <a:cxn ang="0">
                  <a:pos x="0" y="109538"/>
                </a:cxn>
                <a:cxn ang="0">
                  <a:pos x="346075" y="109538"/>
                </a:cxn>
                <a:cxn ang="0">
                  <a:pos x="357188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0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1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476250" y="0"/>
                </a:cxn>
                <a:cxn ang="0">
                  <a:pos x="476250" y="0"/>
                </a:cxn>
                <a:cxn ang="0">
                  <a:pos x="0" y="0"/>
                </a:cxn>
                <a:cxn ang="0">
                  <a:pos x="0" y="881063"/>
                </a:cxn>
                <a:cxn ang="0">
                  <a:pos x="382587" y="881063"/>
                </a:cxn>
                <a:cxn ang="0">
                  <a:pos x="401637" y="703262"/>
                </a:cxn>
                <a:cxn ang="0">
                  <a:pos x="465137" y="120650"/>
                </a:cxn>
                <a:cxn ang="0">
                  <a:pos x="476250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2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540111" y="112877"/>
                </a:cxn>
                <a:cxn ang="0">
                  <a:pos x="108772" y="959458"/>
                </a:cxn>
                <a:cxn ang="0">
                  <a:pos x="176286" y="1158875"/>
                </a:cxn>
                <a:cxn ang="0">
                  <a:pos x="1447800" y="741228"/>
                </a:cxn>
                <a:cxn ang="0">
                  <a:pos x="1384036" y="538049"/>
                </a:cxn>
                <a:cxn ang="0">
                  <a:pos x="540111" y="112877"/>
                </a:cxn>
                <a:cxn ang="0">
                  <a:pos x="341320" y="880443"/>
                </a:cxn>
                <a:cxn ang="0">
                  <a:pos x="615127" y="346157"/>
                </a:cxn>
                <a:cxn ang="0">
                  <a:pos x="1151488" y="613300"/>
                </a:cxn>
                <a:cxn ang="0">
                  <a:pos x="341320" y="880443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3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63500" y="109339"/>
                </a:cxn>
                <a:cxn ang="0">
                  <a:pos x="33617" y="15081"/>
                </a:cxn>
                <a:cxn ang="0">
                  <a:pos x="11205" y="3770"/>
                </a:cxn>
                <a:cxn ang="0">
                  <a:pos x="0" y="26392"/>
                </a:cxn>
                <a:cxn ang="0">
                  <a:pos x="33617" y="120650"/>
                </a:cxn>
                <a:cxn ang="0">
                  <a:pos x="63500" y="109339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4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68263" y="104673"/>
                </a:cxn>
                <a:cxn ang="0">
                  <a:pos x="37923" y="11214"/>
                </a:cxn>
                <a:cxn ang="0">
                  <a:pos x="15169" y="3738"/>
                </a:cxn>
                <a:cxn ang="0">
                  <a:pos x="3792" y="22429"/>
                </a:cxn>
                <a:cxn ang="0">
                  <a:pos x="34131" y="115888"/>
                </a:cxn>
                <a:cxn ang="0">
                  <a:pos x="68263" y="104673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5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6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5169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7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68263" y="109339"/>
                </a:cxn>
                <a:cxn ang="0">
                  <a:pos x="34131" y="15081"/>
                </a:cxn>
                <a:cxn ang="0">
                  <a:pos x="11377" y="3770"/>
                </a:cxn>
                <a:cxn ang="0">
                  <a:pos x="3792" y="26392"/>
                </a:cxn>
                <a:cxn ang="0">
                  <a:pos x="34131" y="120650"/>
                </a:cxn>
                <a:cxn ang="0">
                  <a:pos x="68263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8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63500" y="104673"/>
                </a:cxn>
                <a:cxn ang="0">
                  <a:pos x="33617" y="11214"/>
                </a:cxn>
                <a:cxn ang="0">
                  <a:pos x="11205" y="0"/>
                </a:cxn>
                <a:cxn ang="0">
                  <a:pos x="0" y="22429"/>
                </a:cxn>
                <a:cxn ang="0">
                  <a:pos x="33617" y="115888"/>
                </a:cxn>
                <a:cxn ang="0">
                  <a:pos x="63500" y="104673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39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68263" y="108411"/>
                </a:cxn>
                <a:cxn ang="0">
                  <a:pos x="37923" y="14953"/>
                </a:cxn>
                <a:cxn ang="0">
                  <a:pos x="15169" y="3738"/>
                </a:cxn>
                <a:cxn ang="0">
                  <a:pos x="3792" y="26168"/>
                </a:cxn>
                <a:cxn ang="0">
                  <a:pos x="34131" y="115888"/>
                </a:cxn>
                <a:cxn ang="0">
                  <a:pos x="68263" y="108411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0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66675" y="109339"/>
                </a:cxn>
                <a:cxn ang="0">
                  <a:pos x="37041" y="15081"/>
                </a:cxn>
                <a:cxn ang="0">
                  <a:pos x="14816" y="3770"/>
                </a:cxn>
                <a:cxn ang="0">
                  <a:pos x="3704" y="26392"/>
                </a:cxn>
                <a:cxn ang="0">
                  <a:pos x="33337" y="120650"/>
                </a:cxn>
                <a:cxn ang="0">
                  <a:pos x="66675" y="109339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1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68263" y="107900"/>
                </a:cxn>
                <a:cxn ang="0">
                  <a:pos x="37923" y="14882"/>
                </a:cxn>
                <a:cxn ang="0">
                  <a:pos x="15169" y="3720"/>
                </a:cxn>
                <a:cxn ang="0">
                  <a:pos x="3792" y="26045"/>
                </a:cxn>
                <a:cxn ang="0">
                  <a:pos x="34131" y="119063"/>
                </a:cxn>
                <a:cxn ang="0">
                  <a:pos x="68263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2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68263" y="106106"/>
                </a:cxn>
                <a:cxn ang="0">
                  <a:pos x="37923" y="11368"/>
                </a:cxn>
                <a:cxn ang="0">
                  <a:pos x="15169" y="0"/>
                </a:cxn>
                <a:cxn ang="0">
                  <a:pos x="3792" y="22737"/>
                </a:cxn>
                <a:cxn ang="0">
                  <a:pos x="34131" y="117475"/>
                </a:cxn>
                <a:cxn ang="0">
                  <a:pos x="68263" y="106106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3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66675" y="107900"/>
                </a:cxn>
                <a:cxn ang="0">
                  <a:pos x="37041" y="14882"/>
                </a:cxn>
                <a:cxn ang="0">
                  <a:pos x="14816" y="3720"/>
                </a:cxn>
                <a:cxn ang="0">
                  <a:pos x="3704" y="26045"/>
                </a:cxn>
                <a:cxn ang="0">
                  <a:pos x="33337" y="119063"/>
                </a:cxn>
                <a:cxn ang="0">
                  <a:pos x="66675" y="107900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8344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8345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1444625" y="128015"/>
                </a:cxn>
                <a:cxn ang="0">
                  <a:pos x="1328304" y="11295"/>
                </a:cxn>
                <a:cxn ang="0">
                  <a:pos x="176356" y="7530"/>
                </a:cxn>
                <a:cxn ang="0">
                  <a:pos x="157595" y="7530"/>
                </a:cxn>
                <a:cxn ang="0">
                  <a:pos x="116320" y="0"/>
                </a:cxn>
                <a:cxn ang="0">
                  <a:pos x="108815" y="0"/>
                </a:cxn>
                <a:cxn ang="0">
                  <a:pos x="3752" y="105424"/>
                </a:cxn>
                <a:cxn ang="0">
                  <a:pos x="0" y="1920225"/>
                </a:cxn>
                <a:cxn ang="0">
                  <a:pos x="101311" y="2021884"/>
                </a:cxn>
                <a:cxn ang="0">
                  <a:pos x="112568" y="2021884"/>
                </a:cxn>
                <a:cxn ang="0">
                  <a:pos x="142586" y="2018119"/>
                </a:cxn>
                <a:cxn ang="0">
                  <a:pos x="172604" y="2021884"/>
                </a:cxn>
                <a:cxn ang="0">
                  <a:pos x="1324552" y="2025650"/>
                </a:cxn>
                <a:cxn ang="0">
                  <a:pos x="1440872" y="1908930"/>
                </a:cxn>
                <a:cxn ang="0">
                  <a:pos x="1444625" y="538416"/>
                </a:cxn>
                <a:cxn ang="0">
                  <a:pos x="1444625" y="128015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6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1390068" y="1824871"/>
                </a:cxn>
                <a:cxn ang="0">
                  <a:pos x="1269845" y="1941513"/>
                </a:cxn>
                <a:cxn ang="0">
                  <a:pos x="116465" y="1937750"/>
                </a:cxn>
                <a:cxn ang="0">
                  <a:pos x="0" y="1821109"/>
                </a:cxn>
                <a:cxn ang="0">
                  <a:pos x="3756" y="116641"/>
                </a:cxn>
                <a:cxn ang="0">
                  <a:pos x="123979" y="0"/>
                </a:cxn>
                <a:cxn ang="0">
                  <a:pos x="1273602" y="3762"/>
                </a:cxn>
                <a:cxn ang="0">
                  <a:pos x="1393825" y="120403"/>
                </a:cxn>
                <a:cxn ang="0">
                  <a:pos x="1390068" y="1824871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7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8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1204912" y="1878013"/>
                </a:cxn>
                <a:cxn ang="0">
                  <a:pos x="0" y="1873250"/>
                </a:cxn>
                <a:cxn ang="0">
                  <a:pos x="6350" y="0"/>
                </a:cxn>
                <a:cxn ang="0">
                  <a:pos x="1208088" y="3175"/>
                </a:cxn>
                <a:cxn ang="0">
                  <a:pos x="1204912" y="1878013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49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1390068" y="1739095"/>
                </a:cxn>
                <a:cxn ang="0">
                  <a:pos x="1269845" y="1855788"/>
                </a:cxn>
                <a:cxn ang="0">
                  <a:pos x="116465" y="1852023"/>
                </a:cxn>
                <a:cxn ang="0">
                  <a:pos x="0" y="1735331"/>
                </a:cxn>
                <a:cxn ang="0">
                  <a:pos x="3756" y="116692"/>
                </a:cxn>
                <a:cxn ang="0">
                  <a:pos x="123979" y="0"/>
                </a:cxn>
                <a:cxn ang="0">
                  <a:pos x="1273602" y="3764"/>
                </a:cxn>
                <a:cxn ang="0">
                  <a:pos x="1393825" y="120456"/>
                </a:cxn>
                <a:cxn ang="0">
                  <a:pos x="1390068" y="1739095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0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21667" y="1967918"/>
                </a:cxn>
                <a:cxn ang="0">
                  <a:pos x="116469" y="2073275"/>
                </a:cxn>
                <a:cxn ang="0">
                  <a:pos x="105198" y="2073275"/>
                </a:cxn>
                <a:cxn ang="0">
                  <a:pos x="0" y="1967918"/>
                </a:cxn>
                <a:cxn ang="0">
                  <a:pos x="3757" y="109119"/>
                </a:cxn>
                <a:cxn ang="0">
                  <a:pos x="108955" y="3762"/>
                </a:cxn>
                <a:cxn ang="0">
                  <a:pos x="120226" y="3762"/>
                </a:cxn>
                <a:cxn ang="0">
                  <a:pos x="225425" y="109119"/>
                </a:cxn>
                <a:cxn ang="0">
                  <a:pos x="221667" y="1967918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1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676275" y="41577"/>
                </a:cxn>
                <a:cxn ang="0">
                  <a:pos x="638704" y="79375"/>
                </a:cxn>
                <a:cxn ang="0">
                  <a:pos x="37570" y="79375"/>
                </a:cxn>
                <a:cxn ang="0">
                  <a:pos x="0" y="41577"/>
                </a:cxn>
                <a:cxn ang="0">
                  <a:pos x="37570" y="0"/>
                </a:cxn>
                <a:cxn ang="0">
                  <a:pos x="638704" y="3779"/>
                </a:cxn>
                <a:cxn ang="0">
                  <a:pos x="676275" y="4157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2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3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142875" y="0"/>
                </a:cxn>
                <a:cxn ang="0">
                  <a:pos x="0" y="142875"/>
                </a:cxn>
                <a:cxn ang="0">
                  <a:pos x="0" y="142875"/>
                </a:cxn>
                <a:cxn ang="0">
                  <a:pos x="142875" y="0"/>
                </a:cxn>
                <a:cxn ang="0">
                  <a:pos x="142875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0" y="90"/>
                  </a:lnTo>
                  <a:lnTo>
                    <a:pt x="90" y="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4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38100" y="0"/>
                </a:cxn>
                <a:cxn ang="0">
                  <a:pos x="0" y="38100"/>
                </a:cxn>
                <a:cxn ang="0">
                  <a:pos x="0" y="38100"/>
                </a:cxn>
                <a:cxn ang="0">
                  <a:pos x="38100" y="0"/>
                </a:cxn>
                <a:cxn ang="0">
                  <a:pos x="38100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8355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313" y="0"/>
                </a:cxn>
                <a:cxn ang="0">
                  <a:pos x="0" y="211138"/>
                </a:cxn>
                <a:cxn ang="0">
                  <a:pos x="0" y="211138"/>
                </a:cxn>
                <a:cxn ang="0">
                  <a:pos x="214313" y="0"/>
                </a:cxn>
                <a:cxn ang="0">
                  <a:pos x="214313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8356" name="文本框 1"/>
          <p:cNvSpPr txBox="1"/>
          <p:nvPr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7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8" name="文本框 1"/>
          <p:cNvSpPr txBox="1"/>
          <p:nvPr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59" name="文本框 1"/>
          <p:cNvSpPr txBox="1"/>
          <p:nvPr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0" name="文本框 1"/>
          <p:cNvSpPr txBox="1"/>
          <p:nvPr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1" name="文本框 1"/>
          <p:cNvSpPr txBox="1"/>
          <p:nvPr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2" name="文本框 1"/>
          <p:cNvSpPr txBox="1"/>
          <p:nvPr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3" name="文本框 1"/>
          <p:cNvSpPr txBox="1"/>
          <p:nvPr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364" name="文本框 1"/>
          <p:cNvSpPr txBox="1"/>
          <p:nvPr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742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2"/>
          <p:cNvSpPr/>
          <p:nvPr/>
        </p:nvSpPr>
        <p:spPr>
          <a:xfrm>
            <a:off x="297180" y="280035"/>
            <a:ext cx="8702675" cy="149796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eaLnBrk="1" latin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3.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学校把栽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70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棵树的任务按照六年级三个班的人数分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配给各班，一班有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46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人，二班有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44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人，三班有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50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人。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  <a:p>
            <a:pPr eaLnBrk="1" latinLnBrk="1" hangingPunct="1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三个班各应栽多少棵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树</a:t>
            </a:r>
            <a:r>
              <a:rPr lang="zh-CN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？</a:t>
            </a:r>
            <a:endParaRPr lang="zh-CN" altLang="zh-CN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2435" y="1671955"/>
            <a:ext cx="45091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latinLnBrk="1" hangingPunct="1"/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46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44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23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22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︰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25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8485" y="4613910"/>
            <a:ext cx="8476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eaLnBrk="1" latinLnBrk="1" hangingPunct="1"/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答：一班应栽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23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棵树，二班应栽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22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棵树，三班应栽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25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棵树。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839720" y="2083435"/>
            <a:ext cx="4921250" cy="948690"/>
            <a:chOff x="4472" y="4241"/>
            <a:chExt cx="7750" cy="1494"/>
          </a:xfrm>
        </p:grpSpPr>
        <p:grpSp>
          <p:nvGrpSpPr>
            <p:cNvPr id="26" name="组合 16"/>
            <p:cNvGrpSpPr/>
            <p:nvPr/>
          </p:nvGrpSpPr>
          <p:grpSpPr>
            <a:xfrm>
              <a:off x="5955" y="4241"/>
              <a:ext cx="3049" cy="1495"/>
              <a:chOff x="1731" y="1942"/>
              <a:chExt cx="3047" cy="1495"/>
            </a:xfrm>
          </p:grpSpPr>
          <p:sp>
            <p:nvSpPr>
              <p:cNvPr id="27" name="文本框 17"/>
              <p:cNvSpPr txBox="1"/>
              <p:nvPr/>
            </p:nvSpPr>
            <p:spPr>
              <a:xfrm>
                <a:off x="2607" y="1942"/>
                <a:ext cx="935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文本框 18"/>
              <p:cNvSpPr txBox="1"/>
              <p:nvPr/>
            </p:nvSpPr>
            <p:spPr>
              <a:xfrm>
                <a:off x="1782" y="2615"/>
                <a:ext cx="299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23+22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>
                <a:off x="1731" y="2631"/>
                <a:ext cx="2792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文本框 35"/>
            <p:cNvSpPr txBox="1"/>
            <p:nvPr/>
          </p:nvSpPr>
          <p:spPr>
            <a:xfrm>
              <a:off x="4472" y="4519"/>
              <a:ext cx="77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=23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（棵）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1670685" y="2252980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一班：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01165" y="3073400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二班：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2870200" y="2910205"/>
            <a:ext cx="4921250" cy="949325"/>
            <a:chOff x="4472" y="4241"/>
            <a:chExt cx="7750" cy="1495"/>
          </a:xfrm>
        </p:grpSpPr>
        <p:grpSp>
          <p:nvGrpSpPr>
            <p:cNvPr id="10" name="组合 16"/>
            <p:cNvGrpSpPr/>
            <p:nvPr/>
          </p:nvGrpSpPr>
          <p:grpSpPr>
            <a:xfrm>
              <a:off x="5955" y="4241"/>
              <a:ext cx="3049" cy="1495"/>
              <a:chOff x="1731" y="1942"/>
              <a:chExt cx="3047" cy="1495"/>
            </a:xfrm>
          </p:grpSpPr>
          <p:sp>
            <p:nvSpPr>
              <p:cNvPr id="11" name="文本框 17"/>
              <p:cNvSpPr txBox="1"/>
              <p:nvPr/>
            </p:nvSpPr>
            <p:spPr>
              <a:xfrm>
                <a:off x="2607" y="1942"/>
                <a:ext cx="935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文本框 18"/>
              <p:cNvSpPr txBox="1"/>
              <p:nvPr/>
            </p:nvSpPr>
            <p:spPr>
              <a:xfrm>
                <a:off x="1782" y="2615"/>
                <a:ext cx="299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23+22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>
                <a:off x="1731" y="2631"/>
                <a:ext cx="2792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文本框 13"/>
            <p:cNvSpPr txBox="1"/>
            <p:nvPr/>
          </p:nvSpPr>
          <p:spPr>
            <a:xfrm>
              <a:off x="4472" y="4519"/>
              <a:ext cx="77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=22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（棵）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1731645" y="3943985"/>
            <a:ext cx="11690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三班：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2890520" y="3754120"/>
            <a:ext cx="4921250" cy="949325"/>
            <a:chOff x="4472" y="4241"/>
            <a:chExt cx="7750" cy="1495"/>
          </a:xfrm>
        </p:grpSpPr>
        <p:sp>
          <p:nvSpPr>
            <p:cNvPr id="24" name="文本框 23"/>
            <p:cNvSpPr txBox="1"/>
            <p:nvPr/>
          </p:nvSpPr>
          <p:spPr>
            <a:xfrm>
              <a:off x="4472" y="4519"/>
              <a:ext cx="77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        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=25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（棵）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9" name="组合 16"/>
            <p:cNvGrpSpPr/>
            <p:nvPr/>
          </p:nvGrpSpPr>
          <p:grpSpPr>
            <a:xfrm>
              <a:off x="5955" y="4241"/>
              <a:ext cx="3049" cy="1495"/>
              <a:chOff x="1731" y="1942"/>
              <a:chExt cx="3047" cy="1495"/>
            </a:xfrm>
          </p:grpSpPr>
          <p:sp>
            <p:nvSpPr>
              <p:cNvPr id="21" name="文本框 17"/>
              <p:cNvSpPr txBox="1"/>
              <p:nvPr/>
            </p:nvSpPr>
            <p:spPr>
              <a:xfrm>
                <a:off x="2607" y="1942"/>
                <a:ext cx="935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文本框 18"/>
              <p:cNvSpPr txBox="1"/>
              <p:nvPr/>
            </p:nvSpPr>
            <p:spPr>
              <a:xfrm>
                <a:off x="1782" y="2615"/>
                <a:ext cx="299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23+22</a:t>
                </a: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  <a:sym typeface="+mn-ea"/>
                  </a:rPr>
                  <a:t>+25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" name="直接连接符 22"/>
              <p:cNvCxnSpPr/>
              <p:nvPr/>
            </p:nvCxnSpPr>
            <p:spPr>
              <a:xfrm>
                <a:off x="1731" y="2631"/>
                <a:ext cx="2792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7660" name="文本框 2"/>
          <p:cNvSpPr txBox="1"/>
          <p:nvPr/>
        </p:nvSpPr>
        <p:spPr>
          <a:xfrm>
            <a:off x="3083560" y="5397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P53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练习十二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T4)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7" grpId="0"/>
      <p:bldP spid="16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7" name="矩形 1"/>
          <p:cNvSpPr/>
          <p:nvPr/>
        </p:nvSpPr>
        <p:spPr>
          <a:xfrm>
            <a:off x="242570" y="303530"/>
            <a:ext cx="8658860" cy="18992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533400" indent="-533400" latinLnBrk="1">
              <a:lnSpc>
                <a:spcPct val="14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．足球的表面是由黑色五边形皮和白色六边形皮围成的，黑色皮和白色皮块数的比是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3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5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，黑色皮有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12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块，白色皮有多少块？一共有多少块呢？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9" name="Text Box 9"/>
          <p:cNvSpPr txBox="1"/>
          <p:nvPr/>
        </p:nvSpPr>
        <p:spPr>
          <a:xfrm>
            <a:off x="2494915" y="2334895"/>
            <a:ext cx="44043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白色：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12÷3</a:t>
            </a:r>
            <a:r>
              <a:rPr lang="zh-CN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×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（块）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2494915" y="3047048"/>
            <a:ext cx="4403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一共：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20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32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（块）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168525" y="3757930"/>
            <a:ext cx="5511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答：白色皮有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块，一共有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块。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1745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1748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1749" name="图片 8" descr="E:\新画人物图\老师3 拷贝.png老师3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6491288" y="2136617"/>
            <a:ext cx="1422400" cy="23164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1751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860425" y="1441768"/>
            <a:ext cx="6773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1.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从课后习题中选取；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2.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完成练习册本课时的习题。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0" y="635"/>
            <a:ext cx="2209878" cy="506730"/>
            <a:chOff x="0" y="1"/>
            <a:chExt cx="3480" cy="798"/>
          </a:xfrm>
        </p:grpSpPr>
        <p:sp>
          <p:nvSpPr>
            <p:cNvPr id="8" name="平行四边形 7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平行四边形 8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课后作业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TextBox 4"/>
          <p:cNvSpPr txBox="1"/>
          <p:nvPr/>
        </p:nvSpPr>
        <p:spPr>
          <a:xfrm>
            <a:off x="333375" y="2493963"/>
            <a:ext cx="539750" cy="521970"/>
          </a:xfrm>
          <a:prstGeom prst="rect">
            <a:avLst/>
          </a:prstGeom>
          <a:solidFill>
            <a:srgbClr val="D4E15B"/>
          </a:solidFill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比 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4" name="左大括号 23"/>
          <p:cNvSpPr/>
          <p:nvPr/>
        </p:nvSpPr>
        <p:spPr>
          <a:xfrm>
            <a:off x="1034098" y="1091565"/>
            <a:ext cx="323850" cy="3346450"/>
          </a:xfrm>
          <a:prstGeom prst="leftBrace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200" b="1" strike="noStrike" noProof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6" name="TextBox 10"/>
          <p:cNvSpPr txBox="1"/>
          <p:nvPr/>
        </p:nvSpPr>
        <p:spPr>
          <a:xfrm>
            <a:off x="1350010" y="2492375"/>
            <a:ext cx="2348230" cy="565150"/>
          </a:xfrm>
          <a:prstGeom prst="rect">
            <a:avLst/>
          </a:prstGeom>
          <a:solidFill>
            <a:srgbClr val="D4E15B"/>
          </a:solidFill>
          <a:ln w="9525">
            <a:noFill/>
          </a:ln>
        </p:spPr>
        <p:txBody>
          <a:bodyPr wrap="square" anchor="t">
            <a:spAutoFit/>
          </a:bodyPr>
          <a:p>
            <a:pPr algn="ctr">
              <a:lnSpc>
                <a:spcPct val="110000"/>
              </a:lnSpc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比的基本性质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126" name="TextBox 10"/>
          <p:cNvSpPr txBox="1"/>
          <p:nvPr/>
        </p:nvSpPr>
        <p:spPr>
          <a:xfrm>
            <a:off x="1463040" y="850900"/>
            <a:ext cx="1684655" cy="521970"/>
          </a:xfrm>
          <a:prstGeom prst="rect">
            <a:avLst/>
          </a:prstGeom>
          <a:solidFill>
            <a:srgbClr val="D4E15B"/>
          </a:solidFill>
          <a:ln w="9525">
            <a:noFill/>
          </a:ln>
        </p:spPr>
        <p:txBody>
          <a:bodyPr wrap="square" anchor="t">
            <a:spAutoFit/>
          </a:bodyPr>
          <a:p>
            <a:pPr algn="ctr">
              <a:lnSpc>
                <a:spcPct val="100000"/>
              </a:lnSpc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比的意义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9" name="左大括号 28"/>
          <p:cNvSpPr/>
          <p:nvPr/>
        </p:nvSpPr>
        <p:spPr>
          <a:xfrm>
            <a:off x="3785235" y="2300605"/>
            <a:ext cx="215900" cy="979488"/>
          </a:xfrm>
          <a:prstGeom prst="leftBrace">
            <a:avLst/>
          </a:prstGeom>
          <a:noFill/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200" b="1" strike="noStrike" noProof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0" name="TextBox 12"/>
          <p:cNvSpPr txBox="1"/>
          <p:nvPr/>
        </p:nvSpPr>
        <p:spPr>
          <a:xfrm>
            <a:off x="4083050" y="2167255"/>
            <a:ext cx="2425065" cy="521970"/>
          </a:xfrm>
          <a:prstGeom prst="rect">
            <a:avLst/>
          </a:prstGeom>
          <a:noFill/>
          <a:ln w="28575" cmpd="dbl">
            <a:solidFill>
              <a:srgbClr val="E397A5"/>
            </a:solidFill>
            <a:prstDash val="sysDot"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比的基本性质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31" name="TextBox 13"/>
          <p:cNvSpPr txBox="1"/>
          <p:nvPr/>
        </p:nvSpPr>
        <p:spPr>
          <a:xfrm>
            <a:off x="4083050" y="3006725"/>
            <a:ext cx="1276350" cy="521970"/>
          </a:xfrm>
          <a:prstGeom prst="rect">
            <a:avLst/>
          </a:prstGeom>
          <a:noFill/>
          <a:ln w="28575" cmpd="dbl">
            <a:solidFill>
              <a:srgbClr val="E397A5"/>
            </a:solidFill>
            <a:prstDash val="sysDot"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化简比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132" name="TextBox 10"/>
          <p:cNvSpPr txBox="1"/>
          <p:nvPr/>
        </p:nvSpPr>
        <p:spPr>
          <a:xfrm>
            <a:off x="1358265" y="4134485"/>
            <a:ext cx="1793240" cy="521970"/>
          </a:xfrm>
          <a:prstGeom prst="rect">
            <a:avLst/>
          </a:prstGeom>
          <a:solidFill>
            <a:srgbClr val="D4E15B"/>
          </a:solidFill>
          <a:ln w="9525">
            <a:noFill/>
          </a:ln>
        </p:spPr>
        <p:txBody>
          <a:bodyPr wrap="square" anchor="t">
            <a:spAutoFit/>
          </a:bodyPr>
          <a:p>
            <a:pPr algn="ctr"/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比的应用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133" name="TextBox 12"/>
          <p:cNvSpPr txBox="1"/>
          <p:nvPr/>
        </p:nvSpPr>
        <p:spPr>
          <a:xfrm>
            <a:off x="4157345" y="4134485"/>
            <a:ext cx="2751455" cy="521970"/>
          </a:xfrm>
          <a:prstGeom prst="rect">
            <a:avLst/>
          </a:prstGeom>
          <a:noFill/>
          <a:ln w="28575" cmpd="dbl">
            <a:solidFill>
              <a:srgbClr val="E397A5"/>
            </a:solidFill>
            <a:prstDash val="sysDot"/>
          </a:ln>
        </p:spPr>
        <p:txBody>
          <a:bodyPr wrap="square" anchor="t">
            <a:spAutoFit/>
          </a:bodyPr>
          <a:p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按一定的比分配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0955" y="-12700"/>
            <a:ext cx="2209878" cy="506730"/>
            <a:chOff x="0" y="1"/>
            <a:chExt cx="3480" cy="798"/>
          </a:xfrm>
        </p:grpSpPr>
        <p:sp>
          <p:nvSpPr>
            <p:cNvPr id="6" name="平行四边形 5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0" name="平行四边形 9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2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3" name="左大括号 2"/>
          <p:cNvSpPr/>
          <p:nvPr/>
        </p:nvSpPr>
        <p:spPr>
          <a:xfrm>
            <a:off x="3256280" y="622300"/>
            <a:ext cx="215900" cy="979488"/>
          </a:xfrm>
          <a:prstGeom prst="leftBrace">
            <a:avLst/>
          </a:prstGeom>
          <a:noFill/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200" b="1" strike="noStrike" noProof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TextBox 12"/>
          <p:cNvSpPr txBox="1"/>
          <p:nvPr/>
        </p:nvSpPr>
        <p:spPr>
          <a:xfrm>
            <a:off x="3599180" y="420370"/>
            <a:ext cx="4466590" cy="810260"/>
          </a:xfrm>
          <a:prstGeom prst="rect">
            <a:avLst/>
          </a:prstGeom>
          <a:noFill/>
          <a:ln w="28575" cmpd="dbl">
            <a:solidFill>
              <a:srgbClr val="E397A5"/>
            </a:solidFill>
            <a:prstDash val="sysDot"/>
          </a:ln>
        </p:spPr>
        <p:txBody>
          <a:bodyPr wrap="square" anchor="t">
            <a:spAutoFit/>
          </a:bodyPr>
          <a:p>
            <a:pPr>
              <a:lnSpc>
                <a:spcPct val="90000"/>
              </a:lnSpc>
            </a:pP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</a:rPr>
              <a:t>两个不同类相关联的量的比可以表示一个新量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TextBox 12"/>
          <p:cNvSpPr txBox="1"/>
          <p:nvPr/>
        </p:nvSpPr>
        <p:spPr>
          <a:xfrm>
            <a:off x="3599180" y="1457960"/>
            <a:ext cx="5132705" cy="491490"/>
          </a:xfrm>
          <a:prstGeom prst="rect">
            <a:avLst/>
          </a:prstGeom>
          <a:noFill/>
          <a:ln w="28575" cmpd="dbl">
            <a:solidFill>
              <a:srgbClr val="E397A5"/>
            </a:solidFill>
            <a:prstDash val="sysDot"/>
          </a:ln>
        </p:spPr>
        <p:txBody>
          <a:bodyPr wrap="square" anchor="t">
            <a:spAutoFit/>
          </a:bodyPr>
          <a:p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</a:rPr>
              <a:t>前项÷后项＝比值（后项</a:t>
            </a:r>
            <a:r>
              <a:rPr lang="zh-CN" altLang="en-US" sz="26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不能为</a:t>
            </a:r>
            <a:r>
              <a:rPr lang="en-US" altLang="zh-CN" sz="26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0</a:t>
            </a:r>
            <a:r>
              <a:rPr lang="zh-CN" altLang="en-US" sz="2600" b="1">
                <a:latin typeface="黑体" panose="02010609060101010101" pitchFamily="2" charset="-122"/>
                <a:ea typeface="黑体" panose="02010609060101010101" pitchFamily="2" charset="-122"/>
              </a:rPr>
              <a:t>）</a:t>
            </a:r>
            <a:endParaRPr lang="zh-CN" altLang="en-US" sz="26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3387090" y="4395470"/>
            <a:ext cx="614045" cy="0"/>
          </a:xfrm>
          <a:prstGeom prst="straightConnector1">
            <a:avLst/>
          </a:prstGeom>
          <a:ln w="28575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24" grpId="0" bldLvl="0" animBg="1"/>
      <p:bldP spid="26" grpId="0" bldLvl="0" animBg="1"/>
      <p:bldP spid="29" grpId="0" bldLvl="0" animBg="1"/>
      <p:bldP spid="30" grpId="0" bldLvl="0" animBg="1"/>
      <p:bldP spid="31" grpId="0" bldLvl="0" animBg="1"/>
      <p:bldP spid="3" grpId="0" bldLvl="0" animBg="1"/>
      <p:bldP spid="5126" grpId="0" bldLvl="0" animBg="1"/>
      <p:bldP spid="4" grpId="0" bldLvl="0" animBg="1"/>
      <p:bldP spid="5" grpId="0" bldLvl="0" animBg="1"/>
      <p:bldP spid="5132" grpId="0" animBg="1"/>
      <p:bldP spid="51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矩形 22"/>
          <p:cNvSpPr/>
          <p:nvPr/>
        </p:nvSpPr>
        <p:spPr>
          <a:xfrm>
            <a:off x="288290" y="306070"/>
            <a:ext cx="3289935" cy="521970"/>
          </a:xfrm>
          <a:prstGeom prst="rect">
            <a:avLst/>
          </a:prstGeom>
          <a:noFill/>
          <a:ln w="9525">
            <a:noFill/>
            <a:prstDash val="sysDot"/>
          </a:ln>
        </p:spPr>
        <p:txBody>
          <a:bodyPr wrap="square" anchor="t">
            <a:spAutoFit/>
          </a:bodyPr>
          <a:p>
            <a:pPr fontAlgn="base"/>
            <a:r>
              <a:rPr lang="zh-CN" altLang="en-US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知识点</a:t>
            </a:r>
            <a:r>
              <a:rPr lang="en-US" altLang="zh-CN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：比的意义</a:t>
            </a:r>
            <a:endParaRPr lang="zh-CN" altLang="en-US" sz="2800" b="1" strike="noStrike" noProof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6149" name="矩形 7"/>
          <p:cNvSpPr/>
          <p:nvPr/>
        </p:nvSpPr>
        <p:spPr>
          <a:xfrm>
            <a:off x="288290" y="965200"/>
            <a:ext cx="731710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/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：下面每个小方格的边长表示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厘米。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150" name="Picture 16" descr="C:\Documents and Settings\Administrator\桌面\做PPT的三个年级文件\做PPT的三个年级文件\人教版5本文件\S6-14.TIF"/>
          <p:cNvPicPr>
            <a:picLocks noChangeAspect="1"/>
          </p:cNvPicPr>
          <p:nvPr/>
        </p:nvPicPr>
        <p:blipFill>
          <a:blip r:embed="rId1" r:link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1690" y="1784985"/>
            <a:ext cx="3528695" cy="17659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1" name="矩形 7"/>
          <p:cNvSpPr/>
          <p:nvPr/>
        </p:nvSpPr>
        <p:spPr>
          <a:xfrm>
            <a:off x="193040" y="3976370"/>
            <a:ext cx="865124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两个正方形边长的比是多少？周长的比是多少？面积的比呢？</a:t>
            </a:r>
            <a:r>
              <a:rPr lang="en-US" altLang="zh-CN" sz="2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endParaRPr lang="zh-CN" altLang="en-US" sz="280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152" name="TextBox 12"/>
          <p:cNvSpPr txBox="1"/>
          <p:nvPr/>
        </p:nvSpPr>
        <p:spPr>
          <a:xfrm>
            <a:off x="1835150" y="4478020"/>
            <a:ext cx="504825" cy="3698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en-US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84090" y="1652905"/>
            <a:ext cx="3933190" cy="2030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两个正方形边长的比是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，周长的比是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，面积的比是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矩形 22"/>
          <p:cNvSpPr/>
          <p:nvPr/>
        </p:nvSpPr>
        <p:spPr>
          <a:xfrm>
            <a:off x="313055" y="264160"/>
            <a:ext cx="4675505" cy="521970"/>
          </a:xfrm>
          <a:prstGeom prst="rect">
            <a:avLst/>
          </a:prstGeom>
          <a:noFill/>
          <a:ln w="9525">
            <a:noFill/>
            <a:prstDash val="sysDot"/>
          </a:ln>
        </p:spPr>
        <p:txBody>
          <a:bodyPr wrap="square" anchor="t">
            <a:spAutoFit/>
          </a:bodyPr>
          <a:p>
            <a:pPr fontAlgn="base"/>
            <a:r>
              <a:rPr lang="zh-CN" altLang="en-US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知识点</a:t>
            </a:r>
            <a:r>
              <a:rPr lang="en-US" altLang="zh-CN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：化简比和求比值</a:t>
            </a:r>
            <a:endParaRPr lang="zh-CN" altLang="en-US" sz="2800" b="1" strike="noStrike" noProof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97510" y="786130"/>
            <a:ext cx="8183880" cy="14700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32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>
              <a:lnSpc>
                <a:spcPct val="180000"/>
              </a:lnSpc>
            </a:pP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8     10</a:t>
            </a:r>
            <a:r>
              <a:rPr lang="en-US" altLang="zh-CN" sz="32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           </a:t>
            </a:r>
            <a:r>
              <a:rPr lang="en-US" altLang="zh-CN"/>
              <a:t>                   </a:t>
            </a:r>
            <a:endParaRPr lang="en-US" altLang="zh-CN"/>
          </a:p>
        </p:txBody>
      </p:sp>
      <p:grpSp>
        <p:nvGrpSpPr>
          <p:cNvPr id="8" name="组合 37"/>
          <p:cNvGrpSpPr/>
          <p:nvPr/>
        </p:nvGrpSpPr>
        <p:grpSpPr>
          <a:xfrm>
            <a:off x="3045776" y="1431925"/>
            <a:ext cx="630874" cy="939800"/>
            <a:chOff x="1507" y="1914"/>
            <a:chExt cx="993" cy="1480"/>
          </a:xfrm>
        </p:grpSpPr>
        <p:sp>
          <p:nvSpPr>
            <p:cNvPr id="9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0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2" name="直接连接符 11"/>
            <p:cNvCxnSpPr/>
            <p:nvPr/>
          </p:nvCxnSpPr>
          <p:spPr>
            <a:xfrm flipV="1">
              <a:off x="1507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组合 37"/>
          <p:cNvGrpSpPr/>
          <p:nvPr/>
        </p:nvGrpSpPr>
        <p:grpSpPr>
          <a:xfrm>
            <a:off x="4899976" y="1403985"/>
            <a:ext cx="630874" cy="939800"/>
            <a:chOff x="1507" y="1914"/>
            <a:chExt cx="993" cy="1480"/>
          </a:xfrm>
        </p:grpSpPr>
        <p:sp>
          <p:nvSpPr>
            <p:cNvPr id="14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5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5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6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16" name="直接连接符 15"/>
            <p:cNvCxnSpPr/>
            <p:nvPr/>
          </p:nvCxnSpPr>
          <p:spPr>
            <a:xfrm flipV="1">
              <a:off x="1507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组合 37"/>
          <p:cNvGrpSpPr/>
          <p:nvPr/>
        </p:nvGrpSpPr>
        <p:grpSpPr>
          <a:xfrm>
            <a:off x="5742621" y="1423035"/>
            <a:ext cx="630874" cy="939800"/>
            <a:chOff x="1507" y="1914"/>
            <a:chExt cx="993" cy="1480"/>
          </a:xfrm>
        </p:grpSpPr>
        <p:sp>
          <p:nvSpPr>
            <p:cNvPr id="18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r>
                <a:rPr lang="en-US" altLang="zh-CN" sz="28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cxnSp>
          <p:nvCxnSpPr>
            <p:cNvPr id="20" name="直接连接符 19"/>
            <p:cNvCxnSpPr/>
            <p:nvPr/>
          </p:nvCxnSpPr>
          <p:spPr>
            <a:xfrm flipV="1">
              <a:off x="1507" y="2631"/>
              <a:ext cx="68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文本框 20"/>
          <p:cNvSpPr txBox="1"/>
          <p:nvPr/>
        </p:nvSpPr>
        <p:spPr>
          <a:xfrm>
            <a:off x="1112520" y="1667510"/>
            <a:ext cx="408940" cy="4356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80000"/>
              </a:lnSpc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3430905" y="1551940"/>
            <a:ext cx="2463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3731260" y="1647825"/>
            <a:ext cx="5784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7</a:t>
            </a:r>
            <a:endParaRPr lang="en-US" altLang="zh-CN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5335905" y="1595755"/>
            <a:ext cx="4064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843395" y="1551940"/>
            <a:ext cx="17379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3      0.25</a:t>
            </a:r>
            <a:endParaRPr lang="en-US" altLang="zh-CN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7193280" y="1616710"/>
            <a:ext cx="388620" cy="3924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70000"/>
              </a:lnSpc>
            </a:pP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：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8" name="文本框 1"/>
          <p:cNvSpPr txBox="1"/>
          <p:nvPr/>
        </p:nvSpPr>
        <p:spPr>
          <a:xfrm>
            <a:off x="236220" y="2778125"/>
            <a:ext cx="873315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．整数比：前项和后项同时除以它们的最大公因数。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2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．小数比：先化成整数比，再化成最简单的整数比。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3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．分数比：前项和后项同时乘分母的最小公倍数，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   化成整数比后，再化成最简单的整数比。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236220" y="786130"/>
            <a:ext cx="3892550" cy="521970"/>
          </a:xfrm>
          <a:prstGeom prst="rect">
            <a:avLst/>
          </a:prstGeom>
          <a:noFill/>
          <a:ln w="9525">
            <a:noFill/>
            <a:prstDash val="sysDot"/>
          </a:ln>
        </p:spPr>
        <p:txBody>
          <a:bodyPr wrap="square" anchor="t">
            <a:spAutoFit/>
          </a:bodyPr>
          <a:p>
            <a:pPr fontAlgn="base"/>
            <a:r>
              <a:rPr lang="zh-CN" altLang="en-US" sz="2800" b="1" strike="noStrike" noProof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800" b="1" strike="noStrike" noProof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strike="noStrike" noProof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：化简比并求比值。</a:t>
            </a:r>
            <a:endParaRPr lang="zh-CN" altLang="en-US" sz="2800" b="1" strike="noStrike" noProof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36220" y="2256155"/>
            <a:ext cx="11931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分析：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5" name="Rectangle 3"/>
          <p:cNvSpPr/>
          <p:nvPr/>
        </p:nvSpPr>
        <p:spPr>
          <a:xfrm>
            <a:off x="617220" y="490855"/>
            <a:ext cx="10655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解答： 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98855" y="1248410"/>
            <a:ext cx="12928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8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1022350" y="1863090"/>
            <a:ext cx="1126490" cy="939800"/>
            <a:chOff x="8016" y="-333"/>
            <a:chExt cx="1774" cy="1480"/>
          </a:xfrm>
        </p:grpSpPr>
        <p:grpSp>
          <p:nvGrpSpPr>
            <p:cNvPr id="25" name="组合 16"/>
            <p:cNvGrpSpPr/>
            <p:nvPr/>
          </p:nvGrpSpPr>
          <p:grpSpPr>
            <a:xfrm rot="0">
              <a:off x="8016" y="-333"/>
              <a:ext cx="838" cy="1480"/>
              <a:chOff x="1493" y="1914"/>
              <a:chExt cx="1007" cy="1480"/>
            </a:xfrm>
          </p:grpSpPr>
          <p:sp>
            <p:nvSpPr>
              <p:cNvPr id="26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8" name="直接连接符 27"/>
              <p:cNvCxnSpPr/>
              <p:nvPr/>
            </p:nvCxnSpPr>
            <p:spPr>
              <a:xfrm flipV="1">
                <a:off x="1493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文本框 33"/>
            <p:cNvSpPr txBox="1"/>
            <p:nvPr/>
          </p:nvSpPr>
          <p:spPr>
            <a:xfrm>
              <a:off x="8502" y="0"/>
              <a:ext cx="128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∶</a:t>
              </a: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7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2090420" y="2802890"/>
            <a:ext cx="4740910" cy="939800"/>
            <a:chOff x="5119" y="4747"/>
            <a:chExt cx="7466" cy="1480"/>
          </a:xfrm>
        </p:grpSpPr>
        <p:sp>
          <p:nvSpPr>
            <p:cNvPr id="66" name="文本框 65"/>
            <p:cNvSpPr txBox="1"/>
            <p:nvPr/>
          </p:nvSpPr>
          <p:spPr>
            <a:xfrm>
              <a:off x="5119" y="5126"/>
              <a:ext cx="7466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＝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6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  ）</a:t>
              </a:r>
              <a:r>
                <a:rPr lang="en-US" altLang="zh-CN" sz="2800" b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∶(   </a:t>
              </a:r>
              <a:r>
                <a:rPr lang="zh-CN" altLang="en-US" sz="2800" b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6</a:t>
              </a:r>
              <a:r>
                <a:rPr lang="en-US" altLang="zh-CN" sz="2800" b="1">
                  <a:solidFill>
                    <a:srgbClr val="FF0000"/>
                  </a:solidFill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 )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60" name="组合 16"/>
            <p:cNvGrpSpPr/>
            <p:nvPr/>
          </p:nvGrpSpPr>
          <p:grpSpPr>
            <a:xfrm rot="0">
              <a:off x="6501" y="4790"/>
              <a:ext cx="726" cy="1432"/>
              <a:chOff x="1818" y="1914"/>
              <a:chExt cx="725" cy="1432"/>
            </a:xfrm>
          </p:grpSpPr>
          <p:sp>
            <p:nvSpPr>
              <p:cNvPr id="61" name="文本框 17"/>
              <p:cNvSpPr txBox="1"/>
              <p:nvPr/>
            </p:nvSpPr>
            <p:spPr>
              <a:xfrm>
                <a:off x="1818" y="1914"/>
                <a:ext cx="725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文本框 18"/>
              <p:cNvSpPr txBox="1"/>
              <p:nvPr/>
            </p:nvSpPr>
            <p:spPr>
              <a:xfrm>
                <a:off x="1822" y="2524"/>
                <a:ext cx="72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3" name="直接连接符 62"/>
              <p:cNvCxnSpPr/>
              <p:nvPr/>
            </p:nvCxnSpPr>
            <p:spPr>
              <a:xfrm flipV="1">
                <a:off x="1885" y="2623"/>
                <a:ext cx="420" cy="5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组合 16"/>
            <p:cNvGrpSpPr/>
            <p:nvPr/>
          </p:nvGrpSpPr>
          <p:grpSpPr>
            <a:xfrm rot="0">
              <a:off x="9937" y="4747"/>
              <a:ext cx="740" cy="1480"/>
              <a:chOff x="1850" y="1914"/>
              <a:chExt cx="739" cy="1480"/>
            </a:xfrm>
          </p:grpSpPr>
          <p:sp>
            <p:nvSpPr>
              <p:cNvPr id="70" name="文本框 17"/>
              <p:cNvSpPr txBox="1"/>
              <p:nvPr/>
            </p:nvSpPr>
            <p:spPr>
              <a:xfrm>
                <a:off x="1850" y="1914"/>
                <a:ext cx="73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71" name="文本框 18"/>
              <p:cNvSpPr txBox="1"/>
              <p:nvPr/>
            </p:nvSpPr>
            <p:spPr>
              <a:xfrm>
                <a:off x="1870" y="2572"/>
                <a:ext cx="5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2" name="直接连接符 71"/>
              <p:cNvCxnSpPr/>
              <p:nvPr/>
            </p:nvCxnSpPr>
            <p:spPr>
              <a:xfrm flipV="1">
                <a:off x="1898" y="2621"/>
                <a:ext cx="461" cy="6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文本框 75"/>
          <p:cNvSpPr txBox="1"/>
          <p:nvPr/>
        </p:nvSpPr>
        <p:spPr>
          <a:xfrm>
            <a:off x="6383020" y="3043555"/>
            <a:ext cx="14541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31875" y="3904615"/>
            <a:ext cx="15513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</a:t>
            </a:r>
            <a:r>
              <a: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0.25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068195" y="1258570"/>
            <a:ext cx="1387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3335655" y="1059815"/>
            <a:ext cx="1386840" cy="919480"/>
            <a:chOff x="5253" y="1669"/>
            <a:chExt cx="2184" cy="1448"/>
          </a:xfrm>
        </p:grpSpPr>
        <p:sp>
          <p:nvSpPr>
            <p:cNvPr id="21" name="文本框 20"/>
            <p:cNvSpPr txBox="1"/>
            <p:nvPr/>
          </p:nvSpPr>
          <p:spPr>
            <a:xfrm>
              <a:off x="5253" y="1966"/>
              <a:ext cx="218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＝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47130" name="组合 16"/>
            <p:cNvGrpSpPr/>
            <p:nvPr/>
          </p:nvGrpSpPr>
          <p:grpSpPr>
            <a:xfrm rot="0">
              <a:off x="6261" y="1669"/>
              <a:ext cx="1008" cy="1448"/>
              <a:chOff x="1493" y="1946"/>
              <a:chExt cx="1007" cy="1448"/>
            </a:xfrm>
          </p:grpSpPr>
          <p:sp>
            <p:nvSpPr>
              <p:cNvPr id="47131" name="文本框 17"/>
              <p:cNvSpPr txBox="1"/>
              <p:nvPr/>
            </p:nvSpPr>
            <p:spPr>
              <a:xfrm>
                <a:off x="1502" y="1946"/>
                <a:ext cx="67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32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 flipV="1">
                <a:off x="1493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9" name="文本框 28"/>
          <p:cNvSpPr txBox="1"/>
          <p:nvPr/>
        </p:nvSpPr>
        <p:spPr>
          <a:xfrm>
            <a:off x="2059940" y="2074545"/>
            <a:ext cx="17792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14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3347720" y="1883410"/>
            <a:ext cx="1387475" cy="919480"/>
            <a:chOff x="5264" y="1669"/>
            <a:chExt cx="2185" cy="1448"/>
          </a:xfrm>
        </p:grpSpPr>
        <p:sp>
          <p:nvSpPr>
            <p:cNvPr id="56" name="文本框 55"/>
            <p:cNvSpPr txBox="1"/>
            <p:nvPr/>
          </p:nvSpPr>
          <p:spPr>
            <a:xfrm>
              <a:off x="5264" y="1943"/>
              <a:ext cx="218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＝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31" name="组合 16"/>
            <p:cNvGrpSpPr/>
            <p:nvPr/>
          </p:nvGrpSpPr>
          <p:grpSpPr>
            <a:xfrm rot="0">
              <a:off x="6137" y="1669"/>
              <a:ext cx="988" cy="1448"/>
              <a:chOff x="1369" y="1946"/>
              <a:chExt cx="987" cy="1448"/>
            </a:xfrm>
          </p:grpSpPr>
          <p:sp>
            <p:nvSpPr>
              <p:cNvPr id="32" name="文本框 17"/>
              <p:cNvSpPr txBox="1"/>
              <p:nvPr/>
            </p:nvSpPr>
            <p:spPr>
              <a:xfrm>
                <a:off x="1582" y="1946"/>
                <a:ext cx="67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文本框 18"/>
              <p:cNvSpPr txBox="1"/>
              <p:nvPr/>
            </p:nvSpPr>
            <p:spPr>
              <a:xfrm>
                <a:off x="1369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5" name="直接连接符 44"/>
              <p:cNvCxnSpPr/>
              <p:nvPr/>
            </p:nvCxnSpPr>
            <p:spPr>
              <a:xfrm flipV="1">
                <a:off x="1493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组合 58"/>
          <p:cNvGrpSpPr/>
          <p:nvPr/>
        </p:nvGrpSpPr>
        <p:grpSpPr>
          <a:xfrm>
            <a:off x="1031875" y="2825750"/>
            <a:ext cx="1247140" cy="939800"/>
            <a:chOff x="1625" y="4450"/>
            <a:chExt cx="1964" cy="1480"/>
          </a:xfrm>
        </p:grpSpPr>
        <p:grpSp>
          <p:nvGrpSpPr>
            <p:cNvPr id="47" name="组合 16"/>
            <p:cNvGrpSpPr/>
            <p:nvPr/>
          </p:nvGrpSpPr>
          <p:grpSpPr>
            <a:xfrm rot="0">
              <a:off x="1625" y="4450"/>
              <a:ext cx="1008" cy="1480"/>
              <a:chOff x="1493" y="1914"/>
              <a:chExt cx="1007" cy="1480"/>
            </a:xfrm>
          </p:grpSpPr>
          <p:sp>
            <p:nvSpPr>
              <p:cNvPr id="48" name="文本框 17"/>
              <p:cNvSpPr txBox="1"/>
              <p:nvPr/>
            </p:nvSpPr>
            <p:spPr>
              <a:xfrm>
                <a:off x="1502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6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0" name="直接连接符 49"/>
              <p:cNvCxnSpPr/>
              <p:nvPr/>
            </p:nvCxnSpPr>
            <p:spPr>
              <a:xfrm>
                <a:off x="1493" y="2631"/>
                <a:ext cx="573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组合 16"/>
            <p:cNvGrpSpPr/>
            <p:nvPr/>
          </p:nvGrpSpPr>
          <p:grpSpPr>
            <a:xfrm rot="0">
              <a:off x="2867" y="4450"/>
              <a:ext cx="722" cy="1480"/>
              <a:chOff x="1465" y="1914"/>
              <a:chExt cx="721" cy="1480"/>
            </a:xfrm>
          </p:grpSpPr>
          <p:sp>
            <p:nvSpPr>
              <p:cNvPr id="53" name="文本框 17"/>
              <p:cNvSpPr txBox="1"/>
              <p:nvPr/>
            </p:nvSpPr>
            <p:spPr>
              <a:xfrm>
                <a:off x="1470" y="1914"/>
                <a:ext cx="71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2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文本框 18"/>
              <p:cNvSpPr txBox="1"/>
              <p:nvPr/>
            </p:nvSpPr>
            <p:spPr>
              <a:xfrm>
                <a:off x="1465" y="2572"/>
                <a:ext cx="688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3</a:t>
                </a:r>
                <a:endPara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55" name="直接连接符 54"/>
              <p:cNvCxnSpPr/>
              <p:nvPr/>
            </p:nvCxnSpPr>
            <p:spPr>
              <a:xfrm>
                <a:off x="1493" y="2631"/>
                <a:ext cx="493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文本框 56"/>
            <p:cNvSpPr txBox="1"/>
            <p:nvPr/>
          </p:nvSpPr>
          <p:spPr>
            <a:xfrm>
              <a:off x="2050" y="4747"/>
              <a:ext cx="851" cy="822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r>
                <a:rPr lang="en-US" altLang="zh-CN" sz="2800" b="1">
                  <a:latin typeface="楷体" panose="02010609060101010101" charset="-122"/>
                  <a:ea typeface="楷体" panose="02010609060101010101" charset="-122"/>
                  <a:cs typeface="Times New Roman" panose="02020603050405020304" pitchFamily="18" charset="0"/>
                  <a:sym typeface="+mn-ea"/>
                </a:rPr>
                <a:t>∶</a:t>
              </a:r>
              <a:endParaRPr lang="en-US" altLang="zh-CN" sz="2800" b="1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7535545" y="2846070"/>
            <a:ext cx="1386840" cy="919480"/>
            <a:chOff x="5253" y="1669"/>
            <a:chExt cx="2184" cy="1448"/>
          </a:xfrm>
        </p:grpSpPr>
        <p:sp>
          <p:nvSpPr>
            <p:cNvPr id="90" name="文本框 89"/>
            <p:cNvSpPr txBox="1"/>
            <p:nvPr/>
          </p:nvSpPr>
          <p:spPr>
            <a:xfrm>
              <a:off x="5253" y="1966"/>
              <a:ext cx="2185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＝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80" name="组合 16"/>
            <p:cNvGrpSpPr/>
            <p:nvPr/>
          </p:nvGrpSpPr>
          <p:grpSpPr>
            <a:xfrm rot="0">
              <a:off x="6261" y="1669"/>
              <a:ext cx="1008" cy="1448"/>
              <a:chOff x="1493" y="1946"/>
              <a:chExt cx="1007" cy="1448"/>
            </a:xfrm>
          </p:grpSpPr>
          <p:sp>
            <p:nvSpPr>
              <p:cNvPr id="81" name="文本框 17"/>
              <p:cNvSpPr txBox="1"/>
              <p:nvPr/>
            </p:nvSpPr>
            <p:spPr>
              <a:xfrm>
                <a:off x="1502" y="1946"/>
                <a:ext cx="67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9" name="直接连接符 88"/>
              <p:cNvCxnSpPr/>
              <p:nvPr/>
            </p:nvCxnSpPr>
            <p:spPr>
              <a:xfrm flipV="1">
                <a:off x="1493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2" name="文本框 91"/>
          <p:cNvSpPr txBox="1"/>
          <p:nvPr/>
        </p:nvSpPr>
        <p:spPr>
          <a:xfrm>
            <a:off x="2375535" y="3904615"/>
            <a:ext cx="2010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300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25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3" name="文本框 92"/>
          <p:cNvSpPr txBox="1"/>
          <p:nvPr/>
        </p:nvSpPr>
        <p:spPr>
          <a:xfrm>
            <a:off x="4132580" y="3904615"/>
            <a:ext cx="14871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</a:t>
            </a:r>
            <a:r>
              <a:rPr lang="en-US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5536565" y="3904615"/>
            <a:ext cx="10217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12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15" grpId="0"/>
      <p:bldP spid="18" grpId="0"/>
      <p:bldP spid="29" grpId="0"/>
      <p:bldP spid="76" grpId="0"/>
      <p:bldP spid="6" grpId="0"/>
      <p:bldP spid="92" grpId="0"/>
      <p:bldP spid="93" grpId="0"/>
      <p:bldP spid="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318135" y="139065"/>
            <a:ext cx="327787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 fontAlgn="base"/>
            <a:r>
              <a:rPr lang="zh-CN" altLang="en-US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知识点</a:t>
            </a:r>
            <a:r>
              <a:rPr lang="en-US" altLang="zh-CN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strike="noStrike" noProof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：比的应用</a:t>
            </a:r>
            <a:endParaRPr lang="zh-CN" altLang="en-US" sz="2800" b="1" strike="noStrike" noProof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9219" name="矩形 7"/>
          <p:cNvSpPr/>
          <p:nvPr/>
        </p:nvSpPr>
        <p:spPr>
          <a:xfrm>
            <a:off x="0" y="661035"/>
            <a:ext cx="910971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：人身体的主要成分是水。科学研究表明，儿童体内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水分与其他物质的比是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，明明的体重是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千克，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明明体内含的水分及其他物质各有多少千克？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410210" y="2402840"/>
            <a:ext cx="8458200" cy="2328545"/>
            <a:chOff x="540" y="4062"/>
            <a:chExt cx="13320" cy="3667"/>
          </a:xfrm>
        </p:grpSpPr>
        <p:sp>
          <p:nvSpPr>
            <p:cNvPr id="6" name="流程图: 可选过程 5"/>
            <p:cNvSpPr/>
            <p:nvPr/>
          </p:nvSpPr>
          <p:spPr>
            <a:xfrm>
              <a:off x="540" y="4062"/>
              <a:ext cx="13320" cy="3667"/>
            </a:xfrm>
            <a:prstGeom prst="flowChartAlternateProcess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806" y="4176"/>
              <a:ext cx="12932" cy="3553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>
                <a:lnSpc>
                  <a:spcPct val="110000"/>
                </a:lnSpc>
              </a:pPr>
              <a:r>
                <a:rPr lang="zh-CN" altLang="en-US" sz="3200" b="1">
                  <a:latin typeface="楷体" panose="02010609060101010101" charset="-122"/>
                  <a:ea typeface="楷体" panose="02010609060101010101" charset="-122"/>
                </a:rPr>
                <a:t>分析：按比分配就是把一个量按照一定的比进行分配。混合物质的总份数是几种物质份数的总和，利用每种物质占总份数的几分之几求每种物质的具体含量。</a:t>
              </a:r>
              <a:endParaRPr lang="zh-CN" altLang="en-US" sz="3200" b="1"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4" name="组合 13"/>
          <p:cNvGrpSpPr/>
          <p:nvPr/>
        </p:nvGrpSpPr>
        <p:grpSpPr>
          <a:xfrm>
            <a:off x="2000250" y="2641600"/>
            <a:ext cx="5201285" cy="935355"/>
            <a:chOff x="1790" y="4160"/>
            <a:chExt cx="8191" cy="1473"/>
          </a:xfrm>
        </p:grpSpPr>
        <p:sp>
          <p:nvSpPr>
            <p:cNvPr id="6" name="文本框 5"/>
            <p:cNvSpPr txBox="1"/>
            <p:nvPr/>
          </p:nvSpPr>
          <p:spPr>
            <a:xfrm>
              <a:off x="1790" y="4523"/>
              <a:ext cx="8191" cy="8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pPr algn="l"/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水       分：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×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=24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  <a:sym typeface="+mn-ea"/>
                </a:rPr>
                <a:t>（千克）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endParaRPr>
            </a:p>
          </p:txBody>
        </p:sp>
        <p:grpSp>
          <p:nvGrpSpPr>
            <p:cNvPr id="47130" name="组合 16"/>
            <p:cNvGrpSpPr/>
            <p:nvPr/>
          </p:nvGrpSpPr>
          <p:grpSpPr>
            <a:xfrm rot="0">
              <a:off x="5737" y="4160"/>
              <a:ext cx="1008" cy="1473"/>
              <a:chOff x="1850" y="1564"/>
              <a:chExt cx="1007" cy="1473"/>
            </a:xfrm>
          </p:grpSpPr>
          <p:sp>
            <p:nvSpPr>
              <p:cNvPr id="47131" name="文本框 17"/>
              <p:cNvSpPr txBox="1"/>
              <p:nvPr/>
            </p:nvSpPr>
            <p:spPr>
              <a:xfrm>
                <a:off x="1876" y="156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132" name="文本框 18"/>
              <p:cNvSpPr txBox="1"/>
              <p:nvPr/>
            </p:nvSpPr>
            <p:spPr>
              <a:xfrm>
                <a:off x="1902" y="2215"/>
                <a:ext cx="66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0" name="直接连接符 19"/>
              <p:cNvCxnSpPr/>
              <p:nvPr/>
            </p:nvCxnSpPr>
            <p:spPr>
              <a:xfrm flipV="1">
                <a:off x="1850" y="2274"/>
                <a:ext cx="680" cy="0"/>
              </a:xfrm>
              <a:prstGeom prst="line">
                <a:avLst/>
              </a:prstGeom>
              <a:ln w="28575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" name="组合 15"/>
          <p:cNvGrpSpPr/>
          <p:nvPr/>
        </p:nvGrpSpPr>
        <p:grpSpPr>
          <a:xfrm>
            <a:off x="1920240" y="3465195"/>
            <a:ext cx="5389880" cy="909320"/>
            <a:chOff x="2502" y="8581"/>
            <a:chExt cx="8488" cy="1432"/>
          </a:xfrm>
        </p:grpSpPr>
        <p:sp>
          <p:nvSpPr>
            <p:cNvPr id="8" name="文本框 7"/>
            <p:cNvSpPr txBox="1"/>
            <p:nvPr/>
          </p:nvSpPr>
          <p:spPr>
            <a:xfrm>
              <a:off x="2502" y="8886"/>
              <a:ext cx="848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其他物质：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30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=6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（千克）</a:t>
              </a:r>
              <a:r>
                <a:rPr lang="zh-CN" altLang="en-US" sz="2800" b="1"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    </a:t>
              </a:r>
              <a:endPara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9" name="组合 16"/>
            <p:cNvGrpSpPr/>
            <p:nvPr/>
          </p:nvGrpSpPr>
          <p:grpSpPr>
            <a:xfrm rot="0">
              <a:off x="6707" y="8581"/>
              <a:ext cx="618" cy="1432"/>
              <a:chOff x="7145" y="1557"/>
              <a:chExt cx="617" cy="1432"/>
            </a:xfrm>
          </p:grpSpPr>
          <p:sp>
            <p:nvSpPr>
              <p:cNvPr id="10" name="文本框 17"/>
              <p:cNvSpPr txBox="1"/>
              <p:nvPr/>
            </p:nvSpPr>
            <p:spPr>
              <a:xfrm>
                <a:off x="7145" y="1557"/>
                <a:ext cx="61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1  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文本框 18"/>
              <p:cNvSpPr txBox="1"/>
              <p:nvPr/>
            </p:nvSpPr>
            <p:spPr>
              <a:xfrm>
                <a:off x="7154" y="2167"/>
                <a:ext cx="60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2" name="直接连接符 11"/>
              <p:cNvCxnSpPr/>
              <p:nvPr/>
            </p:nvCxnSpPr>
            <p:spPr>
              <a:xfrm>
                <a:off x="7150" y="2274"/>
                <a:ext cx="563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文本框 12"/>
          <p:cNvSpPr txBox="1"/>
          <p:nvPr/>
        </p:nvSpPr>
        <p:spPr>
          <a:xfrm>
            <a:off x="200025" y="4374515"/>
            <a:ext cx="8686800" cy="6076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答：明明体内含的水分有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千克，其他物质有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千克。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42055" y="2256155"/>
            <a:ext cx="112141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4+1=5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矩形 7"/>
          <p:cNvSpPr/>
          <p:nvPr/>
        </p:nvSpPr>
        <p:spPr>
          <a:xfrm>
            <a:off x="0" y="391795"/>
            <a:ext cx="9109710" cy="17703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just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：人身体的主要成分是水。科学研究表明，儿童体内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水分与其他物质的比是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，明明的体重是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千克，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明明体内含的水分及其他物质各有多少千克？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7" name="文本框 2"/>
          <p:cNvSpPr txBox="1"/>
          <p:nvPr/>
        </p:nvSpPr>
        <p:spPr>
          <a:xfrm>
            <a:off x="34290" y="1211580"/>
            <a:ext cx="907796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）一项工程，甲单独做需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分钟，乙单独做需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小时，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 甲和乙的工作时间比是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(      )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697095" y="2025650"/>
            <a:ext cx="108331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269" name="文本框 5"/>
          <p:cNvSpPr txBox="1"/>
          <p:nvPr/>
        </p:nvSpPr>
        <p:spPr>
          <a:xfrm>
            <a:off x="-34290" y="2640965"/>
            <a:ext cx="837184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）两条绳子分别长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米和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米，它们的长度比是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（           ）。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270" name="文本框 6"/>
          <p:cNvSpPr txBox="1"/>
          <p:nvPr/>
        </p:nvSpPr>
        <p:spPr>
          <a:xfrm>
            <a:off x="1039495" y="3451860"/>
            <a:ext cx="10160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6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0160" y="-19685"/>
            <a:ext cx="2209878" cy="506730"/>
            <a:chOff x="0" y="1"/>
            <a:chExt cx="3480" cy="798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5" name="平行四边形 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6" name="文本框 62"/>
            <p:cNvSpPr txBox="1"/>
            <p:nvPr userDrawn="1"/>
          </p:nvSpPr>
          <p:spPr>
            <a:xfrm>
              <a:off x="502" y="1"/>
              <a:ext cx="2534" cy="79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457200" y="689610"/>
            <a:ext cx="13442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1.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填空。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1" name="文本框 3"/>
          <p:cNvSpPr txBox="1"/>
          <p:nvPr/>
        </p:nvSpPr>
        <p:spPr>
          <a:xfrm>
            <a:off x="253365" y="322580"/>
            <a:ext cx="8964613" cy="12966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用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36</a:t>
            </a: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厘米长的铁丝焊接成一个长方形，已知长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sz="2800" b="1" spc="-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与宽的比是</a:t>
            </a:r>
            <a:r>
              <a:rPr lang="en-US" altLang="zh-CN" sz="2800" b="1" spc="-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2800" b="1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∶</a:t>
            </a:r>
            <a:r>
              <a:rPr lang="en-US" altLang="zh-CN" sz="2800" b="1" spc="-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800" b="1" spc="-20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，这个长方形的长和宽各是多少？</a:t>
            </a:r>
            <a:endParaRPr lang="zh-CN" altLang="en-US" sz="2800" b="1" spc="-200">
              <a:solidFill>
                <a:schemeClr val="tx1"/>
              </a:solidFill>
              <a:uFillTx/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39720" y="2437765"/>
            <a:ext cx="3580765" cy="890905"/>
            <a:chOff x="938" y="4646"/>
            <a:chExt cx="5639" cy="1403"/>
          </a:xfrm>
        </p:grpSpPr>
        <p:sp>
          <p:nvSpPr>
            <p:cNvPr id="36" name="文本框 35"/>
            <p:cNvSpPr txBox="1"/>
            <p:nvPr/>
          </p:nvSpPr>
          <p:spPr>
            <a:xfrm>
              <a:off x="938" y="4936"/>
              <a:ext cx="563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=10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（厘米）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26" name="组合 16"/>
            <p:cNvGrpSpPr/>
            <p:nvPr/>
          </p:nvGrpSpPr>
          <p:grpSpPr>
            <a:xfrm>
              <a:off x="2177" y="4646"/>
              <a:ext cx="1247" cy="1403"/>
              <a:chOff x="1643" y="1976"/>
              <a:chExt cx="1246" cy="1403"/>
            </a:xfrm>
          </p:grpSpPr>
          <p:sp>
            <p:nvSpPr>
              <p:cNvPr id="27" name="文本框 17"/>
              <p:cNvSpPr txBox="1"/>
              <p:nvPr/>
            </p:nvSpPr>
            <p:spPr>
              <a:xfrm>
                <a:off x="1837" y="1976"/>
                <a:ext cx="770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 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5+4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" name="文本框 8"/>
          <p:cNvSpPr txBox="1"/>
          <p:nvPr/>
        </p:nvSpPr>
        <p:spPr>
          <a:xfrm>
            <a:off x="1877060" y="2621915"/>
            <a:ext cx="8724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长：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846580" y="1779905"/>
            <a:ext cx="52070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长与宽的和：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36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2=18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（厘米）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897380" y="3562350"/>
            <a:ext cx="8724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宽：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860675" y="3390265"/>
            <a:ext cx="3580765" cy="890905"/>
            <a:chOff x="938" y="4646"/>
            <a:chExt cx="5639" cy="1403"/>
          </a:xfrm>
        </p:grpSpPr>
        <p:sp>
          <p:nvSpPr>
            <p:cNvPr id="12" name="文本框 11"/>
            <p:cNvSpPr txBox="1"/>
            <p:nvPr/>
          </p:nvSpPr>
          <p:spPr>
            <a:xfrm>
              <a:off x="938" y="4936"/>
              <a:ext cx="5639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18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×  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=8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rPr>
                <a:t>（厘米）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endParaRPr>
            </a:p>
          </p:txBody>
        </p:sp>
        <p:grpSp>
          <p:nvGrpSpPr>
            <p:cNvPr id="14" name="组合 16"/>
            <p:cNvGrpSpPr/>
            <p:nvPr/>
          </p:nvGrpSpPr>
          <p:grpSpPr>
            <a:xfrm>
              <a:off x="2177" y="4646"/>
              <a:ext cx="1247" cy="1403"/>
              <a:chOff x="1643" y="1976"/>
              <a:chExt cx="1246" cy="1403"/>
            </a:xfrm>
          </p:grpSpPr>
          <p:sp>
            <p:nvSpPr>
              <p:cNvPr id="15" name="文本框 17"/>
              <p:cNvSpPr txBox="1"/>
              <p:nvPr/>
            </p:nvSpPr>
            <p:spPr>
              <a:xfrm>
                <a:off x="1837" y="1976"/>
                <a:ext cx="770" cy="75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pPr algn="l">
                  <a:lnSpc>
                    <a:spcPct val="90000"/>
                  </a:lnSpc>
                </a:pPr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 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文本框 18"/>
              <p:cNvSpPr txBox="1"/>
              <p:nvPr/>
            </p:nvSpPr>
            <p:spPr>
              <a:xfrm>
                <a:off x="1643" y="2557"/>
                <a:ext cx="1246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5+4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>
                <a:off x="1731" y="2631"/>
                <a:ext cx="939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" name="文本框 17"/>
          <p:cNvSpPr txBox="1"/>
          <p:nvPr/>
        </p:nvSpPr>
        <p:spPr>
          <a:xfrm>
            <a:off x="1391920" y="4281170"/>
            <a:ext cx="71513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答：</a:t>
            </a:r>
            <a:r>
              <a:rPr 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这个长方形的长是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厘米，宽是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8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厘米。 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  <p:bldP spid="10" grpId="0"/>
      <p:bldP spid="18" grpId="0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1652</Words>
  <Application>WPS 演示</Application>
  <PresentationFormat>在屏幕上显示</PresentationFormat>
  <Paragraphs>272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楷体</vt:lpstr>
      <vt:lpstr>Arial Narrow</vt:lpstr>
      <vt:lpstr>Bell MT</vt:lpstr>
      <vt:lpstr>Arial Unicode MS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2022-09-02T03:01:48Z</dcterms:created>
  <dcterms:modified xsi:type="dcterms:W3CDTF">2022-09-02T03:01:48Z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3231A185A528461F8F09FBEF4A1C49B5</vt:lpwstr>
  </property>
</Properties>
</file>